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WAV" ContentType="audio/x-wav"/>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1"/>
  </p:sldMasterIdLst>
  <p:notesMasterIdLst>
    <p:notesMasterId r:id="rId261"/>
  </p:notesMasterIdLst>
  <p:sldIdLst>
    <p:sldId id="263" r:id="rId2"/>
    <p:sldId id="257" r:id="rId3"/>
    <p:sldId id="258" r:id="rId4"/>
    <p:sldId id="259" r:id="rId5"/>
    <p:sldId id="262" r:id="rId6"/>
    <p:sldId id="261" r:id="rId7"/>
    <p:sldId id="264" r:id="rId8"/>
    <p:sldId id="265" r:id="rId9"/>
    <p:sldId id="266" r:id="rId10"/>
    <p:sldId id="267" r:id="rId11"/>
    <p:sldId id="268" r:id="rId12"/>
    <p:sldId id="269" r:id="rId13"/>
    <p:sldId id="270" r:id="rId14"/>
    <p:sldId id="318" r:id="rId15"/>
    <p:sldId id="319" r:id="rId16"/>
    <p:sldId id="320" r:id="rId17"/>
    <p:sldId id="321" r:id="rId18"/>
    <p:sldId id="322" r:id="rId19"/>
    <p:sldId id="323" r:id="rId20"/>
    <p:sldId id="324" r:id="rId21"/>
    <p:sldId id="325" r:id="rId22"/>
    <p:sldId id="326" r:id="rId23"/>
    <p:sldId id="327" r:id="rId24"/>
    <p:sldId id="328" r:id="rId25"/>
    <p:sldId id="329" r:id="rId26"/>
    <p:sldId id="330" r:id="rId27"/>
    <p:sldId id="331" r:id="rId28"/>
    <p:sldId id="332" r:id="rId29"/>
    <p:sldId id="333" r:id="rId30"/>
    <p:sldId id="334" r:id="rId31"/>
    <p:sldId id="335" r:id="rId32"/>
    <p:sldId id="336" r:id="rId33"/>
    <p:sldId id="337" r:id="rId34"/>
    <p:sldId id="338" r:id="rId35"/>
    <p:sldId id="339" r:id="rId36"/>
    <p:sldId id="340" r:id="rId37"/>
    <p:sldId id="341" r:id="rId38"/>
    <p:sldId id="342" r:id="rId39"/>
    <p:sldId id="343" r:id="rId40"/>
    <p:sldId id="344" r:id="rId41"/>
    <p:sldId id="345" r:id="rId42"/>
    <p:sldId id="346" r:id="rId43"/>
    <p:sldId id="347" r:id="rId44"/>
    <p:sldId id="348" r:id="rId45"/>
    <p:sldId id="349" r:id="rId46"/>
    <p:sldId id="350" r:id="rId47"/>
    <p:sldId id="351" r:id="rId48"/>
    <p:sldId id="352" r:id="rId49"/>
    <p:sldId id="271" r:id="rId50"/>
    <p:sldId id="272" r:id="rId51"/>
    <p:sldId id="273" r:id="rId52"/>
    <p:sldId id="274" r:id="rId53"/>
    <p:sldId id="275" r:id="rId54"/>
    <p:sldId id="276" r:id="rId55"/>
    <p:sldId id="278" r:id="rId56"/>
    <p:sldId id="354" r:id="rId57"/>
    <p:sldId id="353" r:id="rId58"/>
    <p:sldId id="308" r:id="rId59"/>
    <p:sldId id="309" r:id="rId60"/>
    <p:sldId id="310" r:id="rId61"/>
    <p:sldId id="311" r:id="rId62"/>
    <p:sldId id="312" r:id="rId63"/>
    <p:sldId id="314" r:id="rId64"/>
    <p:sldId id="315" r:id="rId65"/>
    <p:sldId id="316" r:id="rId66"/>
    <p:sldId id="317" r:id="rId67"/>
    <p:sldId id="291" r:id="rId68"/>
    <p:sldId id="292" r:id="rId69"/>
    <p:sldId id="293" r:id="rId70"/>
    <p:sldId id="294" r:id="rId71"/>
    <p:sldId id="295" r:id="rId72"/>
    <p:sldId id="296" r:id="rId73"/>
    <p:sldId id="297" r:id="rId74"/>
    <p:sldId id="298" r:id="rId75"/>
    <p:sldId id="299" r:id="rId76"/>
    <p:sldId id="300" r:id="rId77"/>
    <p:sldId id="301" r:id="rId78"/>
    <p:sldId id="302" r:id="rId79"/>
    <p:sldId id="303" r:id="rId80"/>
    <p:sldId id="304" r:id="rId81"/>
    <p:sldId id="306" r:id="rId82"/>
    <p:sldId id="282" r:id="rId83"/>
    <p:sldId id="283" r:id="rId84"/>
    <p:sldId id="284" r:id="rId85"/>
    <p:sldId id="285" r:id="rId86"/>
    <p:sldId id="286" r:id="rId87"/>
    <p:sldId id="287" r:id="rId88"/>
    <p:sldId id="288" r:id="rId89"/>
    <p:sldId id="307" r:id="rId90"/>
    <p:sldId id="289" r:id="rId91"/>
    <p:sldId id="290" r:id="rId92"/>
    <p:sldId id="362" r:id="rId93"/>
    <p:sldId id="355" r:id="rId94"/>
    <p:sldId id="356" r:id="rId95"/>
    <p:sldId id="357" r:id="rId96"/>
    <p:sldId id="358" r:id="rId97"/>
    <p:sldId id="360" r:id="rId98"/>
    <p:sldId id="361" r:id="rId99"/>
    <p:sldId id="363" r:id="rId100"/>
    <p:sldId id="364" r:id="rId101"/>
    <p:sldId id="365" r:id="rId102"/>
    <p:sldId id="366" r:id="rId103"/>
    <p:sldId id="367" r:id="rId104"/>
    <p:sldId id="368" r:id="rId105"/>
    <p:sldId id="369" r:id="rId106"/>
    <p:sldId id="370" r:id="rId107"/>
    <p:sldId id="371" r:id="rId108"/>
    <p:sldId id="372" r:id="rId109"/>
    <p:sldId id="373" r:id="rId110"/>
    <p:sldId id="374" r:id="rId111"/>
    <p:sldId id="375" r:id="rId112"/>
    <p:sldId id="376" r:id="rId113"/>
    <p:sldId id="377" r:id="rId114"/>
    <p:sldId id="378" r:id="rId115"/>
    <p:sldId id="379" r:id="rId116"/>
    <p:sldId id="380" r:id="rId117"/>
    <p:sldId id="381" r:id="rId118"/>
    <p:sldId id="382" r:id="rId119"/>
    <p:sldId id="383" r:id="rId120"/>
    <p:sldId id="384" r:id="rId121"/>
    <p:sldId id="385" r:id="rId122"/>
    <p:sldId id="386" r:id="rId123"/>
    <p:sldId id="387" r:id="rId124"/>
    <p:sldId id="388" r:id="rId125"/>
    <p:sldId id="389" r:id="rId126"/>
    <p:sldId id="390" r:id="rId127"/>
    <p:sldId id="391" r:id="rId128"/>
    <p:sldId id="392" r:id="rId129"/>
    <p:sldId id="405" r:id="rId130"/>
    <p:sldId id="406" r:id="rId131"/>
    <p:sldId id="393" r:id="rId132"/>
    <p:sldId id="407" r:id="rId133"/>
    <p:sldId id="408" r:id="rId134"/>
    <p:sldId id="394" r:id="rId135"/>
    <p:sldId id="395" r:id="rId136"/>
    <p:sldId id="396" r:id="rId137"/>
    <p:sldId id="409" r:id="rId138"/>
    <p:sldId id="397" r:id="rId139"/>
    <p:sldId id="410" r:id="rId140"/>
    <p:sldId id="399" r:id="rId141"/>
    <p:sldId id="400" r:id="rId142"/>
    <p:sldId id="401" r:id="rId143"/>
    <p:sldId id="402" r:id="rId144"/>
    <p:sldId id="403" r:id="rId145"/>
    <p:sldId id="404" r:id="rId146"/>
    <p:sldId id="411" r:id="rId147"/>
    <p:sldId id="412" r:id="rId148"/>
    <p:sldId id="413" r:id="rId149"/>
    <p:sldId id="414" r:id="rId150"/>
    <p:sldId id="415" r:id="rId151"/>
    <p:sldId id="416" r:id="rId152"/>
    <p:sldId id="417" r:id="rId153"/>
    <p:sldId id="418" r:id="rId154"/>
    <p:sldId id="419" r:id="rId155"/>
    <p:sldId id="420" r:id="rId156"/>
    <p:sldId id="421" r:id="rId157"/>
    <p:sldId id="422" r:id="rId158"/>
    <p:sldId id="423" r:id="rId159"/>
    <p:sldId id="424" r:id="rId160"/>
    <p:sldId id="425" r:id="rId161"/>
    <p:sldId id="426" r:id="rId162"/>
    <p:sldId id="427" r:id="rId163"/>
    <p:sldId id="428" r:id="rId164"/>
    <p:sldId id="429" r:id="rId165"/>
    <p:sldId id="430" r:id="rId166"/>
    <p:sldId id="431" r:id="rId167"/>
    <p:sldId id="432" r:id="rId168"/>
    <p:sldId id="433" r:id="rId169"/>
    <p:sldId id="434" r:id="rId170"/>
    <p:sldId id="435" r:id="rId171"/>
    <p:sldId id="436" r:id="rId172"/>
    <p:sldId id="437" r:id="rId173"/>
    <p:sldId id="474" r:id="rId174"/>
    <p:sldId id="438" r:id="rId175"/>
    <p:sldId id="439" r:id="rId176"/>
    <p:sldId id="475" r:id="rId177"/>
    <p:sldId id="476" r:id="rId178"/>
    <p:sldId id="440" r:id="rId179"/>
    <p:sldId id="441" r:id="rId180"/>
    <p:sldId id="442" r:id="rId181"/>
    <p:sldId id="443" r:id="rId182"/>
    <p:sldId id="444" r:id="rId183"/>
    <p:sldId id="445" r:id="rId184"/>
    <p:sldId id="446" r:id="rId185"/>
    <p:sldId id="447" r:id="rId186"/>
    <p:sldId id="448" r:id="rId187"/>
    <p:sldId id="449" r:id="rId188"/>
    <p:sldId id="450" r:id="rId189"/>
    <p:sldId id="451" r:id="rId190"/>
    <p:sldId id="452" r:id="rId191"/>
    <p:sldId id="453" r:id="rId192"/>
    <p:sldId id="454" r:id="rId193"/>
    <p:sldId id="455" r:id="rId194"/>
    <p:sldId id="457" r:id="rId195"/>
    <p:sldId id="456" r:id="rId196"/>
    <p:sldId id="458" r:id="rId197"/>
    <p:sldId id="459" r:id="rId198"/>
    <p:sldId id="460" r:id="rId199"/>
    <p:sldId id="461" r:id="rId200"/>
    <p:sldId id="462" r:id="rId201"/>
    <p:sldId id="463" r:id="rId202"/>
    <p:sldId id="464" r:id="rId203"/>
    <p:sldId id="465" r:id="rId204"/>
    <p:sldId id="466" r:id="rId205"/>
    <p:sldId id="467" r:id="rId206"/>
    <p:sldId id="468" r:id="rId207"/>
    <p:sldId id="469" r:id="rId208"/>
    <p:sldId id="470" r:id="rId209"/>
    <p:sldId id="471" r:id="rId210"/>
    <p:sldId id="472" r:id="rId211"/>
    <p:sldId id="473" r:id="rId212"/>
    <p:sldId id="477" r:id="rId213"/>
    <p:sldId id="478" r:id="rId214"/>
    <p:sldId id="490" r:id="rId215"/>
    <p:sldId id="479" r:id="rId216"/>
    <p:sldId id="480" r:id="rId217"/>
    <p:sldId id="481" r:id="rId218"/>
    <p:sldId id="482" r:id="rId219"/>
    <p:sldId id="483" r:id="rId220"/>
    <p:sldId id="484" r:id="rId221"/>
    <p:sldId id="485" r:id="rId222"/>
    <p:sldId id="486" r:id="rId223"/>
    <p:sldId id="487" r:id="rId224"/>
    <p:sldId id="491" r:id="rId225"/>
    <p:sldId id="492" r:id="rId226"/>
    <p:sldId id="488" r:id="rId227"/>
    <p:sldId id="489" r:id="rId228"/>
    <p:sldId id="493" r:id="rId229"/>
    <p:sldId id="494" r:id="rId230"/>
    <p:sldId id="495" r:id="rId231"/>
    <p:sldId id="496" r:id="rId232"/>
    <p:sldId id="497" r:id="rId233"/>
    <p:sldId id="498" r:id="rId234"/>
    <p:sldId id="499" r:id="rId235"/>
    <p:sldId id="500" r:id="rId236"/>
    <p:sldId id="501" r:id="rId237"/>
    <p:sldId id="502" r:id="rId238"/>
    <p:sldId id="503" r:id="rId239"/>
    <p:sldId id="504" r:id="rId240"/>
    <p:sldId id="505" r:id="rId241"/>
    <p:sldId id="506" r:id="rId242"/>
    <p:sldId id="507" r:id="rId243"/>
    <p:sldId id="508" r:id="rId244"/>
    <p:sldId id="509" r:id="rId245"/>
    <p:sldId id="510" r:id="rId246"/>
    <p:sldId id="511" r:id="rId247"/>
    <p:sldId id="512" r:id="rId248"/>
    <p:sldId id="513" r:id="rId249"/>
    <p:sldId id="514" r:id="rId250"/>
    <p:sldId id="515" r:id="rId251"/>
    <p:sldId id="516" r:id="rId252"/>
    <p:sldId id="517" r:id="rId253"/>
    <p:sldId id="518" r:id="rId254"/>
    <p:sldId id="519" r:id="rId255"/>
    <p:sldId id="520" r:id="rId256"/>
    <p:sldId id="521" r:id="rId257"/>
    <p:sldId id="522" r:id="rId258"/>
    <p:sldId id="523" r:id="rId259"/>
    <p:sldId id="524" r:id="rId260"/>
  </p:sldIdLst>
  <p:sldSz cx="9144000" cy="6858000" type="screen4x3"/>
  <p:notesSz cx="7099300" cy="10234613"/>
  <p:defaultTextStyle>
    <a:defPPr>
      <a:defRPr lang="en-US"/>
    </a:defPPr>
    <a:lvl1pPr algn="l" rtl="0" eaLnBrk="0" fontAlgn="base" hangingPunct="0">
      <a:spcBef>
        <a:spcPct val="0"/>
      </a:spcBef>
      <a:spcAft>
        <a:spcPct val="0"/>
      </a:spcAft>
      <a:defRPr kern="1200">
        <a:solidFill>
          <a:schemeClr val="tx1"/>
        </a:solidFill>
        <a:latin typeface="Tahoma" panose="020B0604030504040204" pitchFamily="34" charset="0"/>
        <a:ea typeface="Osaka" pitchFamily="28" charset="-128"/>
        <a:cs typeface="+mn-cs"/>
      </a:defRPr>
    </a:lvl1pPr>
    <a:lvl2pPr marL="457200" algn="l" rtl="0" eaLnBrk="0" fontAlgn="base" hangingPunct="0">
      <a:spcBef>
        <a:spcPct val="0"/>
      </a:spcBef>
      <a:spcAft>
        <a:spcPct val="0"/>
      </a:spcAft>
      <a:defRPr kern="1200">
        <a:solidFill>
          <a:schemeClr val="tx1"/>
        </a:solidFill>
        <a:latin typeface="Tahoma" panose="020B0604030504040204" pitchFamily="34" charset="0"/>
        <a:ea typeface="Osaka" pitchFamily="28" charset="-128"/>
        <a:cs typeface="+mn-cs"/>
      </a:defRPr>
    </a:lvl2pPr>
    <a:lvl3pPr marL="914400" algn="l" rtl="0" eaLnBrk="0" fontAlgn="base" hangingPunct="0">
      <a:spcBef>
        <a:spcPct val="0"/>
      </a:spcBef>
      <a:spcAft>
        <a:spcPct val="0"/>
      </a:spcAft>
      <a:defRPr kern="1200">
        <a:solidFill>
          <a:schemeClr val="tx1"/>
        </a:solidFill>
        <a:latin typeface="Tahoma" panose="020B0604030504040204" pitchFamily="34" charset="0"/>
        <a:ea typeface="Osaka" pitchFamily="28" charset="-128"/>
        <a:cs typeface="+mn-cs"/>
      </a:defRPr>
    </a:lvl3pPr>
    <a:lvl4pPr marL="1371600" algn="l" rtl="0" eaLnBrk="0" fontAlgn="base" hangingPunct="0">
      <a:spcBef>
        <a:spcPct val="0"/>
      </a:spcBef>
      <a:spcAft>
        <a:spcPct val="0"/>
      </a:spcAft>
      <a:defRPr kern="1200">
        <a:solidFill>
          <a:schemeClr val="tx1"/>
        </a:solidFill>
        <a:latin typeface="Tahoma" panose="020B0604030504040204" pitchFamily="34" charset="0"/>
        <a:ea typeface="Osaka" pitchFamily="28" charset="-128"/>
        <a:cs typeface="+mn-cs"/>
      </a:defRPr>
    </a:lvl4pPr>
    <a:lvl5pPr marL="1828800" algn="l" rtl="0" eaLnBrk="0" fontAlgn="base" hangingPunct="0">
      <a:spcBef>
        <a:spcPct val="0"/>
      </a:spcBef>
      <a:spcAft>
        <a:spcPct val="0"/>
      </a:spcAft>
      <a:defRPr kern="1200">
        <a:solidFill>
          <a:schemeClr val="tx1"/>
        </a:solidFill>
        <a:latin typeface="Tahoma" panose="020B0604030504040204" pitchFamily="34" charset="0"/>
        <a:ea typeface="Osaka" pitchFamily="28" charset="-128"/>
        <a:cs typeface="+mn-cs"/>
      </a:defRPr>
    </a:lvl5pPr>
    <a:lvl6pPr marL="2286000" algn="r" defTabSz="914400" rtl="1" eaLnBrk="1" latinLnBrk="0" hangingPunct="1">
      <a:defRPr kern="1200">
        <a:solidFill>
          <a:schemeClr val="tx1"/>
        </a:solidFill>
        <a:latin typeface="Tahoma" panose="020B0604030504040204" pitchFamily="34" charset="0"/>
        <a:ea typeface="Osaka" pitchFamily="28" charset="-128"/>
        <a:cs typeface="+mn-cs"/>
      </a:defRPr>
    </a:lvl6pPr>
    <a:lvl7pPr marL="2743200" algn="r" defTabSz="914400" rtl="1" eaLnBrk="1" latinLnBrk="0" hangingPunct="1">
      <a:defRPr kern="1200">
        <a:solidFill>
          <a:schemeClr val="tx1"/>
        </a:solidFill>
        <a:latin typeface="Tahoma" panose="020B0604030504040204" pitchFamily="34" charset="0"/>
        <a:ea typeface="Osaka" pitchFamily="28" charset="-128"/>
        <a:cs typeface="+mn-cs"/>
      </a:defRPr>
    </a:lvl7pPr>
    <a:lvl8pPr marL="3200400" algn="r" defTabSz="914400" rtl="1" eaLnBrk="1" latinLnBrk="0" hangingPunct="1">
      <a:defRPr kern="1200">
        <a:solidFill>
          <a:schemeClr val="tx1"/>
        </a:solidFill>
        <a:latin typeface="Tahoma" panose="020B0604030504040204" pitchFamily="34" charset="0"/>
        <a:ea typeface="Osaka" pitchFamily="28" charset="-128"/>
        <a:cs typeface="+mn-cs"/>
      </a:defRPr>
    </a:lvl8pPr>
    <a:lvl9pPr marL="3657600" algn="r" defTabSz="914400" rtl="1" eaLnBrk="1" latinLnBrk="0" hangingPunct="1">
      <a:defRPr kern="1200">
        <a:solidFill>
          <a:schemeClr val="tx1"/>
        </a:solidFill>
        <a:latin typeface="Tahoma" panose="020B0604030504040204" pitchFamily="34" charset="0"/>
        <a:ea typeface="Osaka" pitchFamily="28"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54" autoAdjust="0"/>
    <p:restoredTop sz="94660"/>
  </p:normalViewPr>
  <p:slideViewPr>
    <p:cSldViewPr>
      <p:cViewPr varScale="1">
        <p:scale>
          <a:sx n="70" d="100"/>
          <a:sy n="70" d="100"/>
        </p:scale>
        <p:origin x="1428"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 d="100"/>
        <a:sy n="20" d="100"/>
      </p:scale>
      <p:origin x="0" y="0"/>
    </p:cViewPr>
  </p:sorter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slide" Target="slides/slide225.xml"/><Relationship Id="rId247" Type="http://schemas.openxmlformats.org/officeDocument/2006/relationships/slide" Target="slides/slide246.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37" Type="http://schemas.openxmlformats.org/officeDocument/2006/relationships/slide" Target="slides/slide236.xml"/><Relationship Id="rId258" Type="http://schemas.openxmlformats.org/officeDocument/2006/relationships/slide" Target="slides/slide257.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227" Type="http://schemas.openxmlformats.org/officeDocument/2006/relationships/slide" Target="slides/slide226.xml"/><Relationship Id="rId248" Type="http://schemas.openxmlformats.org/officeDocument/2006/relationships/slide" Target="slides/slide247.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217" Type="http://schemas.openxmlformats.org/officeDocument/2006/relationships/slide" Target="slides/slide216.xml"/><Relationship Id="rId6" Type="http://schemas.openxmlformats.org/officeDocument/2006/relationships/slide" Target="slides/slide5.xml"/><Relationship Id="rId238" Type="http://schemas.openxmlformats.org/officeDocument/2006/relationships/slide" Target="slides/slide237.xml"/><Relationship Id="rId259" Type="http://schemas.openxmlformats.org/officeDocument/2006/relationships/slide" Target="slides/slide258.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slide" Target="slides/slide201.xml"/><Relationship Id="rId207" Type="http://schemas.openxmlformats.org/officeDocument/2006/relationships/slide" Target="slides/slide206.xml"/><Relationship Id="rId223" Type="http://schemas.openxmlformats.org/officeDocument/2006/relationships/slide" Target="slides/slide222.xml"/><Relationship Id="rId228" Type="http://schemas.openxmlformats.org/officeDocument/2006/relationships/slide" Target="slides/slide227.xml"/><Relationship Id="rId244" Type="http://schemas.openxmlformats.org/officeDocument/2006/relationships/slide" Target="slides/slide243.xml"/><Relationship Id="rId249" Type="http://schemas.openxmlformats.org/officeDocument/2006/relationships/slide" Target="slides/slide24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260" Type="http://schemas.openxmlformats.org/officeDocument/2006/relationships/slide" Target="slides/slide259.xml"/><Relationship Id="rId265" Type="http://schemas.openxmlformats.org/officeDocument/2006/relationships/tableStyles" Target="tableStyle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13" Type="http://schemas.openxmlformats.org/officeDocument/2006/relationships/slide" Target="slides/slide212.xml"/><Relationship Id="rId218" Type="http://schemas.openxmlformats.org/officeDocument/2006/relationships/slide" Target="slides/slide217.xml"/><Relationship Id="rId234" Type="http://schemas.openxmlformats.org/officeDocument/2006/relationships/slide" Target="slides/slide233.xml"/><Relationship Id="rId239" Type="http://schemas.openxmlformats.org/officeDocument/2006/relationships/slide" Target="slides/slide238.xml"/><Relationship Id="rId2" Type="http://schemas.openxmlformats.org/officeDocument/2006/relationships/slide" Target="slides/slide1.xml"/><Relationship Id="rId29" Type="http://schemas.openxmlformats.org/officeDocument/2006/relationships/slide" Target="slides/slide28.xml"/><Relationship Id="rId250" Type="http://schemas.openxmlformats.org/officeDocument/2006/relationships/slide" Target="slides/slide249.xml"/><Relationship Id="rId255" Type="http://schemas.openxmlformats.org/officeDocument/2006/relationships/slide" Target="slides/slide254.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slide" Target="slides/slide207.xml"/><Relationship Id="rId229" Type="http://schemas.openxmlformats.org/officeDocument/2006/relationships/slide" Target="slides/slide228.xml"/><Relationship Id="rId19" Type="http://schemas.openxmlformats.org/officeDocument/2006/relationships/slide" Target="slides/slide18.xml"/><Relationship Id="rId224" Type="http://schemas.openxmlformats.org/officeDocument/2006/relationships/slide" Target="slides/slide223.xml"/><Relationship Id="rId240" Type="http://schemas.openxmlformats.org/officeDocument/2006/relationships/slide" Target="slides/slide239.xml"/><Relationship Id="rId245" Type="http://schemas.openxmlformats.org/officeDocument/2006/relationships/slide" Target="slides/slide244.xml"/><Relationship Id="rId261" Type="http://schemas.openxmlformats.org/officeDocument/2006/relationships/notesMaster" Target="notesMasters/notesMaster1.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219" Type="http://schemas.openxmlformats.org/officeDocument/2006/relationships/slide" Target="slides/slide218.xml"/><Relationship Id="rId3" Type="http://schemas.openxmlformats.org/officeDocument/2006/relationships/slide" Target="slides/slide2.xml"/><Relationship Id="rId214" Type="http://schemas.openxmlformats.org/officeDocument/2006/relationships/slide" Target="slides/slide213.xml"/><Relationship Id="rId230" Type="http://schemas.openxmlformats.org/officeDocument/2006/relationships/slide" Target="slides/slide229.xml"/><Relationship Id="rId235" Type="http://schemas.openxmlformats.org/officeDocument/2006/relationships/slide" Target="slides/slide234.xml"/><Relationship Id="rId251" Type="http://schemas.openxmlformats.org/officeDocument/2006/relationships/slide" Target="slides/slide250.xml"/><Relationship Id="rId256" Type="http://schemas.openxmlformats.org/officeDocument/2006/relationships/slide" Target="slides/slide255.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slide" Target="slides/slide224.xml"/><Relationship Id="rId241" Type="http://schemas.openxmlformats.org/officeDocument/2006/relationships/slide" Target="slides/slide240.xml"/><Relationship Id="rId246" Type="http://schemas.openxmlformats.org/officeDocument/2006/relationships/slide" Target="slides/slide245.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262"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36" Type="http://schemas.openxmlformats.org/officeDocument/2006/relationships/slide" Target="slides/slide235.xml"/><Relationship Id="rId257" Type="http://schemas.openxmlformats.org/officeDocument/2006/relationships/slide" Target="slides/slide256.xml"/><Relationship Id="rId26" Type="http://schemas.openxmlformats.org/officeDocument/2006/relationships/slide" Target="slides/slide25.xml"/><Relationship Id="rId231" Type="http://schemas.openxmlformats.org/officeDocument/2006/relationships/slide" Target="slides/slide230.xml"/><Relationship Id="rId252" Type="http://schemas.openxmlformats.org/officeDocument/2006/relationships/slide" Target="slides/slide251.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263" Type="http://schemas.openxmlformats.org/officeDocument/2006/relationships/viewProps" Target="viewProps.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53" Type="http://schemas.openxmlformats.org/officeDocument/2006/relationships/slide" Target="slides/slide252.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 Id="rId264" Type="http://schemas.openxmlformats.org/officeDocument/2006/relationships/theme" Target="theme/theme1.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slide" Target="slides/slide232.xml"/><Relationship Id="rId254" Type="http://schemas.openxmlformats.org/officeDocument/2006/relationships/slide" Target="slides/slide253.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51538B4-C6BA-4390-9B98-144399527194}" type="doc">
      <dgm:prSet loTypeId="urn:microsoft.com/office/officeart/2005/8/layout/pyramid1" loCatId="pyramid" qsTypeId="urn:microsoft.com/office/officeart/2005/8/quickstyle/simple1" qsCatId="simple" csTypeId="urn:microsoft.com/office/officeart/2005/8/colors/accent2_3" csCatId="accent2" phldr="1"/>
      <dgm:spPr/>
    </dgm:pt>
    <dgm:pt modelId="{80C0D2F8-A064-4491-A0DF-A723444C2870}">
      <dgm:prSet phldrT="[Text]" custT="1"/>
      <dgm:spPr/>
      <dgm:t>
        <a:bodyPr/>
        <a:lstStyle/>
        <a:p>
          <a:pPr defTabSz="800100">
            <a:lnSpc>
              <a:spcPct val="90000"/>
            </a:lnSpc>
            <a:spcBef>
              <a:spcPct val="0"/>
            </a:spcBef>
            <a:spcAft>
              <a:spcPct val="35000"/>
            </a:spcAft>
          </a:pPr>
          <a:endParaRPr lang="en-US" sz="1800" dirty="0"/>
        </a:p>
      </dgm:t>
    </dgm:pt>
    <dgm:pt modelId="{6096FC6E-0A04-4285-9738-21AE207D050A}" type="parTrans" cxnId="{8DFF9068-C75A-4D98-8B88-2CCFC2D2E9AB}">
      <dgm:prSet/>
      <dgm:spPr/>
      <dgm:t>
        <a:bodyPr/>
        <a:lstStyle/>
        <a:p>
          <a:endParaRPr lang="en-US"/>
        </a:p>
      </dgm:t>
    </dgm:pt>
    <dgm:pt modelId="{A70AEB8C-5BF9-4556-8AB5-2D983760F204}" type="sibTrans" cxnId="{8DFF9068-C75A-4D98-8B88-2CCFC2D2E9AB}">
      <dgm:prSet/>
      <dgm:spPr/>
      <dgm:t>
        <a:bodyPr/>
        <a:lstStyle/>
        <a:p>
          <a:endParaRPr lang="en-US"/>
        </a:p>
      </dgm:t>
    </dgm:pt>
    <dgm:pt modelId="{21BB960C-5795-46CB-822C-001FBC0AD227}">
      <dgm:prSet phldrT="[Text]" custT="1"/>
      <dgm:spPr/>
      <dgm:t>
        <a:bodyPr/>
        <a:lstStyle/>
        <a:p>
          <a:r>
            <a:rPr lang="fa-IR" sz="2000" dirty="0" smtClean="0">
              <a:cs typeface="B Titr" pitchFamily="2" charset="-78"/>
            </a:rPr>
            <a:t>نشانه های سمعی و بصری</a:t>
          </a:r>
          <a:endParaRPr lang="en-US" sz="2000" dirty="0">
            <a:cs typeface="B Titr" pitchFamily="2" charset="-78"/>
          </a:endParaRPr>
        </a:p>
      </dgm:t>
    </dgm:pt>
    <dgm:pt modelId="{B36BBAFC-2FA0-42A1-9140-0407FF749297}" type="parTrans" cxnId="{5C9A9EE2-87C1-49F5-9EFA-EAD6320EC1A2}">
      <dgm:prSet/>
      <dgm:spPr/>
      <dgm:t>
        <a:bodyPr/>
        <a:lstStyle/>
        <a:p>
          <a:endParaRPr lang="en-US"/>
        </a:p>
      </dgm:t>
    </dgm:pt>
    <dgm:pt modelId="{AED0443E-BD80-4515-9D2A-80E2A988178A}" type="sibTrans" cxnId="{5C9A9EE2-87C1-49F5-9EFA-EAD6320EC1A2}">
      <dgm:prSet/>
      <dgm:spPr/>
      <dgm:t>
        <a:bodyPr/>
        <a:lstStyle/>
        <a:p>
          <a:endParaRPr lang="en-US"/>
        </a:p>
      </dgm:t>
    </dgm:pt>
    <dgm:pt modelId="{4C11885A-991A-4C92-B983-E1C2BF7D26C2}">
      <dgm:prSet phldrT="[Text]" custT="1"/>
      <dgm:spPr/>
      <dgm:t>
        <a:bodyPr/>
        <a:lstStyle/>
        <a:p>
          <a:r>
            <a:rPr lang="fa-IR" sz="2400" dirty="0" smtClean="0">
              <a:cs typeface="B Titr" pitchFamily="2" charset="-78"/>
            </a:rPr>
            <a:t>تجارب مستقیم، عینی و دست اول</a:t>
          </a:r>
          <a:endParaRPr lang="en-US" sz="2400" dirty="0" smtClean="0">
            <a:cs typeface="B Titr" pitchFamily="2" charset="-78"/>
          </a:endParaRPr>
        </a:p>
      </dgm:t>
    </dgm:pt>
    <dgm:pt modelId="{ABA9016E-416B-47CE-8B23-2C59773CD167}" type="parTrans" cxnId="{BD126B43-A083-44FF-8ABD-79134330C859}">
      <dgm:prSet/>
      <dgm:spPr/>
      <dgm:t>
        <a:bodyPr/>
        <a:lstStyle/>
        <a:p>
          <a:endParaRPr lang="en-US"/>
        </a:p>
      </dgm:t>
    </dgm:pt>
    <dgm:pt modelId="{9497DD30-E30B-49F4-833E-4D8659AB21C0}" type="sibTrans" cxnId="{BD126B43-A083-44FF-8ABD-79134330C859}">
      <dgm:prSet/>
      <dgm:spPr/>
      <dgm:t>
        <a:bodyPr/>
        <a:lstStyle/>
        <a:p>
          <a:endParaRPr lang="en-US"/>
        </a:p>
      </dgm:t>
    </dgm:pt>
    <dgm:pt modelId="{D0D2EED0-CE36-41E4-9A85-C906D0B8437E}" type="pres">
      <dgm:prSet presAssocID="{E51538B4-C6BA-4390-9B98-144399527194}" presName="Name0" presStyleCnt="0">
        <dgm:presLayoutVars>
          <dgm:dir/>
          <dgm:animLvl val="lvl"/>
          <dgm:resizeHandles val="exact"/>
        </dgm:presLayoutVars>
      </dgm:prSet>
      <dgm:spPr/>
    </dgm:pt>
    <dgm:pt modelId="{6F00446D-6254-4FA7-BE2F-3CCAF282184E}" type="pres">
      <dgm:prSet presAssocID="{80C0D2F8-A064-4491-A0DF-A723444C2870}" presName="Name8" presStyleCnt="0"/>
      <dgm:spPr/>
    </dgm:pt>
    <dgm:pt modelId="{A75A8167-8CBE-4AB8-81EE-DDADE2D3303C}" type="pres">
      <dgm:prSet presAssocID="{80C0D2F8-A064-4491-A0DF-A723444C2870}" presName="level" presStyleLbl="node1" presStyleIdx="0" presStyleCnt="3">
        <dgm:presLayoutVars>
          <dgm:chMax val="1"/>
          <dgm:bulletEnabled val="1"/>
        </dgm:presLayoutVars>
      </dgm:prSet>
      <dgm:spPr/>
      <dgm:t>
        <a:bodyPr/>
        <a:lstStyle/>
        <a:p>
          <a:endParaRPr lang="en-US"/>
        </a:p>
      </dgm:t>
    </dgm:pt>
    <dgm:pt modelId="{C422D409-6633-4060-B4D4-D9F9E141E4F3}" type="pres">
      <dgm:prSet presAssocID="{80C0D2F8-A064-4491-A0DF-A723444C2870}" presName="levelTx" presStyleLbl="revTx" presStyleIdx="0" presStyleCnt="0">
        <dgm:presLayoutVars>
          <dgm:chMax val="1"/>
          <dgm:bulletEnabled val="1"/>
        </dgm:presLayoutVars>
      </dgm:prSet>
      <dgm:spPr/>
      <dgm:t>
        <a:bodyPr/>
        <a:lstStyle/>
        <a:p>
          <a:endParaRPr lang="en-US"/>
        </a:p>
      </dgm:t>
    </dgm:pt>
    <dgm:pt modelId="{E8F99A34-28B9-43F1-95AF-6155182EAF9E}" type="pres">
      <dgm:prSet presAssocID="{21BB960C-5795-46CB-822C-001FBC0AD227}" presName="Name8" presStyleCnt="0"/>
      <dgm:spPr/>
    </dgm:pt>
    <dgm:pt modelId="{606BCD2F-7886-4B35-BB4B-2F75AB2512F5}" type="pres">
      <dgm:prSet presAssocID="{21BB960C-5795-46CB-822C-001FBC0AD227}" presName="level" presStyleLbl="node1" presStyleIdx="1" presStyleCnt="3">
        <dgm:presLayoutVars>
          <dgm:chMax val="1"/>
          <dgm:bulletEnabled val="1"/>
        </dgm:presLayoutVars>
      </dgm:prSet>
      <dgm:spPr/>
      <dgm:t>
        <a:bodyPr/>
        <a:lstStyle/>
        <a:p>
          <a:endParaRPr lang="en-US"/>
        </a:p>
      </dgm:t>
    </dgm:pt>
    <dgm:pt modelId="{E250F04B-B1B5-45F9-B74C-0517F694F751}" type="pres">
      <dgm:prSet presAssocID="{21BB960C-5795-46CB-822C-001FBC0AD227}" presName="levelTx" presStyleLbl="revTx" presStyleIdx="0" presStyleCnt="0">
        <dgm:presLayoutVars>
          <dgm:chMax val="1"/>
          <dgm:bulletEnabled val="1"/>
        </dgm:presLayoutVars>
      </dgm:prSet>
      <dgm:spPr/>
      <dgm:t>
        <a:bodyPr/>
        <a:lstStyle/>
        <a:p>
          <a:endParaRPr lang="en-US"/>
        </a:p>
      </dgm:t>
    </dgm:pt>
    <dgm:pt modelId="{D1E3C218-030D-41DD-B34F-036E74D7C4B6}" type="pres">
      <dgm:prSet presAssocID="{4C11885A-991A-4C92-B983-E1C2BF7D26C2}" presName="Name8" presStyleCnt="0"/>
      <dgm:spPr/>
    </dgm:pt>
    <dgm:pt modelId="{D2DADD6D-C036-46B6-83AC-029FA0798197}" type="pres">
      <dgm:prSet presAssocID="{4C11885A-991A-4C92-B983-E1C2BF7D26C2}" presName="level" presStyleLbl="node1" presStyleIdx="2" presStyleCnt="3">
        <dgm:presLayoutVars>
          <dgm:chMax val="1"/>
          <dgm:bulletEnabled val="1"/>
        </dgm:presLayoutVars>
      </dgm:prSet>
      <dgm:spPr/>
      <dgm:t>
        <a:bodyPr/>
        <a:lstStyle/>
        <a:p>
          <a:endParaRPr lang="en-US"/>
        </a:p>
      </dgm:t>
    </dgm:pt>
    <dgm:pt modelId="{A05D8131-EE79-4203-BD34-52C36E79AEF4}" type="pres">
      <dgm:prSet presAssocID="{4C11885A-991A-4C92-B983-E1C2BF7D26C2}" presName="levelTx" presStyleLbl="revTx" presStyleIdx="0" presStyleCnt="0">
        <dgm:presLayoutVars>
          <dgm:chMax val="1"/>
          <dgm:bulletEnabled val="1"/>
        </dgm:presLayoutVars>
      </dgm:prSet>
      <dgm:spPr/>
      <dgm:t>
        <a:bodyPr/>
        <a:lstStyle/>
        <a:p>
          <a:endParaRPr lang="en-US"/>
        </a:p>
      </dgm:t>
    </dgm:pt>
  </dgm:ptLst>
  <dgm:cxnLst>
    <dgm:cxn modelId="{586899A5-152E-4F19-97FC-9721263F2DA8}" type="presOf" srcId="{80C0D2F8-A064-4491-A0DF-A723444C2870}" destId="{C422D409-6633-4060-B4D4-D9F9E141E4F3}" srcOrd="1" destOrd="0" presId="urn:microsoft.com/office/officeart/2005/8/layout/pyramid1"/>
    <dgm:cxn modelId="{ABD1DDF5-8E05-43FA-92B4-10AB4511D7FD}" type="presOf" srcId="{21BB960C-5795-46CB-822C-001FBC0AD227}" destId="{606BCD2F-7886-4B35-BB4B-2F75AB2512F5}" srcOrd="0" destOrd="0" presId="urn:microsoft.com/office/officeart/2005/8/layout/pyramid1"/>
    <dgm:cxn modelId="{FDDEB700-5F6C-4F5D-8BBA-F362A6A2ED7E}" type="presOf" srcId="{4C11885A-991A-4C92-B983-E1C2BF7D26C2}" destId="{D2DADD6D-C036-46B6-83AC-029FA0798197}" srcOrd="0" destOrd="0" presId="urn:microsoft.com/office/officeart/2005/8/layout/pyramid1"/>
    <dgm:cxn modelId="{BD126B43-A083-44FF-8ABD-79134330C859}" srcId="{E51538B4-C6BA-4390-9B98-144399527194}" destId="{4C11885A-991A-4C92-B983-E1C2BF7D26C2}" srcOrd="2" destOrd="0" parTransId="{ABA9016E-416B-47CE-8B23-2C59773CD167}" sibTransId="{9497DD30-E30B-49F4-833E-4D8659AB21C0}"/>
    <dgm:cxn modelId="{5C9A9EE2-87C1-49F5-9EFA-EAD6320EC1A2}" srcId="{E51538B4-C6BA-4390-9B98-144399527194}" destId="{21BB960C-5795-46CB-822C-001FBC0AD227}" srcOrd="1" destOrd="0" parTransId="{B36BBAFC-2FA0-42A1-9140-0407FF749297}" sibTransId="{AED0443E-BD80-4515-9D2A-80E2A988178A}"/>
    <dgm:cxn modelId="{8DFF9068-C75A-4D98-8B88-2CCFC2D2E9AB}" srcId="{E51538B4-C6BA-4390-9B98-144399527194}" destId="{80C0D2F8-A064-4491-A0DF-A723444C2870}" srcOrd="0" destOrd="0" parTransId="{6096FC6E-0A04-4285-9738-21AE207D050A}" sibTransId="{A70AEB8C-5BF9-4556-8AB5-2D983760F204}"/>
    <dgm:cxn modelId="{16082F5C-EE43-4D7B-8F05-9B548BE2696A}" type="presOf" srcId="{80C0D2F8-A064-4491-A0DF-A723444C2870}" destId="{A75A8167-8CBE-4AB8-81EE-DDADE2D3303C}" srcOrd="0" destOrd="0" presId="urn:microsoft.com/office/officeart/2005/8/layout/pyramid1"/>
    <dgm:cxn modelId="{A726E9D9-16CC-427E-AC42-724E576F5115}" type="presOf" srcId="{21BB960C-5795-46CB-822C-001FBC0AD227}" destId="{E250F04B-B1B5-45F9-B74C-0517F694F751}" srcOrd="1" destOrd="0" presId="urn:microsoft.com/office/officeart/2005/8/layout/pyramid1"/>
    <dgm:cxn modelId="{670F12C0-863B-4B89-A177-8A63FCA32E8D}" type="presOf" srcId="{E51538B4-C6BA-4390-9B98-144399527194}" destId="{D0D2EED0-CE36-41E4-9A85-C906D0B8437E}" srcOrd="0" destOrd="0" presId="urn:microsoft.com/office/officeart/2005/8/layout/pyramid1"/>
    <dgm:cxn modelId="{D987F6B4-EA48-4CD7-ACF6-700FCB140470}" type="presOf" srcId="{4C11885A-991A-4C92-B983-E1C2BF7D26C2}" destId="{A05D8131-EE79-4203-BD34-52C36E79AEF4}" srcOrd="1" destOrd="0" presId="urn:microsoft.com/office/officeart/2005/8/layout/pyramid1"/>
    <dgm:cxn modelId="{6EFE0771-0400-42A5-BBE7-5F7CB158FB1D}" type="presParOf" srcId="{D0D2EED0-CE36-41E4-9A85-C906D0B8437E}" destId="{6F00446D-6254-4FA7-BE2F-3CCAF282184E}" srcOrd="0" destOrd="0" presId="urn:microsoft.com/office/officeart/2005/8/layout/pyramid1"/>
    <dgm:cxn modelId="{B33B516A-ADDA-430E-A3D4-B0036E9BDA65}" type="presParOf" srcId="{6F00446D-6254-4FA7-BE2F-3CCAF282184E}" destId="{A75A8167-8CBE-4AB8-81EE-DDADE2D3303C}" srcOrd="0" destOrd="0" presId="urn:microsoft.com/office/officeart/2005/8/layout/pyramid1"/>
    <dgm:cxn modelId="{CFFF1075-D9B8-40D7-8047-DF6FE9F3D27B}" type="presParOf" srcId="{6F00446D-6254-4FA7-BE2F-3CCAF282184E}" destId="{C422D409-6633-4060-B4D4-D9F9E141E4F3}" srcOrd="1" destOrd="0" presId="urn:microsoft.com/office/officeart/2005/8/layout/pyramid1"/>
    <dgm:cxn modelId="{ABE3493E-C339-4681-807B-5CA9932F9342}" type="presParOf" srcId="{D0D2EED0-CE36-41E4-9A85-C906D0B8437E}" destId="{E8F99A34-28B9-43F1-95AF-6155182EAF9E}" srcOrd="1" destOrd="0" presId="urn:microsoft.com/office/officeart/2005/8/layout/pyramid1"/>
    <dgm:cxn modelId="{0283814E-1B07-4EAB-B526-BC4F4BB1F418}" type="presParOf" srcId="{E8F99A34-28B9-43F1-95AF-6155182EAF9E}" destId="{606BCD2F-7886-4B35-BB4B-2F75AB2512F5}" srcOrd="0" destOrd="0" presId="urn:microsoft.com/office/officeart/2005/8/layout/pyramid1"/>
    <dgm:cxn modelId="{66700211-15A7-49CA-B1BA-28BF00ABA2BF}" type="presParOf" srcId="{E8F99A34-28B9-43F1-95AF-6155182EAF9E}" destId="{E250F04B-B1B5-45F9-B74C-0517F694F751}" srcOrd="1" destOrd="0" presId="urn:microsoft.com/office/officeart/2005/8/layout/pyramid1"/>
    <dgm:cxn modelId="{114662BE-9840-44CD-9AE6-8B9A04140EB2}" type="presParOf" srcId="{D0D2EED0-CE36-41E4-9A85-C906D0B8437E}" destId="{D1E3C218-030D-41DD-B34F-036E74D7C4B6}" srcOrd="2" destOrd="0" presId="urn:microsoft.com/office/officeart/2005/8/layout/pyramid1"/>
    <dgm:cxn modelId="{26C8F84A-37E0-48AC-BD70-A9664936E0B8}" type="presParOf" srcId="{D1E3C218-030D-41DD-B34F-036E74D7C4B6}" destId="{D2DADD6D-C036-46B6-83AC-029FA0798197}" srcOrd="0" destOrd="0" presId="urn:microsoft.com/office/officeart/2005/8/layout/pyramid1"/>
    <dgm:cxn modelId="{74D4448B-3E78-4D7A-8AEC-3D21787D9DA8}" type="presParOf" srcId="{D1E3C218-030D-41DD-B34F-036E74D7C4B6}" destId="{A05D8131-EE79-4203-BD34-52C36E79AEF4}"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2CBA3E5-6A4A-4C91-B262-98A15EAE5D66}" type="doc">
      <dgm:prSet loTypeId="urn:microsoft.com/office/officeart/2005/8/layout/vList4#1" loCatId="list" qsTypeId="urn:microsoft.com/office/officeart/2005/8/quickstyle/simple2" qsCatId="simple" csTypeId="urn:microsoft.com/office/officeart/2005/8/colors/colorful2" csCatId="colorful" phldr="1"/>
      <dgm:spPr/>
      <dgm:t>
        <a:bodyPr/>
        <a:lstStyle/>
        <a:p>
          <a:endParaRPr lang="en-US"/>
        </a:p>
      </dgm:t>
    </dgm:pt>
    <dgm:pt modelId="{81E427B2-185C-468D-8E5A-AE43F0C97FCB}">
      <dgm:prSet phldrT="[Text]"/>
      <dgm:spPr/>
      <dgm:t>
        <a:bodyPr/>
        <a:lstStyle/>
        <a:p>
          <a:pPr algn="r"/>
          <a:r>
            <a:rPr lang="fa-IR" sz="1800" b="1" dirty="0" smtClean="0">
              <a:solidFill>
                <a:srgbClr val="FF0000"/>
              </a:solidFill>
              <a:cs typeface="B Traffic" pitchFamily="2" charset="-78"/>
            </a:rPr>
            <a:t>تمرین هدایت شده</a:t>
          </a:r>
          <a:endParaRPr lang="en-US" sz="1800" b="1" dirty="0">
            <a:solidFill>
              <a:srgbClr val="FF0000"/>
            </a:solidFill>
            <a:cs typeface="B Traffic" pitchFamily="2" charset="-78"/>
          </a:endParaRPr>
        </a:p>
      </dgm:t>
    </dgm:pt>
    <dgm:pt modelId="{B20B4E58-F330-4A1E-ABEE-A381C9857E94}" type="parTrans" cxnId="{257E7EF5-447E-4078-99E5-3950996D5BBE}">
      <dgm:prSet/>
      <dgm:spPr/>
      <dgm:t>
        <a:bodyPr/>
        <a:lstStyle/>
        <a:p>
          <a:endParaRPr lang="en-US"/>
        </a:p>
      </dgm:t>
    </dgm:pt>
    <dgm:pt modelId="{50672761-5117-4188-976A-404E82F0F352}" type="sibTrans" cxnId="{257E7EF5-447E-4078-99E5-3950996D5BBE}">
      <dgm:prSet/>
      <dgm:spPr/>
      <dgm:t>
        <a:bodyPr/>
        <a:lstStyle/>
        <a:p>
          <a:endParaRPr lang="en-US"/>
        </a:p>
      </dgm:t>
    </dgm:pt>
    <dgm:pt modelId="{94C31E8E-1BAC-4285-A1F0-25BB5E7CC18E}">
      <dgm:prSet phldrT="[Text]" custT="1"/>
      <dgm:spPr/>
      <dgm:t>
        <a:bodyPr/>
        <a:lstStyle/>
        <a:p>
          <a:pPr algn="r" rtl="1"/>
          <a:r>
            <a:rPr lang="fa-IR" sz="2400" dirty="0" smtClean="0">
              <a:cs typeface="B Traffic" pitchFamily="2" charset="-78"/>
            </a:rPr>
            <a:t>با حضور و نظارت معلم انجام می شود. این تمرین موجب اطمینان خاطر معلم و فراگیران می شود که عمل انجام شده درست است</a:t>
          </a:r>
          <a:endParaRPr lang="en-US" sz="2400" dirty="0">
            <a:cs typeface="B Traffic" pitchFamily="2" charset="-78"/>
          </a:endParaRPr>
        </a:p>
      </dgm:t>
    </dgm:pt>
    <dgm:pt modelId="{87128F01-6F09-44AB-A973-C50EF5B03041}" type="parTrans" cxnId="{32EE772A-D0EA-4182-8F69-696B59AF7DE2}">
      <dgm:prSet/>
      <dgm:spPr/>
      <dgm:t>
        <a:bodyPr/>
        <a:lstStyle/>
        <a:p>
          <a:endParaRPr lang="en-US"/>
        </a:p>
      </dgm:t>
    </dgm:pt>
    <dgm:pt modelId="{4EA06C75-8C87-4DC1-8723-1E8DB36CAEF3}" type="sibTrans" cxnId="{32EE772A-D0EA-4182-8F69-696B59AF7DE2}">
      <dgm:prSet/>
      <dgm:spPr/>
      <dgm:t>
        <a:bodyPr/>
        <a:lstStyle/>
        <a:p>
          <a:endParaRPr lang="en-US"/>
        </a:p>
      </dgm:t>
    </dgm:pt>
    <dgm:pt modelId="{793C5BE2-9E2F-4E41-BDDD-643658604B16}">
      <dgm:prSet phldrT="[Text]" phldr="1"/>
      <dgm:spPr/>
      <dgm:t>
        <a:bodyPr/>
        <a:lstStyle/>
        <a:p>
          <a:pPr algn="l"/>
          <a:endParaRPr lang="en-US" sz="1400" dirty="0"/>
        </a:p>
      </dgm:t>
    </dgm:pt>
    <dgm:pt modelId="{47F7A478-71B0-453A-AABA-922888C5C00F}" type="parTrans" cxnId="{42399E06-37F5-4012-9E91-DA42232A0F02}">
      <dgm:prSet/>
      <dgm:spPr/>
      <dgm:t>
        <a:bodyPr/>
        <a:lstStyle/>
        <a:p>
          <a:endParaRPr lang="en-US"/>
        </a:p>
      </dgm:t>
    </dgm:pt>
    <dgm:pt modelId="{70F0D6D0-5521-41C0-9D00-BBF354719C05}" type="sibTrans" cxnId="{42399E06-37F5-4012-9E91-DA42232A0F02}">
      <dgm:prSet/>
      <dgm:spPr/>
      <dgm:t>
        <a:bodyPr/>
        <a:lstStyle/>
        <a:p>
          <a:endParaRPr lang="en-US"/>
        </a:p>
      </dgm:t>
    </dgm:pt>
    <dgm:pt modelId="{BC735364-09A7-4155-A204-630CA1861451}">
      <dgm:prSet phldrT="[Text]" custT="1"/>
      <dgm:spPr/>
      <dgm:t>
        <a:bodyPr/>
        <a:lstStyle/>
        <a:p>
          <a:pPr algn="r"/>
          <a:r>
            <a:rPr lang="fa-IR" sz="2000" b="1" dirty="0" smtClean="0">
              <a:solidFill>
                <a:srgbClr val="FF0000"/>
              </a:solidFill>
              <a:cs typeface="B Traffic" pitchFamily="2" charset="-78"/>
            </a:rPr>
            <a:t>تمرین نیمه مستقل</a:t>
          </a:r>
          <a:endParaRPr lang="en-US" sz="2000" b="1" dirty="0">
            <a:solidFill>
              <a:srgbClr val="FF0000"/>
            </a:solidFill>
            <a:cs typeface="B Traffic" pitchFamily="2" charset="-78"/>
          </a:endParaRPr>
        </a:p>
      </dgm:t>
    </dgm:pt>
    <dgm:pt modelId="{C49BD3DD-7D81-44CC-BF1E-522802F04FE9}" type="parTrans" cxnId="{BF10602A-8DAB-4BFC-AD07-0EB480858F82}">
      <dgm:prSet/>
      <dgm:spPr/>
      <dgm:t>
        <a:bodyPr/>
        <a:lstStyle/>
        <a:p>
          <a:endParaRPr lang="en-US"/>
        </a:p>
      </dgm:t>
    </dgm:pt>
    <dgm:pt modelId="{6E81DBE8-FDF8-4B01-BD0C-267F5CD26B01}" type="sibTrans" cxnId="{BF10602A-8DAB-4BFC-AD07-0EB480858F82}">
      <dgm:prSet/>
      <dgm:spPr/>
      <dgm:t>
        <a:bodyPr/>
        <a:lstStyle/>
        <a:p>
          <a:endParaRPr lang="en-US"/>
        </a:p>
      </dgm:t>
    </dgm:pt>
    <dgm:pt modelId="{CE1EE9F7-04D8-4BD6-9987-D7EC7154B922}">
      <dgm:prSet phldrT="[Text]" custT="1"/>
      <dgm:spPr/>
      <dgm:t>
        <a:bodyPr/>
        <a:lstStyle/>
        <a:p>
          <a:pPr algn="r" rtl="1"/>
          <a:r>
            <a:rPr lang="fa-IR" sz="2400" dirty="0" smtClean="0">
              <a:solidFill>
                <a:schemeClr val="tx1"/>
              </a:solidFill>
              <a:cs typeface="B Traffic" pitchFamily="2" charset="-78"/>
            </a:rPr>
            <a:t>با نظارت معلم انجام می شود ولی فراگیران استقلال بیشتری نسبت به مرحله قبل دارند</a:t>
          </a:r>
          <a:endParaRPr lang="en-US" sz="2400" dirty="0">
            <a:solidFill>
              <a:schemeClr val="tx1"/>
            </a:solidFill>
            <a:cs typeface="B Traffic" pitchFamily="2" charset="-78"/>
          </a:endParaRPr>
        </a:p>
      </dgm:t>
    </dgm:pt>
    <dgm:pt modelId="{25693F35-04F0-4F2E-9F43-D5713F63AE5B}" type="parTrans" cxnId="{A76D50AA-E724-4DB7-99E3-2111912745F4}">
      <dgm:prSet/>
      <dgm:spPr/>
      <dgm:t>
        <a:bodyPr/>
        <a:lstStyle/>
        <a:p>
          <a:endParaRPr lang="en-US"/>
        </a:p>
      </dgm:t>
    </dgm:pt>
    <dgm:pt modelId="{04E11453-52D6-4CBB-80FE-F04BF3682B2B}" type="sibTrans" cxnId="{A76D50AA-E724-4DB7-99E3-2111912745F4}">
      <dgm:prSet/>
      <dgm:spPr/>
      <dgm:t>
        <a:bodyPr/>
        <a:lstStyle/>
        <a:p>
          <a:endParaRPr lang="en-US"/>
        </a:p>
      </dgm:t>
    </dgm:pt>
    <dgm:pt modelId="{A6CA77E6-068D-4F59-A690-34B147F7EAE5}">
      <dgm:prSet phldrT="[Text]" phldr="1"/>
      <dgm:spPr/>
      <dgm:t>
        <a:bodyPr/>
        <a:lstStyle/>
        <a:p>
          <a:pPr algn="l"/>
          <a:endParaRPr lang="en-US" sz="1200" dirty="0"/>
        </a:p>
      </dgm:t>
    </dgm:pt>
    <dgm:pt modelId="{0A88B653-4595-4068-9DB0-14A846ED5A36}" type="parTrans" cxnId="{CA583D40-13B5-447C-9669-845224971A00}">
      <dgm:prSet/>
      <dgm:spPr/>
      <dgm:t>
        <a:bodyPr/>
        <a:lstStyle/>
        <a:p>
          <a:endParaRPr lang="en-US"/>
        </a:p>
      </dgm:t>
    </dgm:pt>
    <dgm:pt modelId="{2A3E6EE1-C07F-4773-BB1A-842342728883}" type="sibTrans" cxnId="{CA583D40-13B5-447C-9669-845224971A00}">
      <dgm:prSet/>
      <dgm:spPr/>
      <dgm:t>
        <a:bodyPr/>
        <a:lstStyle/>
        <a:p>
          <a:endParaRPr lang="en-US"/>
        </a:p>
      </dgm:t>
    </dgm:pt>
    <dgm:pt modelId="{283D9BB7-D978-4434-8083-FB36116BE061}">
      <dgm:prSet phldrT="[Text]" custT="1"/>
      <dgm:spPr/>
      <dgm:t>
        <a:bodyPr/>
        <a:lstStyle/>
        <a:p>
          <a:pPr algn="r"/>
          <a:r>
            <a:rPr lang="fa-IR" sz="2400" b="1" dirty="0" smtClean="0">
              <a:solidFill>
                <a:srgbClr val="FF0000"/>
              </a:solidFill>
              <a:cs typeface="B Traffic" pitchFamily="2" charset="-78"/>
            </a:rPr>
            <a:t>تمرین مستقل</a:t>
          </a:r>
          <a:endParaRPr lang="en-US" sz="2400" b="1" dirty="0">
            <a:solidFill>
              <a:srgbClr val="FF0000"/>
            </a:solidFill>
            <a:cs typeface="B Traffic" pitchFamily="2" charset="-78"/>
          </a:endParaRPr>
        </a:p>
      </dgm:t>
    </dgm:pt>
    <dgm:pt modelId="{78EAEFFE-C1FC-4806-AD9A-098328ADA4E1}" type="parTrans" cxnId="{743EDFD0-09A0-4AA4-A719-2B5331D3612E}">
      <dgm:prSet/>
      <dgm:spPr/>
      <dgm:t>
        <a:bodyPr/>
        <a:lstStyle/>
        <a:p>
          <a:endParaRPr lang="en-US"/>
        </a:p>
      </dgm:t>
    </dgm:pt>
    <dgm:pt modelId="{8E23CA53-061E-469E-8B90-ED321E8615F7}" type="sibTrans" cxnId="{743EDFD0-09A0-4AA4-A719-2B5331D3612E}">
      <dgm:prSet/>
      <dgm:spPr/>
      <dgm:t>
        <a:bodyPr/>
        <a:lstStyle/>
        <a:p>
          <a:endParaRPr lang="en-US"/>
        </a:p>
      </dgm:t>
    </dgm:pt>
    <dgm:pt modelId="{EC50AC2E-9937-4877-931A-B20F43F241AD}">
      <dgm:prSet phldrT="[Text]" custT="1"/>
      <dgm:spPr/>
      <dgm:t>
        <a:bodyPr/>
        <a:lstStyle/>
        <a:p>
          <a:pPr algn="r" rtl="1"/>
          <a:r>
            <a:rPr lang="fa-IR" sz="2400" dirty="0" smtClean="0">
              <a:solidFill>
                <a:schemeClr val="tx1"/>
              </a:solidFill>
              <a:cs typeface="B Traffic" pitchFamily="2" charset="-78"/>
            </a:rPr>
            <a:t>فراگیران مهارتهای آموخته شده را بدون کمک معلم انجام می دهند</a:t>
          </a:r>
          <a:endParaRPr lang="en-US" sz="2400" dirty="0">
            <a:solidFill>
              <a:schemeClr val="tx1"/>
            </a:solidFill>
            <a:cs typeface="B Traffic" pitchFamily="2" charset="-78"/>
          </a:endParaRPr>
        </a:p>
      </dgm:t>
    </dgm:pt>
    <dgm:pt modelId="{336AB3AB-9D2C-42B9-A7F6-FEDD65780E4C}" type="parTrans" cxnId="{81BBEF64-0885-4C86-8778-3DFEE4989F21}">
      <dgm:prSet/>
      <dgm:spPr/>
      <dgm:t>
        <a:bodyPr/>
        <a:lstStyle/>
        <a:p>
          <a:endParaRPr lang="en-US"/>
        </a:p>
      </dgm:t>
    </dgm:pt>
    <dgm:pt modelId="{CAC65F9C-1BEA-42DD-B13C-7612D9990420}" type="sibTrans" cxnId="{81BBEF64-0885-4C86-8778-3DFEE4989F21}">
      <dgm:prSet/>
      <dgm:spPr/>
      <dgm:t>
        <a:bodyPr/>
        <a:lstStyle/>
        <a:p>
          <a:endParaRPr lang="en-US"/>
        </a:p>
      </dgm:t>
    </dgm:pt>
    <dgm:pt modelId="{57D29965-CFD4-4108-86A8-7484887329B9}">
      <dgm:prSet phldrT="[Text]" phldr="1"/>
      <dgm:spPr/>
      <dgm:t>
        <a:bodyPr/>
        <a:lstStyle/>
        <a:p>
          <a:pPr algn="l"/>
          <a:endParaRPr lang="en-US" sz="1400" dirty="0"/>
        </a:p>
      </dgm:t>
    </dgm:pt>
    <dgm:pt modelId="{73F164C3-85D3-4B91-B726-858A01B70354}" type="parTrans" cxnId="{C74E9606-8A25-4289-9952-746AE0FB712F}">
      <dgm:prSet/>
      <dgm:spPr/>
      <dgm:t>
        <a:bodyPr/>
        <a:lstStyle/>
        <a:p>
          <a:endParaRPr lang="en-US"/>
        </a:p>
      </dgm:t>
    </dgm:pt>
    <dgm:pt modelId="{C87A4DA9-DAE7-40E5-8A2D-0AAAC39A298B}" type="sibTrans" cxnId="{C74E9606-8A25-4289-9952-746AE0FB712F}">
      <dgm:prSet/>
      <dgm:spPr/>
      <dgm:t>
        <a:bodyPr/>
        <a:lstStyle/>
        <a:p>
          <a:endParaRPr lang="en-US"/>
        </a:p>
      </dgm:t>
    </dgm:pt>
    <dgm:pt modelId="{E0EB00EA-2627-434E-AED1-CD29B85E2F51}" type="pres">
      <dgm:prSet presAssocID="{22CBA3E5-6A4A-4C91-B262-98A15EAE5D66}" presName="linear" presStyleCnt="0">
        <dgm:presLayoutVars>
          <dgm:dir/>
          <dgm:resizeHandles val="exact"/>
        </dgm:presLayoutVars>
      </dgm:prSet>
      <dgm:spPr/>
      <dgm:t>
        <a:bodyPr/>
        <a:lstStyle/>
        <a:p>
          <a:endParaRPr lang="en-US"/>
        </a:p>
      </dgm:t>
    </dgm:pt>
    <dgm:pt modelId="{E59526F5-3D34-4602-AD1A-C89A6CA97DAC}" type="pres">
      <dgm:prSet presAssocID="{81E427B2-185C-468D-8E5A-AE43F0C97FCB}" presName="comp" presStyleCnt="0"/>
      <dgm:spPr/>
    </dgm:pt>
    <dgm:pt modelId="{8EF53A4E-F4B2-4295-A6CC-FF7D6295F8C1}" type="pres">
      <dgm:prSet presAssocID="{81E427B2-185C-468D-8E5A-AE43F0C97FCB}" presName="box" presStyleLbl="node1" presStyleIdx="0" presStyleCnt="3" custScaleY="237123"/>
      <dgm:spPr/>
      <dgm:t>
        <a:bodyPr/>
        <a:lstStyle/>
        <a:p>
          <a:endParaRPr lang="en-US"/>
        </a:p>
      </dgm:t>
    </dgm:pt>
    <dgm:pt modelId="{15FF24EC-74F6-4E3E-B0FD-D38463C72A42}" type="pres">
      <dgm:prSet presAssocID="{81E427B2-185C-468D-8E5A-AE43F0C97FCB}" presName="img" presStyleLbl="fgImgPlace1" presStyleIdx="0" presStyleCnt="3" custScaleX="25000" custScaleY="20000" custLinFactNeighborX="-54167"/>
      <dgm:spPr/>
      <dgm:t>
        <a:bodyPr/>
        <a:lstStyle/>
        <a:p>
          <a:endParaRPr lang="en-US"/>
        </a:p>
      </dgm:t>
    </dgm:pt>
    <dgm:pt modelId="{59A0463E-12B7-4D99-9360-E757B6DF07D6}" type="pres">
      <dgm:prSet presAssocID="{81E427B2-185C-468D-8E5A-AE43F0C97FCB}" presName="text" presStyleLbl="node1" presStyleIdx="0" presStyleCnt="3">
        <dgm:presLayoutVars>
          <dgm:bulletEnabled val="1"/>
        </dgm:presLayoutVars>
      </dgm:prSet>
      <dgm:spPr/>
      <dgm:t>
        <a:bodyPr/>
        <a:lstStyle/>
        <a:p>
          <a:endParaRPr lang="en-US"/>
        </a:p>
      </dgm:t>
    </dgm:pt>
    <dgm:pt modelId="{475A0338-3FCD-434C-957C-56375E712B82}" type="pres">
      <dgm:prSet presAssocID="{50672761-5117-4188-976A-404E82F0F352}" presName="spacer" presStyleCnt="0"/>
      <dgm:spPr/>
    </dgm:pt>
    <dgm:pt modelId="{16371D4B-A024-467F-83FA-5879CA966E7B}" type="pres">
      <dgm:prSet presAssocID="{BC735364-09A7-4155-A204-630CA1861451}" presName="comp" presStyleCnt="0"/>
      <dgm:spPr/>
    </dgm:pt>
    <dgm:pt modelId="{D5413B23-1F39-4C33-A6B4-FF0F69C6FC50}" type="pres">
      <dgm:prSet presAssocID="{BC735364-09A7-4155-A204-630CA1861451}" presName="box" presStyleLbl="node1" presStyleIdx="1" presStyleCnt="3" custScaleY="199218" custLinFactNeighborY="-18876"/>
      <dgm:spPr/>
      <dgm:t>
        <a:bodyPr/>
        <a:lstStyle/>
        <a:p>
          <a:endParaRPr lang="en-US"/>
        </a:p>
      </dgm:t>
    </dgm:pt>
    <dgm:pt modelId="{2E900D5B-1CF9-40DC-91B9-E08CEF716B35}" type="pres">
      <dgm:prSet presAssocID="{BC735364-09A7-4155-A204-630CA1861451}" presName="img" presStyleLbl="fgImgPlace1" presStyleIdx="1" presStyleCnt="3" custScaleX="25000" custScaleY="20000" custLinFactNeighborX="-47916" custLinFactNeighborY="-2500"/>
      <dgm:spPr/>
      <dgm:t>
        <a:bodyPr/>
        <a:lstStyle/>
        <a:p>
          <a:endParaRPr lang="en-US"/>
        </a:p>
      </dgm:t>
    </dgm:pt>
    <dgm:pt modelId="{FF1D5149-7BB3-405B-94E8-10DB38489ED3}" type="pres">
      <dgm:prSet presAssocID="{BC735364-09A7-4155-A204-630CA1861451}" presName="text" presStyleLbl="node1" presStyleIdx="1" presStyleCnt="3">
        <dgm:presLayoutVars>
          <dgm:bulletEnabled val="1"/>
        </dgm:presLayoutVars>
      </dgm:prSet>
      <dgm:spPr/>
      <dgm:t>
        <a:bodyPr/>
        <a:lstStyle/>
        <a:p>
          <a:endParaRPr lang="en-US"/>
        </a:p>
      </dgm:t>
    </dgm:pt>
    <dgm:pt modelId="{71468730-84C0-4CC2-B3EC-0947782BA592}" type="pres">
      <dgm:prSet presAssocID="{6E81DBE8-FDF8-4B01-BD0C-267F5CD26B01}" presName="spacer" presStyleCnt="0"/>
      <dgm:spPr/>
    </dgm:pt>
    <dgm:pt modelId="{C86C21C3-2F0C-4F00-9164-E38971FB6A78}" type="pres">
      <dgm:prSet presAssocID="{283D9BB7-D978-4434-8083-FB36116BE061}" presName="comp" presStyleCnt="0"/>
      <dgm:spPr/>
    </dgm:pt>
    <dgm:pt modelId="{2CE124EE-A43F-483B-8DEB-2029881F544F}" type="pres">
      <dgm:prSet presAssocID="{283D9BB7-D978-4434-8083-FB36116BE061}" presName="box" presStyleLbl="node1" presStyleIdx="2" presStyleCnt="3" custScaleY="165805" custLinFactNeighborY="-23031"/>
      <dgm:spPr/>
      <dgm:t>
        <a:bodyPr/>
        <a:lstStyle/>
        <a:p>
          <a:endParaRPr lang="en-US"/>
        </a:p>
      </dgm:t>
    </dgm:pt>
    <dgm:pt modelId="{8BCD8691-6C4D-4440-BBDC-48E89BA1278D}" type="pres">
      <dgm:prSet presAssocID="{283D9BB7-D978-4434-8083-FB36116BE061}" presName="img" presStyleLbl="fgImgPlace1" presStyleIdx="2" presStyleCnt="3" custScaleX="16667" custScaleY="15000" custLinFactNeighborX="-52083"/>
      <dgm:spPr/>
      <dgm:t>
        <a:bodyPr/>
        <a:lstStyle/>
        <a:p>
          <a:endParaRPr lang="en-US"/>
        </a:p>
      </dgm:t>
    </dgm:pt>
    <dgm:pt modelId="{9C0B116F-5830-4EE4-99F0-E202277449F9}" type="pres">
      <dgm:prSet presAssocID="{283D9BB7-D978-4434-8083-FB36116BE061}" presName="text" presStyleLbl="node1" presStyleIdx="2" presStyleCnt="3">
        <dgm:presLayoutVars>
          <dgm:bulletEnabled val="1"/>
        </dgm:presLayoutVars>
      </dgm:prSet>
      <dgm:spPr/>
      <dgm:t>
        <a:bodyPr/>
        <a:lstStyle/>
        <a:p>
          <a:endParaRPr lang="en-US"/>
        </a:p>
      </dgm:t>
    </dgm:pt>
  </dgm:ptLst>
  <dgm:cxnLst>
    <dgm:cxn modelId="{A6A293FD-998D-4192-AE23-8C5CB9C8B520}" type="presOf" srcId="{22CBA3E5-6A4A-4C91-B262-98A15EAE5D66}" destId="{E0EB00EA-2627-434E-AED1-CD29B85E2F51}" srcOrd="0" destOrd="0" presId="urn:microsoft.com/office/officeart/2005/8/layout/vList4#1"/>
    <dgm:cxn modelId="{D7546607-0529-47FD-BEAA-F03E5C1E75FF}" type="presOf" srcId="{EC50AC2E-9937-4877-931A-B20F43F241AD}" destId="{9C0B116F-5830-4EE4-99F0-E202277449F9}" srcOrd="1" destOrd="1" presId="urn:microsoft.com/office/officeart/2005/8/layout/vList4#1"/>
    <dgm:cxn modelId="{42399E06-37F5-4012-9E91-DA42232A0F02}" srcId="{81E427B2-185C-468D-8E5A-AE43F0C97FCB}" destId="{793C5BE2-9E2F-4E41-BDDD-643658604B16}" srcOrd="1" destOrd="0" parTransId="{47F7A478-71B0-453A-AABA-922888C5C00F}" sibTransId="{70F0D6D0-5521-41C0-9D00-BBF354719C05}"/>
    <dgm:cxn modelId="{90C602D7-159A-43B0-B84E-B975B115A1C0}" type="presOf" srcId="{BC735364-09A7-4155-A204-630CA1861451}" destId="{FF1D5149-7BB3-405B-94E8-10DB38489ED3}" srcOrd="1" destOrd="0" presId="urn:microsoft.com/office/officeart/2005/8/layout/vList4#1"/>
    <dgm:cxn modelId="{AAB282DE-60CA-4CC1-9A91-61AF3BCF24F0}" type="presOf" srcId="{BC735364-09A7-4155-A204-630CA1861451}" destId="{D5413B23-1F39-4C33-A6B4-FF0F69C6FC50}" srcOrd="0" destOrd="0" presId="urn:microsoft.com/office/officeart/2005/8/layout/vList4#1"/>
    <dgm:cxn modelId="{257E7EF5-447E-4078-99E5-3950996D5BBE}" srcId="{22CBA3E5-6A4A-4C91-B262-98A15EAE5D66}" destId="{81E427B2-185C-468D-8E5A-AE43F0C97FCB}" srcOrd="0" destOrd="0" parTransId="{B20B4E58-F330-4A1E-ABEE-A381C9857E94}" sibTransId="{50672761-5117-4188-976A-404E82F0F352}"/>
    <dgm:cxn modelId="{148F01EE-1719-4E78-9A8A-7033B4B03D8A}" type="presOf" srcId="{81E427B2-185C-468D-8E5A-AE43F0C97FCB}" destId="{8EF53A4E-F4B2-4295-A6CC-FF7D6295F8C1}" srcOrd="0" destOrd="0" presId="urn:microsoft.com/office/officeart/2005/8/layout/vList4#1"/>
    <dgm:cxn modelId="{EDD5026C-B55F-4841-AA08-74A5789CB62F}" type="presOf" srcId="{A6CA77E6-068D-4F59-A690-34B147F7EAE5}" destId="{FF1D5149-7BB3-405B-94E8-10DB38489ED3}" srcOrd="1" destOrd="2" presId="urn:microsoft.com/office/officeart/2005/8/layout/vList4#1"/>
    <dgm:cxn modelId="{DBFABBBC-7C08-407D-8477-E7CDBA0DBBA5}" type="presOf" srcId="{94C31E8E-1BAC-4285-A1F0-25BB5E7CC18E}" destId="{59A0463E-12B7-4D99-9360-E757B6DF07D6}" srcOrd="1" destOrd="1" presId="urn:microsoft.com/office/officeart/2005/8/layout/vList4#1"/>
    <dgm:cxn modelId="{743EDFD0-09A0-4AA4-A719-2B5331D3612E}" srcId="{22CBA3E5-6A4A-4C91-B262-98A15EAE5D66}" destId="{283D9BB7-D978-4434-8083-FB36116BE061}" srcOrd="2" destOrd="0" parTransId="{78EAEFFE-C1FC-4806-AD9A-098328ADA4E1}" sibTransId="{8E23CA53-061E-469E-8B90-ED321E8615F7}"/>
    <dgm:cxn modelId="{7DA62BA0-F9D8-4E6D-B988-5B7F1A6E06E1}" type="presOf" srcId="{57D29965-CFD4-4108-86A8-7484887329B9}" destId="{2CE124EE-A43F-483B-8DEB-2029881F544F}" srcOrd="0" destOrd="2" presId="urn:microsoft.com/office/officeart/2005/8/layout/vList4#1"/>
    <dgm:cxn modelId="{A3C32383-BE96-4D9C-B0B6-10DB7E66E1D2}" type="presOf" srcId="{57D29965-CFD4-4108-86A8-7484887329B9}" destId="{9C0B116F-5830-4EE4-99F0-E202277449F9}" srcOrd="1" destOrd="2" presId="urn:microsoft.com/office/officeart/2005/8/layout/vList4#1"/>
    <dgm:cxn modelId="{81BBEF64-0885-4C86-8778-3DFEE4989F21}" srcId="{283D9BB7-D978-4434-8083-FB36116BE061}" destId="{EC50AC2E-9937-4877-931A-B20F43F241AD}" srcOrd="0" destOrd="0" parTransId="{336AB3AB-9D2C-42B9-A7F6-FEDD65780E4C}" sibTransId="{CAC65F9C-1BEA-42DD-B13C-7612D9990420}"/>
    <dgm:cxn modelId="{BF10602A-8DAB-4BFC-AD07-0EB480858F82}" srcId="{22CBA3E5-6A4A-4C91-B262-98A15EAE5D66}" destId="{BC735364-09A7-4155-A204-630CA1861451}" srcOrd="1" destOrd="0" parTransId="{C49BD3DD-7D81-44CC-BF1E-522802F04FE9}" sibTransId="{6E81DBE8-FDF8-4B01-BD0C-267F5CD26B01}"/>
    <dgm:cxn modelId="{339B6EBD-D5E9-4CB5-8BCC-142A16855C85}" type="presOf" srcId="{793C5BE2-9E2F-4E41-BDDD-643658604B16}" destId="{59A0463E-12B7-4D99-9360-E757B6DF07D6}" srcOrd="1" destOrd="2" presId="urn:microsoft.com/office/officeart/2005/8/layout/vList4#1"/>
    <dgm:cxn modelId="{32EE772A-D0EA-4182-8F69-696B59AF7DE2}" srcId="{81E427B2-185C-468D-8E5A-AE43F0C97FCB}" destId="{94C31E8E-1BAC-4285-A1F0-25BB5E7CC18E}" srcOrd="0" destOrd="0" parTransId="{87128F01-6F09-44AB-A973-C50EF5B03041}" sibTransId="{4EA06C75-8C87-4DC1-8723-1E8DB36CAEF3}"/>
    <dgm:cxn modelId="{CA583D40-13B5-447C-9669-845224971A00}" srcId="{BC735364-09A7-4155-A204-630CA1861451}" destId="{A6CA77E6-068D-4F59-A690-34B147F7EAE5}" srcOrd="1" destOrd="0" parTransId="{0A88B653-4595-4068-9DB0-14A846ED5A36}" sibTransId="{2A3E6EE1-C07F-4773-BB1A-842342728883}"/>
    <dgm:cxn modelId="{E1739B50-0CD0-4CF0-9092-940E4F5EB739}" type="presOf" srcId="{CE1EE9F7-04D8-4BD6-9987-D7EC7154B922}" destId="{FF1D5149-7BB3-405B-94E8-10DB38489ED3}" srcOrd="1" destOrd="1" presId="urn:microsoft.com/office/officeart/2005/8/layout/vList4#1"/>
    <dgm:cxn modelId="{9ADA1E29-D58E-4C0E-BC67-F9AFCA794071}" type="presOf" srcId="{CE1EE9F7-04D8-4BD6-9987-D7EC7154B922}" destId="{D5413B23-1F39-4C33-A6B4-FF0F69C6FC50}" srcOrd="0" destOrd="1" presId="urn:microsoft.com/office/officeart/2005/8/layout/vList4#1"/>
    <dgm:cxn modelId="{0CBDD96E-4A5A-464F-B984-7E5CD2BD829E}" type="presOf" srcId="{81E427B2-185C-468D-8E5A-AE43F0C97FCB}" destId="{59A0463E-12B7-4D99-9360-E757B6DF07D6}" srcOrd="1" destOrd="0" presId="urn:microsoft.com/office/officeart/2005/8/layout/vList4#1"/>
    <dgm:cxn modelId="{E0ABDEDE-C4CE-48AB-ADEF-637BE89B2CBE}" type="presOf" srcId="{283D9BB7-D978-4434-8083-FB36116BE061}" destId="{9C0B116F-5830-4EE4-99F0-E202277449F9}" srcOrd="1" destOrd="0" presId="urn:microsoft.com/office/officeart/2005/8/layout/vList4#1"/>
    <dgm:cxn modelId="{C74E9606-8A25-4289-9952-746AE0FB712F}" srcId="{283D9BB7-D978-4434-8083-FB36116BE061}" destId="{57D29965-CFD4-4108-86A8-7484887329B9}" srcOrd="1" destOrd="0" parTransId="{73F164C3-85D3-4B91-B726-858A01B70354}" sibTransId="{C87A4DA9-DAE7-40E5-8A2D-0AAAC39A298B}"/>
    <dgm:cxn modelId="{E5364724-71EB-4C1F-A2DF-8C7C236E17E8}" type="presOf" srcId="{A6CA77E6-068D-4F59-A690-34B147F7EAE5}" destId="{D5413B23-1F39-4C33-A6B4-FF0F69C6FC50}" srcOrd="0" destOrd="2" presId="urn:microsoft.com/office/officeart/2005/8/layout/vList4#1"/>
    <dgm:cxn modelId="{A76D50AA-E724-4DB7-99E3-2111912745F4}" srcId="{BC735364-09A7-4155-A204-630CA1861451}" destId="{CE1EE9F7-04D8-4BD6-9987-D7EC7154B922}" srcOrd="0" destOrd="0" parTransId="{25693F35-04F0-4F2E-9F43-D5713F63AE5B}" sibTransId="{04E11453-52D6-4CBB-80FE-F04BF3682B2B}"/>
    <dgm:cxn modelId="{0BF67B48-60B6-4E61-8B60-F60F87F96844}" type="presOf" srcId="{94C31E8E-1BAC-4285-A1F0-25BB5E7CC18E}" destId="{8EF53A4E-F4B2-4295-A6CC-FF7D6295F8C1}" srcOrd="0" destOrd="1" presId="urn:microsoft.com/office/officeart/2005/8/layout/vList4#1"/>
    <dgm:cxn modelId="{18E861C3-3727-4564-85FB-077DE9351191}" type="presOf" srcId="{793C5BE2-9E2F-4E41-BDDD-643658604B16}" destId="{8EF53A4E-F4B2-4295-A6CC-FF7D6295F8C1}" srcOrd="0" destOrd="2" presId="urn:microsoft.com/office/officeart/2005/8/layout/vList4#1"/>
    <dgm:cxn modelId="{5F0BF0F7-C59B-432E-95A2-B6551E928545}" type="presOf" srcId="{EC50AC2E-9937-4877-931A-B20F43F241AD}" destId="{2CE124EE-A43F-483B-8DEB-2029881F544F}" srcOrd="0" destOrd="1" presId="urn:microsoft.com/office/officeart/2005/8/layout/vList4#1"/>
    <dgm:cxn modelId="{832D79C2-4D5E-401B-BEB1-756B8BEAD265}" type="presOf" srcId="{283D9BB7-D978-4434-8083-FB36116BE061}" destId="{2CE124EE-A43F-483B-8DEB-2029881F544F}" srcOrd="0" destOrd="0" presId="urn:microsoft.com/office/officeart/2005/8/layout/vList4#1"/>
    <dgm:cxn modelId="{F6DAB64B-38A7-444B-B00B-CFF6B8ADE4D1}" type="presParOf" srcId="{E0EB00EA-2627-434E-AED1-CD29B85E2F51}" destId="{E59526F5-3D34-4602-AD1A-C89A6CA97DAC}" srcOrd="0" destOrd="0" presId="urn:microsoft.com/office/officeart/2005/8/layout/vList4#1"/>
    <dgm:cxn modelId="{4C151940-60B9-4993-A7CE-B237B18103ED}" type="presParOf" srcId="{E59526F5-3D34-4602-AD1A-C89A6CA97DAC}" destId="{8EF53A4E-F4B2-4295-A6CC-FF7D6295F8C1}" srcOrd="0" destOrd="0" presId="urn:microsoft.com/office/officeart/2005/8/layout/vList4#1"/>
    <dgm:cxn modelId="{1B6BCE58-315A-4EA0-A570-7F221A06A396}" type="presParOf" srcId="{E59526F5-3D34-4602-AD1A-C89A6CA97DAC}" destId="{15FF24EC-74F6-4E3E-B0FD-D38463C72A42}" srcOrd="1" destOrd="0" presId="urn:microsoft.com/office/officeart/2005/8/layout/vList4#1"/>
    <dgm:cxn modelId="{EFA15439-5EC7-4B9F-93A1-5CF699387864}" type="presParOf" srcId="{E59526F5-3D34-4602-AD1A-C89A6CA97DAC}" destId="{59A0463E-12B7-4D99-9360-E757B6DF07D6}" srcOrd="2" destOrd="0" presId="urn:microsoft.com/office/officeart/2005/8/layout/vList4#1"/>
    <dgm:cxn modelId="{82A17D0A-DB0F-4A66-B8C6-162087401332}" type="presParOf" srcId="{E0EB00EA-2627-434E-AED1-CD29B85E2F51}" destId="{475A0338-3FCD-434C-957C-56375E712B82}" srcOrd="1" destOrd="0" presId="urn:microsoft.com/office/officeart/2005/8/layout/vList4#1"/>
    <dgm:cxn modelId="{869EA865-993C-4CC0-BB43-895A00E9840C}" type="presParOf" srcId="{E0EB00EA-2627-434E-AED1-CD29B85E2F51}" destId="{16371D4B-A024-467F-83FA-5879CA966E7B}" srcOrd="2" destOrd="0" presId="urn:microsoft.com/office/officeart/2005/8/layout/vList4#1"/>
    <dgm:cxn modelId="{381F0057-83B6-4D55-BEB4-8F7E28721D68}" type="presParOf" srcId="{16371D4B-A024-467F-83FA-5879CA966E7B}" destId="{D5413B23-1F39-4C33-A6B4-FF0F69C6FC50}" srcOrd="0" destOrd="0" presId="urn:microsoft.com/office/officeart/2005/8/layout/vList4#1"/>
    <dgm:cxn modelId="{161DD256-1C20-4CBE-B736-F87AE6F33B29}" type="presParOf" srcId="{16371D4B-A024-467F-83FA-5879CA966E7B}" destId="{2E900D5B-1CF9-40DC-91B9-E08CEF716B35}" srcOrd="1" destOrd="0" presId="urn:microsoft.com/office/officeart/2005/8/layout/vList4#1"/>
    <dgm:cxn modelId="{F4CD4D74-A926-47F1-8D1C-77D89011928D}" type="presParOf" srcId="{16371D4B-A024-467F-83FA-5879CA966E7B}" destId="{FF1D5149-7BB3-405B-94E8-10DB38489ED3}" srcOrd="2" destOrd="0" presId="urn:microsoft.com/office/officeart/2005/8/layout/vList4#1"/>
    <dgm:cxn modelId="{11152038-2C0C-48CD-A058-9A51279BD2CA}" type="presParOf" srcId="{E0EB00EA-2627-434E-AED1-CD29B85E2F51}" destId="{71468730-84C0-4CC2-B3EC-0947782BA592}" srcOrd="3" destOrd="0" presId="urn:microsoft.com/office/officeart/2005/8/layout/vList4#1"/>
    <dgm:cxn modelId="{8B9537E1-3866-4872-A4B9-D9CEC6E130E2}" type="presParOf" srcId="{E0EB00EA-2627-434E-AED1-CD29B85E2F51}" destId="{C86C21C3-2F0C-4F00-9164-E38971FB6A78}" srcOrd="4" destOrd="0" presId="urn:microsoft.com/office/officeart/2005/8/layout/vList4#1"/>
    <dgm:cxn modelId="{9E94C2DE-3B8E-4089-A684-CC6A49CE672B}" type="presParOf" srcId="{C86C21C3-2F0C-4F00-9164-E38971FB6A78}" destId="{2CE124EE-A43F-483B-8DEB-2029881F544F}" srcOrd="0" destOrd="0" presId="urn:microsoft.com/office/officeart/2005/8/layout/vList4#1"/>
    <dgm:cxn modelId="{43B92F89-CAED-45D9-96F8-514CF1F387D1}" type="presParOf" srcId="{C86C21C3-2F0C-4F00-9164-E38971FB6A78}" destId="{8BCD8691-6C4D-4440-BBDC-48E89BA1278D}" srcOrd="1" destOrd="0" presId="urn:microsoft.com/office/officeart/2005/8/layout/vList4#1"/>
    <dgm:cxn modelId="{807C998B-0AFB-4AAD-A8E5-D09D2B4ED12C}" type="presParOf" srcId="{C86C21C3-2F0C-4F00-9164-E38971FB6A78}" destId="{9C0B116F-5830-4EE4-99F0-E202277449F9}" srcOrd="2" destOrd="0" presId="urn:microsoft.com/office/officeart/2005/8/layout/vList4#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4#1">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emf"/><Relationship Id="rId4"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defRPr sz="1300">
                <a:ea typeface="+mn-ea"/>
              </a:defRPr>
            </a:lvl1pPr>
          </a:lstStyle>
          <a:p>
            <a:pPr>
              <a:defRPr/>
            </a:pPr>
            <a:endParaRPr lang="en-US"/>
          </a:p>
        </p:txBody>
      </p:sp>
      <p:sp>
        <p:nvSpPr>
          <p:cNvPr id="76803" name="Rectangle 3"/>
          <p:cNvSpPr>
            <a:spLocks noGrp="1" noChangeArrowheads="1"/>
          </p:cNvSpPr>
          <p:nvPr>
            <p:ph type="dt" idx="1"/>
          </p:nvPr>
        </p:nvSpPr>
        <p:spPr bwMode="auto">
          <a:xfrm>
            <a:off x="4022725"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a:defRPr sz="1300">
                <a:ea typeface="+mn-ea"/>
              </a:defRPr>
            </a:lvl1pPr>
          </a:lstStyle>
          <a:p>
            <a:pPr>
              <a:defRPr/>
            </a:pPr>
            <a:endParaRPr lang="en-US"/>
          </a:p>
        </p:txBody>
      </p:sp>
      <p:sp>
        <p:nvSpPr>
          <p:cNvPr id="267268"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5" name="Rectangle 5"/>
          <p:cNvSpPr>
            <a:spLocks noGrp="1" noChangeArrowheads="1"/>
          </p:cNvSpPr>
          <p:nvPr>
            <p:ph type="body" sz="quarter" idx="3"/>
          </p:nvPr>
        </p:nvSpPr>
        <p:spPr bwMode="auto">
          <a:xfrm>
            <a:off x="946150" y="4860925"/>
            <a:ext cx="5207000" cy="4605338"/>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6806" name="Rectangle 6"/>
          <p:cNvSpPr>
            <a:spLocks noGrp="1" noChangeArrowheads="1"/>
          </p:cNvSpPr>
          <p:nvPr>
            <p:ph type="ftr" sz="quarter" idx="4"/>
          </p:nvPr>
        </p:nvSpPr>
        <p:spPr bwMode="auto">
          <a:xfrm>
            <a:off x="0" y="9723438"/>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defRPr sz="1300">
                <a:ea typeface="+mn-ea"/>
              </a:defRPr>
            </a:lvl1pPr>
          </a:lstStyle>
          <a:p>
            <a:pPr>
              <a:defRPr/>
            </a:pPr>
            <a:endParaRPr lang="en-US"/>
          </a:p>
        </p:txBody>
      </p:sp>
      <p:sp>
        <p:nvSpPr>
          <p:cNvPr id="76807" name="Rectangle 7"/>
          <p:cNvSpPr>
            <a:spLocks noGrp="1" noChangeArrowheads="1"/>
          </p:cNvSpPr>
          <p:nvPr>
            <p:ph type="sldNum" sz="quarter" idx="5"/>
          </p:nvPr>
        </p:nvSpPr>
        <p:spPr bwMode="auto">
          <a:xfrm>
            <a:off x="4022725" y="9723438"/>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a:defRPr sz="1300"/>
            </a:lvl1pPr>
          </a:lstStyle>
          <a:p>
            <a:fld id="{898ED509-C304-4FE7-947E-D3F34E858358}" type="slidenum">
              <a:rPr lang="en-US"/>
              <a:pPr/>
              <a:t>‹#›</a:t>
            </a:fld>
            <a:endParaRPr lang="en-US"/>
          </a:p>
        </p:txBody>
      </p:sp>
    </p:spTree>
    <p:extLst>
      <p:ext uri="{BB962C8B-B14F-4D97-AF65-F5344CB8AC3E}">
        <p14:creationId xmlns:p14="http://schemas.microsoft.com/office/powerpoint/2010/main" val="7322071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5778" name="Rectangle 2"/>
          <p:cNvSpPr>
            <a:spLocks noGrp="1" noChangeArrowheads="1"/>
          </p:cNvSpPr>
          <p:nvPr>
            <p:ph type="ctrTitle"/>
          </p:nvPr>
        </p:nvSpPr>
        <p:spPr>
          <a:xfrm>
            <a:off x="685800" y="2286000"/>
            <a:ext cx="7772400" cy="1143000"/>
          </a:xfrm>
        </p:spPr>
        <p:txBody>
          <a:bodyPr/>
          <a:lstStyle>
            <a:lvl1pPr algn="ctr">
              <a:defRPr/>
            </a:lvl1pPr>
          </a:lstStyle>
          <a:p>
            <a:r>
              <a:rPr lang="en-US"/>
              <a:t>Click to edit Master title style</a:t>
            </a:r>
          </a:p>
        </p:txBody>
      </p:sp>
      <p:sp>
        <p:nvSpPr>
          <p:cNvPr id="75779" name="Rectangle 3"/>
          <p:cNvSpPr>
            <a:spLocks noGrp="1" noChangeArrowheads="1"/>
          </p:cNvSpPr>
          <p:nvPr>
            <p:ph type="subTitle" idx="1"/>
          </p:nvPr>
        </p:nvSpPr>
        <p:spPr>
          <a:xfrm>
            <a:off x="1712913" y="3886200"/>
            <a:ext cx="5715000" cy="1676400"/>
          </a:xfrm>
        </p:spPr>
        <p:txBody>
          <a:bodyPr/>
          <a:lstStyle>
            <a:lvl1pPr marL="0" indent="0" algn="ctr">
              <a:buFontTx/>
              <a:buNone/>
              <a:defRPr sz="2800"/>
            </a:lvl1pPr>
          </a:lstStyle>
          <a:p>
            <a:r>
              <a:rPr lang="en-US"/>
              <a:t>Click to edit Master subtitle style</a:t>
            </a:r>
          </a:p>
        </p:txBody>
      </p:sp>
      <p:sp>
        <p:nvSpPr>
          <p:cNvPr id="4" name="Rectangle 4"/>
          <p:cNvSpPr>
            <a:spLocks noGrp="1" noChangeArrowheads="1"/>
          </p:cNvSpPr>
          <p:nvPr>
            <p:ph type="dt" sz="half" idx="10"/>
          </p:nvPr>
        </p:nvSpPr>
        <p:spPr>
          <a:effectLst>
            <a:outerShdw dist="12700" dir="2700000" algn="ctr" rotWithShape="0">
              <a:srgbClr val="808080">
                <a:alpha val="99962"/>
              </a:srgbClr>
            </a:outerShdw>
          </a:effectLst>
        </p:spPr>
        <p:txBody>
          <a:bodyPr/>
          <a:lstStyle>
            <a:lvl1pPr>
              <a:defRPr/>
            </a:lvl1pPr>
          </a:lstStyle>
          <a:p>
            <a:pPr>
              <a:defRPr/>
            </a:pPr>
            <a:endParaRPr lang="en-US"/>
          </a:p>
        </p:txBody>
      </p:sp>
      <p:sp>
        <p:nvSpPr>
          <p:cNvPr id="5" name="Rectangle 5"/>
          <p:cNvSpPr>
            <a:spLocks noGrp="1" noChangeArrowheads="1"/>
          </p:cNvSpPr>
          <p:nvPr>
            <p:ph type="ftr" sz="quarter" idx="11"/>
          </p:nvPr>
        </p:nvSpPr>
        <p:spPr>
          <a:effectLst>
            <a:outerShdw dist="12700" dir="2700000" algn="ctr" rotWithShape="0">
              <a:srgbClr val="808080">
                <a:alpha val="99962"/>
              </a:srgbClr>
            </a:outerShdw>
          </a:effectLst>
        </p:spPr>
        <p:txBody>
          <a:bodyPr/>
          <a:lstStyle>
            <a:lvl1pPr>
              <a:defRPr/>
            </a:lvl1pPr>
          </a:lstStyle>
          <a:p>
            <a:pPr>
              <a:defRPr/>
            </a:pPr>
            <a:endParaRPr lang="en-US"/>
          </a:p>
        </p:txBody>
      </p:sp>
      <p:sp>
        <p:nvSpPr>
          <p:cNvPr id="6" name="Rectangle 6"/>
          <p:cNvSpPr>
            <a:spLocks noGrp="1" noChangeArrowheads="1"/>
          </p:cNvSpPr>
          <p:nvPr>
            <p:ph type="sldNum" sz="quarter" idx="12"/>
          </p:nvPr>
        </p:nvSpPr>
        <p:spPr>
          <a:effectLst>
            <a:outerShdw dist="12700" dir="2700000" algn="ctr" rotWithShape="0">
              <a:srgbClr val="808080">
                <a:alpha val="99962"/>
              </a:srgbClr>
            </a:outerShdw>
          </a:effectLst>
        </p:spPr>
        <p:txBody>
          <a:bodyPr/>
          <a:lstStyle>
            <a:lvl1pPr>
              <a:defRPr/>
            </a:lvl1pPr>
          </a:lstStyle>
          <a:p>
            <a:fld id="{9B165C74-E430-40D8-8843-A67452498822}" type="slidenum">
              <a:rPr lang="en-US"/>
              <a:pPr/>
              <a:t>‹#›</a:t>
            </a:fld>
            <a:endParaRPr lang="en-US"/>
          </a:p>
        </p:txBody>
      </p:sp>
    </p:spTree>
    <p:extLst>
      <p:ext uri="{BB962C8B-B14F-4D97-AF65-F5344CB8AC3E}">
        <p14:creationId xmlns:p14="http://schemas.microsoft.com/office/powerpoint/2010/main" val="8650271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A0D0DE26-69FA-4D6F-A318-6BCA626522BC}" type="slidenum">
              <a:rPr lang="en-US"/>
              <a:pPr/>
              <a:t>‹#›</a:t>
            </a:fld>
            <a:endParaRPr lang="en-US"/>
          </a:p>
        </p:txBody>
      </p:sp>
    </p:spTree>
    <p:extLst>
      <p:ext uri="{BB962C8B-B14F-4D97-AF65-F5344CB8AC3E}">
        <p14:creationId xmlns:p14="http://schemas.microsoft.com/office/powerpoint/2010/main" val="3378956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838200"/>
            <a:ext cx="1943100" cy="5257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8382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3C6A277-E90A-4BC2-B8D4-CA861A9A9136}" type="slidenum">
              <a:rPr lang="en-US"/>
              <a:pPr/>
              <a:t>‹#›</a:t>
            </a:fld>
            <a:endParaRPr lang="en-US"/>
          </a:p>
        </p:txBody>
      </p:sp>
    </p:spTree>
    <p:extLst>
      <p:ext uri="{BB962C8B-B14F-4D97-AF65-F5344CB8AC3E}">
        <p14:creationId xmlns:p14="http://schemas.microsoft.com/office/powerpoint/2010/main" val="26381061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1BB5AA97-36B5-4A21-A2E7-12B64CCF977F}" type="slidenum">
              <a:rPr lang="en-US"/>
              <a:pPr/>
              <a:t>‹#›</a:t>
            </a:fld>
            <a:endParaRPr lang="en-US"/>
          </a:p>
        </p:txBody>
      </p:sp>
    </p:spTree>
    <p:extLst>
      <p:ext uri="{BB962C8B-B14F-4D97-AF65-F5344CB8AC3E}">
        <p14:creationId xmlns:p14="http://schemas.microsoft.com/office/powerpoint/2010/main" val="1393761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9B1C36D8-D5E5-4F1F-A873-C8805B4ED3E4}" type="slidenum">
              <a:rPr lang="en-US"/>
              <a:pPr/>
              <a:t>‹#›</a:t>
            </a:fld>
            <a:endParaRPr lang="en-US"/>
          </a:p>
        </p:txBody>
      </p:sp>
    </p:spTree>
    <p:extLst>
      <p:ext uri="{BB962C8B-B14F-4D97-AF65-F5344CB8AC3E}">
        <p14:creationId xmlns:p14="http://schemas.microsoft.com/office/powerpoint/2010/main" val="13338645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2133600"/>
            <a:ext cx="3810000"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133600"/>
            <a:ext cx="3810000"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BEB195A7-35AB-4C29-A6AC-029D28F18B16}" type="slidenum">
              <a:rPr lang="en-US"/>
              <a:pPr/>
              <a:t>‹#›</a:t>
            </a:fld>
            <a:endParaRPr lang="en-US"/>
          </a:p>
        </p:txBody>
      </p:sp>
    </p:spTree>
    <p:extLst>
      <p:ext uri="{BB962C8B-B14F-4D97-AF65-F5344CB8AC3E}">
        <p14:creationId xmlns:p14="http://schemas.microsoft.com/office/powerpoint/2010/main" val="815110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6D375410-9FDD-4117-AD80-C9F8EBBCDDEE}" type="slidenum">
              <a:rPr lang="en-US"/>
              <a:pPr/>
              <a:t>‹#›</a:t>
            </a:fld>
            <a:endParaRPr lang="en-US"/>
          </a:p>
        </p:txBody>
      </p:sp>
    </p:spTree>
    <p:extLst>
      <p:ext uri="{BB962C8B-B14F-4D97-AF65-F5344CB8AC3E}">
        <p14:creationId xmlns:p14="http://schemas.microsoft.com/office/powerpoint/2010/main" val="7504457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88B686D3-86F2-472D-8A8C-034618130DB0}" type="slidenum">
              <a:rPr lang="en-US"/>
              <a:pPr/>
              <a:t>‹#›</a:t>
            </a:fld>
            <a:endParaRPr lang="en-US"/>
          </a:p>
        </p:txBody>
      </p:sp>
    </p:spTree>
    <p:extLst>
      <p:ext uri="{BB962C8B-B14F-4D97-AF65-F5344CB8AC3E}">
        <p14:creationId xmlns:p14="http://schemas.microsoft.com/office/powerpoint/2010/main" val="32246323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E896F3B4-DFB3-460D-8C2B-EB37F1D76A76}" type="slidenum">
              <a:rPr lang="en-US"/>
              <a:pPr/>
              <a:t>‹#›</a:t>
            </a:fld>
            <a:endParaRPr lang="en-US"/>
          </a:p>
        </p:txBody>
      </p:sp>
    </p:spTree>
    <p:extLst>
      <p:ext uri="{BB962C8B-B14F-4D97-AF65-F5344CB8AC3E}">
        <p14:creationId xmlns:p14="http://schemas.microsoft.com/office/powerpoint/2010/main" val="37215158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E672445A-9B86-4675-8668-778A24B3C542}" type="slidenum">
              <a:rPr lang="en-US"/>
              <a:pPr/>
              <a:t>‹#›</a:t>
            </a:fld>
            <a:endParaRPr lang="en-US"/>
          </a:p>
        </p:txBody>
      </p:sp>
    </p:spTree>
    <p:extLst>
      <p:ext uri="{BB962C8B-B14F-4D97-AF65-F5344CB8AC3E}">
        <p14:creationId xmlns:p14="http://schemas.microsoft.com/office/powerpoint/2010/main" val="4042335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4E397DE0-2FCB-41BF-8405-DCE215E11EEA}" type="slidenum">
              <a:rPr lang="en-US"/>
              <a:pPr/>
              <a:t>‹#›</a:t>
            </a:fld>
            <a:endParaRPr lang="en-US"/>
          </a:p>
        </p:txBody>
      </p:sp>
    </p:spTree>
    <p:extLst>
      <p:ext uri="{BB962C8B-B14F-4D97-AF65-F5344CB8AC3E}">
        <p14:creationId xmlns:p14="http://schemas.microsoft.com/office/powerpoint/2010/main" val="21255499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extLst>
              <a:ext uri="{BEBA8EAE-BF5A-486C-A8C5-ECC9F3942E4B}">
                <a14:imgProps xmlns:a14="http://schemas.microsoft.com/office/drawing/2010/main">
                  <a14:imgLayer r:embed="rId14">
                    <a14:imgEffect>
                      <a14:sharpenSoften amount="-68000"/>
                    </a14:imgEffect>
                    <a14:imgEffect>
                      <a14:brightnessContrast bright="-64000"/>
                    </a14:imgEffect>
                  </a14:imgLayer>
                </a14:imgProps>
              </a:ext>
            </a:extLst>
          </a:blip>
          <a:srcRect/>
          <a:stretch>
            <a:fillRect l="-17000" r="-17000"/>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1905000" y="838200"/>
            <a:ext cx="655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123" name="Rectangle 3"/>
          <p:cNvSpPr>
            <a:spLocks noGrp="1" noChangeArrowheads="1"/>
          </p:cNvSpPr>
          <p:nvPr>
            <p:ph type="body" idx="1"/>
          </p:nvPr>
        </p:nvSpPr>
        <p:spPr bwMode="auto">
          <a:xfrm>
            <a:off x="685800" y="2133600"/>
            <a:ext cx="77724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4756" name="Rectangle 4"/>
          <p:cNvSpPr>
            <a:spLocks noGrp="1" noChangeArrowheads="1"/>
          </p:cNvSpPr>
          <p:nvPr>
            <p:ph type="dt" sz="half" idx="2"/>
          </p:nvPr>
        </p:nvSpPr>
        <p:spPr bwMode="auto">
          <a:xfrm>
            <a:off x="76200" y="63246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ea typeface="+mn-ea"/>
              </a:defRPr>
            </a:lvl1pPr>
          </a:lstStyle>
          <a:p>
            <a:pPr>
              <a:defRPr/>
            </a:pPr>
            <a:endParaRPr lang="en-US"/>
          </a:p>
        </p:txBody>
      </p:sp>
      <p:sp>
        <p:nvSpPr>
          <p:cNvPr id="74757" name="Rectangle 5"/>
          <p:cNvSpPr>
            <a:spLocks noGrp="1" noChangeArrowheads="1"/>
          </p:cNvSpPr>
          <p:nvPr>
            <p:ph type="ftr" sz="quarter" idx="3"/>
          </p:nvPr>
        </p:nvSpPr>
        <p:spPr bwMode="auto">
          <a:xfrm>
            <a:off x="3124200" y="63246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ea typeface="+mn-ea"/>
              </a:defRPr>
            </a:lvl1pPr>
          </a:lstStyle>
          <a:p>
            <a:pPr>
              <a:defRPr/>
            </a:pPr>
            <a:endParaRPr lang="en-US"/>
          </a:p>
        </p:txBody>
      </p:sp>
      <p:sp>
        <p:nvSpPr>
          <p:cNvPr id="74758" name="Rectangle 6"/>
          <p:cNvSpPr>
            <a:spLocks noGrp="1" noChangeArrowheads="1"/>
          </p:cNvSpPr>
          <p:nvPr>
            <p:ph type="sldNum" sz="quarter" idx="4"/>
          </p:nvPr>
        </p:nvSpPr>
        <p:spPr bwMode="auto">
          <a:xfrm>
            <a:off x="7162800" y="63246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Trebuchet MS" panose="020B0603020202020204" pitchFamily="34" charset="0"/>
              </a:defRPr>
            </a:lvl1pPr>
          </a:lstStyle>
          <a:p>
            <a:fld id="{494FC044-80B5-4B4F-A34A-377165DCB89D}"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996"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txStyles>
    <p:titleStyle>
      <a:lvl1pPr algn="r" rtl="0" eaLnBrk="0" fontAlgn="base" hangingPunct="0">
        <a:spcBef>
          <a:spcPct val="0"/>
        </a:spcBef>
        <a:spcAft>
          <a:spcPct val="0"/>
        </a:spcAft>
        <a:defRPr sz="4000" b="1">
          <a:solidFill>
            <a:schemeClr val="tx2"/>
          </a:solidFill>
          <a:latin typeface="+mj-lt"/>
          <a:ea typeface="+mj-ea"/>
          <a:cs typeface="+mj-cs"/>
        </a:defRPr>
      </a:lvl1pPr>
      <a:lvl2pPr algn="r" rtl="0" eaLnBrk="0" fontAlgn="base" hangingPunct="0">
        <a:spcBef>
          <a:spcPct val="0"/>
        </a:spcBef>
        <a:spcAft>
          <a:spcPct val="0"/>
        </a:spcAft>
        <a:defRPr sz="4000" b="1">
          <a:solidFill>
            <a:schemeClr val="tx2"/>
          </a:solidFill>
          <a:latin typeface="Trebuchet MS" pitchFamily="34" charset="0"/>
          <a:ea typeface="Osaka" pitchFamily="28" charset="-128"/>
        </a:defRPr>
      </a:lvl2pPr>
      <a:lvl3pPr algn="r" rtl="0" eaLnBrk="0" fontAlgn="base" hangingPunct="0">
        <a:spcBef>
          <a:spcPct val="0"/>
        </a:spcBef>
        <a:spcAft>
          <a:spcPct val="0"/>
        </a:spcAft>
        <a:defRPr sz="4000" b="1">
          <a:solidFill>
            <a:schemeClr val="tx2"/>
          </a:solidFill>
          <a:latin typeface="Trebuchet MS" pitchFamily="34" charset="0"/>
          <a:ea typeface="Osaka" pitchFamily="28" charset="-128"/>
        </a:defRPr>
      </a:lvl3pPr>
      <a:lvl4pPr algn="r" rtl="0" eaLnBrk="0" fontAlgn="base" hangingPunct="0">
        <a:spcBef>
          <a:spcPct val="0"/>
        </a:spcBef>
        <a:spcAft>
          <a:spcPct val="0"/>
        </a:spcAft>
        <a:defRPr sz="4000" b="1">
          <a:solidFill>
            <a:schemeClr val="tx2"/>
          </a:solidFill>
          <a:latin typeface="Trebuchet MS" pitchFamily="34" charset="0"/>
          <a:ea typeface="Osaka" pitchFamily="28" charset="-128"/>
        </a:defRPr>
      </a:lvl4pPr>
      <a:lvl5pPr algn="r" rtl="0" eaLnBrk="0" fontAlgn="base" hangingPunct="0">
        <a:spcBef>
          <a:spcPct val="0"/>
        </a:spcBef>
        <a:spcAft>
          <a:spcPct val="0"/>
        </a:spcAft>
        <a:defRPr sz="4000" b="1">
          <a:solidFill>
            <a:schemeClr val="tx2"/>
          </a:solidFill>
          <a:latin typeface="Trebuchet MS" pitchFamily="34" charset="0"/>
          <a:ea typeface="Osaka" pitchFamily="28" charset="-128"/>
        </a:defRPr>
      </a:lvl5pPr>
      <a:lvl6pPr marL="457200" algn="r" rtl="0" fontAlgn="base">
        <a:spcBef>
          <a:spcPct val="0"/>
        </a:spcBef>
        <a:spcAft>
          <a:spcPct val="0"/>
        </a:spcAft>
        <a:defRPr sz="4000" b="1">
          <a:solidFill>
            <a:schemeClr val="tx2"/>
          </a:solidFill>
          <a:latin typeface="Trebuchet MS" pitchFamily="34" charset="0"/>
          <a:ea typeface="Osaka" pitchFamily="28" charset="-128"/>
        </a:defRPr>
      </a:lvl6pPr>
      <a:lvl7pPr marL="914400" algn="r" rtl="0" fontAlgn="base">
        <a:spcBef>
          <a:spcPct val="0"/>
        </a:spcBef>
        <a:spcAft>
          <a:spcPct val="0"/>
        </a:spcAft>
        <a:defRPr sz="4000" b="1">
          <a:solidFill>
            <a:schemeClr val="tx2"/>
          </a:solidFill>
          <a:latin typeface="Trebuchet MS" pitchFamily="34" charset="0"/>
          <a:ea typeface="Osaka" pitchFamily="28" charset="-128"/>
        </a:defRPr>
      </a:lvl7pPr>
      <a:lvl8pPr marL="1371600" algn="r" rtl="0" fontAlgn="base">
        <a:spcBef>
          <a:spcPct val="0"/>
        </a:spcBef>
        <a:spcAft>
          <a:spcPct val="0"/>
        </a:spcAft>
        <a:defRPr sz="4000" b="1">
          <a:solidFill>
            <a:schemeClr val="tx2"/>
          </a:solidFill>
          <a:latin typeface="Trebuchet MS" pitchFamily="34" charset="0"/>
          <a:ea typeface="Osaka" pitchFamily="28" charset="-128"/>
        </a:defRPr>
      </a:lvl8pPr>
      <a:lvl9pPr marL="1828800" algn="r" rtl="0" fontAlgn="base">
        <a:spcBef>
          <a:spcPct val="0"/>
        </a:spcBef>
        <a:spcAft>
          <a:spcPct val="0"/>
        </a:spcAft>
        <a:defRPr sz="4000" b="1">
          <a:solidFill>
            <a:schemeClr val="tx2"/>
          </a:solidFill>
          <a:latin typeface="Trebuchet MS" pitchFamily="34" charset="0"/>
          <a:ea typeface="Osaka" pitchFamily="28"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8" Type="http://schemas.openxmlformats.org/officeDocument/2006/relationships/slide" Target="slide35.xml"/><Relationship Id="rId3" Type="http://schemas.openxmlformats.org/officeDocument/2006/relationships/slide" Target="slide33.xml"/><Relationship Id="rId7" Type="http://schemas.openxmlformats.org/officeDocument/2006/relationships/slide" Target="slide24.xml"/><Relationship Id="rId2" Type="http://schemas.openxmlformats.org/officeDocument/2006/relationships/slide" Target="slide34.xml"/><Relationship Id="rId1" Type="http://schemas.openxmlformats.org/officeDocument/2006/relationships/slideLayout" Target="../slideLayouts/slideLayout2.xml"/><Relationship Id="rId6" Type="http://schemas.openxmlformats.org/officeDocument/2006/relationships/slide" Target="slide25.xml"/><Relationship Id="rId5" Type="http://schemas.openxmlformats.org/officeDocument/2006/relationships/slide" Target="slide19.xml"/><Relationship Id="rId4" Type="http://schemas.openxmlformats.org/officeDocument/2006/relationships/slide" Target="slide20.xml"/></Relationships>
</file>

<file path=ppt/slides/_rels/slide101.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slide" Target="slide24.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slide" Target="slide29.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slide" Target="slide29.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slide" Target="slide29.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slide" Target="slide29.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slide" Target="slide29.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slide" Target="slide37.xml"/><Relationship Id="rId7" Type="http://schemas.openxmlformats.org/officeDocument/2006/relationships/slide" Target="slide42.xml"/><Relationship Id="rId2" Type="http://schemas.openxmlformats.org/officeDocument/2006/relationships/slide" Target="slide36.xml"/><Relationship Id="rId1" Type="http://schemas.openxmlformats.org/officeDocument/2006/relationships/slideLayout" Target="../slideLayouts/slideLayout2.xml"/><Relationship Id="rId6" Type="http://schemas.openxmlformats.org/officeDocument/2006/relationships/slide" Target="slide40.xml"/><Relationship Id="rId5" Type="http://schemas.openxmlformats.org/officeDocument/2006/relationships/slide" Target="slide39.xml"/><Relationship Id="rId4" Type="http://schemas.openxmlformats.org/officeDocument/2006/relationships/slide" Target="slide38.xml"/></Relationships>
</file>

<file path=ppt/slides/_rels/slide108.xml.rels><?xml version="1.0" encoding="UTF-8" standalone="yes"?>
<Relationships xmlns="http://schemas.openxmlformats.org/package/2006/relationships"><Relationship Id="rId3" Type="http://schemas.openxmlformats.org/officeDocument/2006/relationships/slide" Target="slide35.xml"/><Relationship Id="rId2" Type="http://schemas.openxmlformats.org/officeDocument/2006/relationships/slide" Target="slide24.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slide" Target="slide35.xml"/><Relationship Id="rId2" Type="http://schemas.openxmlformats.org/officeDocument/2006/relationships/slide" Target="slide2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slide" Target="slide35.xml"/><Relationship Id="rId2" Type="http://schemas.openxmlformats.org/officeDocument/2006/relationships/slide" Target="slide24.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slide" Target="slide35.xml"/><Relationship Id="rId2" Type="http://schemas.openxmlformats.org/officeDocument/2006/relationships/slide" Target="slide24.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slide" Target="slide35.xml"/><Relationship Id="rId2" Type="http://schemas.openxmlformats.org/officeDocument/2006/relationships/slide" Target="slide24.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slide" Target="slide45.xml"/><Relationship Id="rId2" Type="http://schemas.openxmlformats.org/officeDocument/2006/relationships/slide" Target="slide46.xml"/><Relationship Id="rId1" Type="http://schemas.openxmlformats.org/officeDocument/2006/relationships/slideLayout" Target="../slideLayouts/slideLayout2.xml"/><Relationship Id="rId6" Type="http://schemas.openxmlformats.org/officeDocument/2006/relationships/slide" Target="slide41.xml"/><Relationship Id="rId5" Type="http://schemas.openxmlformats.org/officeDocument/2006/relationships/slide" Target="slide43.xml"/><Relationship Id="rId4" Type="http://schemas.openxmlformats.org/officeDocument/2006/relationships/slide" Target="slide44.xml"/></Relationships>
</file>

<file path=ppt/slides/_rels/slide114.xml.rels><?xml version="1.0" encoding="UTF-8" standalone="yes"?>
<Relationships xmlns="http://schemas.openxmlformats.org/package/2006/relationships"><Relationship Id="rId3" Type="http://schemas.openxmlformats.org/officeDocument/2006/relationships/slide" Target="slide42.xml"/><Relationship Id="rId2" Type="http://schemas.openxmlformats.org/officeDocument/2006/relationships/slide" Target="slide24.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slide" Target="slide42.xml"/><Relationship Id="rId2" Type="http://schemas.openxmlformats.org/officeDocument/2006/relationships/slide" Target="slide24.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openxmlformats.org/officeDocument/2006/relationships/slide" Target="slide42.xml"/><Relationship Id="rId2" Type="http://schemas.openxmlformats.org/officeDocument/2006/relationships/slide" Target="slide24.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3" Type="http://schemas.openxmlformats.org/officeDocument/2006/relationships/slide" Target="slide42.xml"/><Relationship Id="rId2" Type="http://schemas.openxmlformats.org/officeDocument/2006/relationships/slide" Target="slide24.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3" Type="http://schemas.openxmlformats.org/officeDocument/2006/relationships/slide" Target="slide42.xml"/><Relationship Id="rId2" Type="http://schemas.openxmlformats.org/officeDocument/2006/relationships/slide" Target="slide24.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slide" Target="slide42.xml"/><Relationship Id="rId2" Type="http://schemas.openxmlformats.org/officeDocument/2006/relationships/slide" Target="slide2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slide" Target="slide25.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slide" Target="slide25.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slide" Target="slide25.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13.wmf"/><Relationship Id="rId3" Type="http://schemas.openxmlformats.org/officeDocument/2006/relationships/image" Target="../media/image14.jpeg"/><Relationship Id="rId7" Type="http://schemas.openxmlformats.org/officeDocument/2006/relationships/image" Target="../media/image10.emf"/><Relationship Id="rId12" Type="http://schemas.openxmlformats.org/officeDocument/2006/relationships/oleObject" Target="../embeddings/oleObject5.bin"/><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2.bin"/><Relationship Id="rId11" Type="http://schemas.openxmlformats.org/officeDocument/2006/relationships/image" Target="../media/image12.wmf"/><Relationship Id="rId5" Type="http://schemas.openxmlformats.org/officeDocument/2006/relationships/image" Target="../media/image16.wmf"/><Relationship Id="rId10" Type="http://schemas.openxmlformats.org/officeDocument/2006/relationships/oleObject" Target="../embeddings/oleObject4.bin"/><Relationship Id="rId4" Type="http://schemas.openxmlformats.org/officeDocument/2006/relationships/image" Target="../media/image15.wmf"/><Relationship Id="rId9" Type="http://schemas.openxmlformats.org/officeDocument/2006/relationships/image" Target="../media/image11.wmf"/></Relationships>
</file>

<file path=ppt/slides/_rels/slide16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1.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17.wmf"/><Relationship Id="rId4" Type="http://schemas.openxmlformats.org/officeDocument/2006/relationships/oleObject" Target="../embeddings/oleObject7.bin"/></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9.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audio" Target="../media/media1.WAV"/><Relationship Id="rId2" Type="http://schemas.microsoft.com/office/2007/relationships/media" Target="../media/media1.WAV"/><Relationship Id="rId1" Type="http://schemas.openxmlformats.org/officeDocument/2006/relationships/tags" Target="../tags/tag1.xml"/><Relationship Id="rId6" Type="http://schemas.openxmlformats.org/officeDocument/2006/relationships/image" Target="../media/image5.png"/><Relationship Id="rId5" Type="http://schemas.openxmlformats.org/officeDocument/2006/relationships/audio" Target="../media/audio1.wav"/><Relationship Id="rId4"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slide" Target="slide1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026" name="Object 3"/>
          <p:cNvGraphicFramePr>
            <a:graphicFrameLocks noChangeAspect="1"/>
          </p:cNvGraphicFramePr>
          <p:nvPr>
            <p:extLst>
              <p:ext uri="{D42A27DB-BD31-4B8C-83A1-F6EECF244321}">
                <p14:modId xmlns:p14="http://schemas.microsoft.com/office/powerpoint/2010/main" val="1355343490"/>
              </p:ext>
            </p:extLst>
          </p:nvPr>
        </p:nvGraphicFramePr>
        <p:xfrm>
          <a:off x="-6824" y="3748088"/>
          <a:ext cx="1447800" cy="3109912"/>
        </p:xfrm>
        <a:graphic>
          <a:graphicData uri="http://schemas.openxmlformats.org/presentationml/2006/ole">
            <mc:AlternateContent xmlns:mc="http://schemas.openxmlformats.org/markup-compatibility/2006">
              <mc:Choice xmlns:v="urn:schemas-microsoft-com:vml" Requires="v">
                <p:oleObj spid="_x0000_s1043" name="Clip" r:id="rId3" imgW="1828800" imgH="3962257" progId="">
                  <p:embed/>
                </p:oleObj>
              </mc:Choice>
              <mc:Fallback>
                <p:oleObj name="Clip" r:id="rId3" imgW="1828800" imgH="3962257" progId="">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24" y="3748088"/>
                        <a:ext cx="1447800" cy="3109912"/>
                      </a:xfrm>
                      <a:prstGeom prst="rect">
                        <a:avLst/>
                      </a:prstGeom>
                      <a:noFill/>
                      <a:ln>
                        <a:noFill/>
                      </a:ln>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a:solidFill>
                              <a:schemeClr val="bg2"/>
                            </a:solidFill>
                            <a:miter lim="800000"/>
                            <a:headEnd/>
                            <a:tailEnd/>
                          </a14:hiddenLine>
                        </a:ext>
                      </a:extLst>
                    </p:spPr>
                  </p:pic>
                </p:oleObj>
              </mc:Fallback>
            </mc:AlternateContent>
          </a:graphicData>
        </a:graphic>
      </p:graphicFrame>
      <p:sp>
        <p:nvSpPr>
          <p:cNvPr id="16" name="Title 1"/>
          <p:cNvSpPr txBox="1">
            <a:spLocks/>
          </p:cNvSpPr>
          <p:nvPr/>
        </p:nvSpPr>
        <p:spPr bwMode="auto">
          <a:xfrm>
            <a:off x="533400" y="1981200"/>
            <a:ext cx="7772400" cy="1143000"/>
          </a:xfrm>
          <a:prstGeom prst="rect">
            <a:avLst/>
          </a:prstGeom>
          <a:noFill/>
          <a:ln w="9525">
            <a:noFill/>
            <a:miter lim="800000"/>
            <a:headEnd/>
            <a:tailEnd/>
          </a:ln>
        </p:spPr>
        <p:txBody>
          <a:bodyPr anchor="ctr"/>
          <a:lstStyle/>
          <a:p>
            <a:pPr algn="ctr" rtl="1">
              <a:defRPr/>
            </a:pPr>
            <a:r>
              <a:rPr lang="fa-IR" sz="6600" b="1" kern="0" dirty="0" smtClean="0">
                <a:solidFill>
                  <a:schemeClr val="tx2"/>
                </a:solidFill>
                <a:latin typeface="+mj-lt"/>
                <a:ea typeface="+mj-ea"/>
                <a:cs typeface="B Titr" panose="00000700000000000000" pitchFamily="2" charset="-78"/>
              </a:rPr>
              <a:t>اصول روش های تدریس</a:t>
            </a:r>
            <a:endParaRPr lang="en-US" sz="6600" b="1" kern="0" dirty="0">
              <a:solidFill>
                <a:schemeClr val="tx2"/>
              </a:solidFill>
              <a:latin typeface="+mj-lt"/>
              <a:ea typeface="+mj-ea"/>
              <a:cs typeface="B Titr" panose="00000700000000000000"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val 3"/>
          <p:cNvSpPr/>
          <p:nvPr/>
        </p:nvSpPr>
        <p:spPr bwMode="auto">
          <a:xfrm>
            <a:off x="1295400" y="3041650"/>
            <a:ext cx="2133600" cy="1981200"/>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anchor="ctr"/>
          <a:lstStyle/>
          <a:p>
            <a:pPr algn="ctr">
              <a:defRPr/>
            </a:pPr>
            <a:r>
              <a:rPr lang="fa-IR" sz="4000" b="1" dirty="0">
                <a:solidFill>
                  <a:schemeClr val="bg1">
                    <a:lumMod val="95000"/>
                  </a:schemeClr>
                </a:solidFill>
              </a:rPr>
              <a:t>رفتار</a:t>
            </a:r>
            <a:endParaRPr lang="en-US" sz="4000" b="1" dirty="0">
              <a:solidFill>
                <a:schemeClr val="bg1">
                  <a:lumMod val="95000"/>
                </a:schemeClr>
              </a:solidFill>
            </a:endParaRPr>
          </a:p>
        </p:txBody>
      </p:sp>
      <p:cxnSp>
        <p:nvCxnSpPr>
          <p:cNvPr id="13315" name="Shape 8"/>
          <p:cNvCxnSpPr>
            <a:cxnSpLocks noChangeShapeType="1"/>
            <a:stCxn id="4" idx="7"/>
            <a:endCxn id="11" idx="1"/>
          </p:cNvCxnSpPr>
          <p:nvPr/>
        </p:nvCxnSpPr>
        <p:spPr bwMode="auto">
          <a:xfrm rot="5400000" flipH="1" flipV="1">
            <a:off x="2945606" y="2266157"/>
            <a:ext cx="1235075" cy="893762"/>
          </a:xfrm>
          <a:prstGeom prst="curvedConnector2">
            <a:avLst/>
          </a:prstGeom>
          <a:noFill/>
          <a:ln w="38100"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11" name="TextBox 10"/>
          <p:cNvSpPr txBox="1"/>
          <p:nvPr/>
        </p:nvSpPr>
        <p:spPr>
          <a:xfrm rot="20556913">
            <a:off x="3949700" y="1284288"/>
            <a:ext cx="2649538" cy="831850"/>
          </a:xfrm>
          <a:prstGeom prst="rect">
            <a:avLst/>
          </a:prstGeom>
          <a:noFill/>
          <a:ln>
            <a:solidFill>
              <a:schemeClr val="accent2">
                <a:lumMod val="60000"/>
                <a:lumOff val="40000"/>
              </a:schemeClr>
            </a:solidFill>
          </a:ln>
        </p:spPr>
        <p:txBody>
          <a:bodyPr>
            <a:spAutoFit/>
          </a:bodyPr>
          <a:lstStyle/>
          <a:p>
            <a:pPr algn="r">
              <a:defRPr/>
            </a:pPr>
            <a:r>
              <a:rPr lang="fa-IR" sz="2400" dirty="0">
                <a:cs typeface="B Titr" pitchFamily="2" charset="-78"/>
              </a:rPr>
              <a:t>مجموعه اعمال و حرکات فرد رفتار است</a:t>
            </a:r>
            <a:endParaRPr lang="en-US" dirty="0">
              <a:cs typeface="B Titr" pitchFamily="2" charset="-78"/>
            </a:endParaRPr>
          </a:p>
        </p:txBody>
      </p:sp>
      <p:sp>
        <p:nvSpPr>
          <p:cNvPr id="5" name="TextBox 4"/>
          <p:cNvSpPr txBox="1"/>
          <p:nvPr/>
        </p:nvSpPr>
        <p:spPr>
          <a:xfrm rot="20621147">
            <a:off x="4711700" y="2068513"/>
            <a:ext cx="2649538" cy="1200150"/>
          </a:xfrm>
          <a:prstGeom prst="rect">
            <a:avLst/>
          </a:prstGeom>
          <a:noFill/>
          <a:ln>
            <a:solidFill>
              <a:schemeClr val="accent2">
                <a:lumMod val="60000"/>
                <a:lumOff val="40000"/>
              </a:schemeClr>
            </a:solidFill>
          </a:ln>
        </p:spPr>
        <p:txBody>
          <a:bodyPr>
            <a:spAutoFit/>
          </a:bodyPr>
          <a:lstStyle/>
          <a:p>
            <a:pPr algn="r">
              <a:defRPr/>
            </a:pPr>
            <a:r>
              <a:rPr lang="fa-IR" sz="2400" dirty="0">
                <a:cs typeface="B Titr" pitchFamily="2" charset="-78"/>
              </a:rPr>
              <a:t>رفتار به دو دسته آشکار و نهان تقسیم می شود</a:t>
            </a:r>
            <a:endParaRPr lang="en-US" dirty="0">
              <a:cs typeface="B Titr" pitchFamily="2" charset="-78"/>
            </a:endParaRPr>
          </a:p>
        </p:txBody>
      </p:sp>
      <p:sp>
        <p:nvSpPr>
          <p:cNvPr id="7" name="TextBox 6"/>
          <p:cNvSpPr txBox="1"/>
          <p:nvPr/>
        </p:nvSpPr>
        <p:spPr>
          <a:xfrm rot="21446015">
            <a:off x="4916488" y="3770313"/>
            <a:ext cx="2647950" cy="1200150"/>
          </a:xfrm>
          <a:prstGeom prst="rect">
            <a:avLst/>
          </a:prstGeom>
          <a:noFill/>
          <a:ln>
            <a:solidFill>
              <a:schemeClr val="accent2">
                <a:lumMod val="60000"/>
                <a:lumOff val="40000"/>
              </a:schemeClr>
            </a:solidFill>
          </a:ln>
        </p:spPr>
        <p:txBody>
          <a:bodyPr>
            <a:spAutoFit/>
          </a:bodyPr>
          <a:lstStyle/>
          <a:p>
            <a:pPr algn="r">
              <a:defRPr/>
            </a:pPr>
            <a:r>
              <a:rPr lang="fa-IR" sz="2400" dirty="0">
                <a:cs typeface="B Titr" pitchFamily="2" charset="-78"/>
              </a:rPr>
              <a:t>از رفتارهای آشکار می توان به رفتارهای نهان فرد پی برد</a:t>
            </a:r>
            <a:endParaRPr lang="en-US" dirty="0">
              <a:cs typeface="B Titr" pitchFamily="2" charset="-78"/>
            </a:endParaRPr>
          </a:p>
        </p:txBody>
      </p:sp>
      <p:cxnSp>
        <p:nvCxnSpPr>
          <p:cNvPr id="13319" name="Shape 9"/>
          <p:cNvCxnSpPr>
            <a:cxnSpLocks noChangeShapeType="1"/>
            <a:endCxn id="5" idx="1"/>
          </p:cNvCxnSpPr>
          <p:nvPr/>
        </p:nvCxnSpPr>
        <p:spPr bwMode="auto">
          <a:xfrm flipV="1">
            <a:off x="3276600" y="3041650"/>
            <a:ext cx="1489075" cy="854075"/>
          </a:xfrm>
          <a:prstGeom prst="curvedConnector3">
            <a:avLst>
              <a:gd name="adj1" fmla="val 50000"/>
            </a:avLst>
          </a:prstGeom>
          <a:noFill/>
          <a:ln w="38100" algn="ctr">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13320" name="Shape 9"/>
          <p:cNvCxnSpPr>
            <a:cxnSpLocks noChangeShapeType="1"/>
            <a:endCxn id="7" idx="1"/>
          </p:cNvCxnSpPr>
          <p:nvPr/>
        </p:nvCxnSpPr>
        <p:spPr bwMode="auto">
          <a:xfrm>
            <a:off x="3352800" y="4352925"/>
            <a:ext cx="1563688" cy="76200"/>
          </a:xfrm>
          <a:prstGeom prst="curvedConnector3">
            <a:avLst>
              <a:gd name="adj1" fmla="val 50000"/>
            </a:avLst>
          </a:prstGeom>
          <a:noFill/>
          <a:ln w="38100" algn="ctr">
            <a:solidFill>
              <a:srgbClr val="FF0000"/>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0"/>
                                          </p:stCondLst>
                                        </p:cTn>
                                        <p:tgtEl>
                                          <p:spTgt spid="13315"/>
                                        </p:tgtEl>
                                        <p:attrNameLst>
                                          <p:attrName>style.visibility</p:attrName>
                                        </p:attrNameLst>
                                      </p:cBhvr>
                                      <p:to>
                                        <p:strVal val="visible"/>
                                      </p:to>
                                    </p:set>
                                    <p:anim to="" calcmode="lin" valueType="num">
                                      <p:cBhvr>
                                        <p:cTn id="7" dur="1" fill="hold"/>
                                        <p:tgtEl>
                                          <p:spTgt spid="13315"/>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to="" calcmode="lin" valueType="num">
                                      <p:cBhvr>
                                        <p:cTn id="12" dur="1" fill="hold"/>
                                        <p:tgtEl>
                                          <p:spTgt spid="11"/>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nodeType="clickEffect">
                                  <p:stCondLst>
                                    <p:cond delay="0"/>
                                  </p:stCondLst>
                                  <p:childTnLst>
                                    <p:set>
                                      <p:cBhvr>
                                        <p:cTn id="16" dur="1" fill="hold">
                                          <p:stCondLst>
                                            <p:cond delay="0"/>
                                          </p:stCondLst>
                                        </p:cTn>
                                        <p:tgtEl>
                                          <p:spTgt spid="13319"/>
                                        </p:tgtEl>
                                        <p:attrNameLst>
                                          <p:attrName>style.visibility</p:attrName>
                                        </p:attrNameLst>
                                      </p:cBhvr>
                                      <p:to>
                                        <p:strVal val="visible"/>
                                      </p:to>
                                    </p:set>
                                    <p:anim to="" calcmode="lin" valueType="num">
                                      <p:cBhvr>
                                        <p:cTn id="17" dur="1" fill="hold"/>
                                        <p:tgtEl>
                                          <p:spTgt spid="13319"/>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to="" calcmode="lin" valueType="num">
                                      <p:cBhvr>
                                        <p:cTn id="22" dur="1" fill="hold"/>
                                        <p:tgtEl>
                                          <p:spTgt spid="5"/>
                                        </p:tgtEl>
                                        <p:attrNameLst>
                                          <p:attrName/>
                                        </p:attrNameLst>
                                      </p:cBhvr>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4" presetClass="entr" presetSubtype="0" fill="hold" nodeType="clickEffect">
                                  <p:stCondLst>
                                    <p:cond delay="0"/>
                                  </p:stCondLst>
                                  <p:childTnLst>
                                    <p:set>
                                      <p:cBhvr>
                                        <p:cTn id="26" dur="1" fill="hold">
                                          <p:stCondLst>
                                            <p:cond delay="0"/>
                                          </p:stCondLst>
                                        </p:cTn>
                                        <p:tgtEl>
                                          <p:spTgt spid="13320"/>
                                        </p:tgtEl>
                                        <p:attrNameLst>
                                          <p:attrName>style.visibility</p:attrName>
                                        </p:attrNameLst>
                                      </p:cBhvr>
                                      <p:to>
                                        <p:strVal val="visible"/>
                                      </p:to>
                                    </p:set>
                                    <p:anim to="" calcmode="lin" valueType="num">
                                      <p:cBhvr>
                                        <p:cTn id="27" dur="1" fill="hold"/>
                                        <p:tgtEl>
                                          <p:spTgt spid="13320"/>
                                        </p:tgtEl>
                                        <p:attrNameLst>
                                          <p:attrName/>
                                        </p:attrNameLst>
                                      </p:cBhvr>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 to="" calcmode="lin" valueType="num">
                                      <p:cBhvr>
                                        <p:cTn id="32" dur="1" fill="hold"/>
                                        <p:tgtEl>
                                          <p:spTgt spid="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5" grpId="0" animBg="1"/>
      <p:bldP spid="7" grpId="0" animBg="1"/>
    </p:bldLst>
  </p:timing>
</p:sld>
</file>

<file path=ppt/slides/slide10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4460" name="Rectangle 12">
            <a:hlinkClick r:id="rId2" action="ppaction://hlinksldjump"/>
          </p:cNvPr>
          <p:cNvSpPr>
            <a:spLocks noChangeArrowheads="1"/>
          </p:cNvSpPr>
          <p:nvPr/>
        </p:nvSpPr>
        <p:spPr bwMode="auto">
          <a:xfrm>
            <a:off x="7343775" y="1862138"/>
            <a:ext cx="1800225" cy="576262"/>
          </a:xfrm>
          <a:prstGeom prst="rect">
            <a:avLst/>
          </a:prstGeom>
          <a:solidFill>
            <a:srgbClr val="FFCC99"/>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CC99"/>
            </a:extrusionClr>
            <a:contourClr>
              <a:srgbClr val="FFCC99"/>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a:cs typeface="B Koodak" panose="00000700000000000000" pitchFamily="2" charset="-78"/>
              </a:rPr>
              <a:t>ارزشیابی</a:t>
            </a:r>
            <a:endParaRPr lang="en-US" sz="4000">
              <a:cs typeface="B Koodak" panose="00000700000000000000" pitchFamily="2" charset="-78"/>
            </a:endParaRPr>
          </a:p>
        </p:txBody>
      </p:sp>
      <p:sp>
        <p:nvSpPr>
          <p:cNvPr id="104461" name="Rectangle 13">
            <a:hlinkClick r:id="rId3" action="ppaction://hlinksldjump"/>
          </p:cNvPr>
          <p:cNvSpPr>
            <a:spLocks noChangeArrowheads="1"/>
          </p:cNvSpPr>
          <p:nvPr/>
        </p:nvSpPr>
        <p:spPr bwMode="auto">
          <a:xfrm>
            <a:off x="6477000" y="2590800"/>
            <a:ext cx="1800225" cy="576263"/>
          </a:xfrm>
          <a:prstGeom prst="rect">
            <a:avLst/>
          </a:prstGeom>
          <a:solidFill>
            <a:srgbClr val="FFCC99"/>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CC99"/>
            </a:extrusionClr>
            <a:contourClr>
              <a:srgbClr val="FFCC99"/>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a:cs typeface="B Koodak" panose="00000700000000000000" pitchFamily="2" charset="-78"/>
              </a:rPr>
              <a:t>ترکیب</a:t>
            </a:r>
            <a:endParaRPr lang="en-US" sz="4000">
              <a:cs typeface="B Koodak" panose="00000700000000000000" pitchFamily="2" charset="-78"/>
            </a:endParaRPr>
          </a:p>
        </p:txBody>
      </p:sp>
      <p:sp>
        <p:nvSpPr>
          <p:cNvPr id="104459" name="Rectangle 11">
            <a:hlinkClick r:id="rId4" action="ppaction://hlinksldjump"/>
          </p:cNvPr>
          <p:cNvSpPr>
            <a:spLocks noChangeArrowheads="1"/>
          </p:cNvSpPr>
          <p:nvPr/>
        </p:nvSpPr>
        <p:spPr bwMode="auto">
          <a:xfrm>
            <a:off x="5410200" y="3276600"/>
            <a:ext cx="1800225" cy="576263"/>
          </a:xfrm>
          <a:prstGeom prst="rect">
            <a:avLst/>
          </a:prstGeom>
          <a:solidFill>
            <a:srgbClr val="FFCC99"/>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CC99"/>
            </a:extrusionClr>
            <a:contourClr>
              <a:srgbClr val="FFCC99"/>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a:cs typeface="B Koodak" panose="00000700000000000000" pitchFamily="2" charset="-78"/>
              </a:rPr>
              <a:t>تحلیل</a:t>
            </a:r>
            <a:endParaRPr lang="en-US" sz="4000">
              <a:cs typeface="B Koodak" panose="00000700000000000000" pitchFamily="2" charset="-78"/>
            </a:endParaRPr>
          </a:p>
        </p:txBody>
      </p:sp>
      <p:sp>
        <p:nvSpPr>
          <p:cNvPr id="104455" name="Rectangle 7">
            <a:hlinkClick r:id="rId5" action="ppaction://hlinksldjump"/>
          </p:cNvPr>
          <p:cNvSpPr>
            <a:spLocks noChangeArrowheads="1"/>
          </p:cNvSpPr>
          <p:nvPr/>
        </p:nvSpPr>
        <p:spPr bwMode="auto">
          <a:xfrm>
            <a:off x="4267200" y="3962400"/>
            <a:ext cx="1800225" cy="576263"/>
          </a:xfrm>
          <a:prstGeom prst="rect">
            <a:avLst/>
          </a:prstGeom>
          <a:solidFill>
            <a:srgbClr val="FFCC99"/>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CC99"/>
            </a:extrusionClr>
            <a:contourClr>
              <a:srgbClr val="FFCC99"/>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a:cs typeface="B Koodak" panose="00000700000000000000" pitchFamily="2" charset="-78"/>
              </a:rPr>
              <a:t>کاربرد</a:t>
            </a:r>
            <a:endParaRPr lang="en-US" sz="4000">
              <a:cs typeface="B Koodak" panose="00000700000000000000" pitchFamily="2" charset="-78"/>
            </a:endParaRPr>
          </a:p>
        </p:txBody>
      </p:sp>
      <p:sp>
        <p:nvSpPr>
          <p:cNvPr id="104454" name="Rectangle 6">
            <a:hlinkClick r:id="rId6" action="ppaction://hlinksldjump"/>
          </p:cNvPr>
          <p:cNvSpPr>
            <a:spLocks noChangeArrowheads="1"/>
          </p:cNvSpPr>
          <p:nvPr/>
        </p:nvSpPr>
        <p:spPr bwMode="auto">
          <a:xfrm>
            <a:off x="2971800" y="4648200"/>
            <a:ext cx="1800225" cy="719138"/>
          </a:xfrm>
          <a:prstGeom prst="rect">
            <a:avLst/>
          </a:prstGeom>
          <a:solidFill>
            <a:srgbClr val="FFCC99"/>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CC99"/>
            </a:extrusionClr>
            <a:contourClr>
              <a:srgbClr val="FFCC99"/>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a:cs typeface="B Koodak" panose="00000700000000000000" pitchFamily="2" charset="-78"/>
              </a:rPr>
              <a:t>فهمیدن</a:t>
            </a:r>
            <a:endParaRPr lang="en-US" sz="4000">
              <a:cs typeface="B Koodak" panose="00000700000000000000" pitchFamily="2" charset="-78"/>
            </a:endParaRPr>
          </a:p>
        </p:txBody>
      </p:sp>
      <p:sp>
        <p:nvSpPr>
          <p:cNvPr id="107527" name="Rectangle 4"/>
          <p:cNvSpPr>
            <a:spLocks noChangeArrowheads="1"/>
          </p:cNvSpPr>
          <p:nvPr/>
        </p:nvSpPr>
        <p:spPr bwMode="auto">
          <a:xfrm>
            <a:off x="5943600" y="381000"/>
            <a:ext cx="2663825" cy="863600"/>
          </a:xfrm>
          <a:prstGeom prst="rect">
            <a:avLst/>
          </a:prstGeom>
          <a:solidFill>
            <a:srgbClr val="FFFF99"/>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99"/>
            </a:extrusionClr>
            <a:contourClr>
              <a:srgbClr val="FFFF99"/>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a:solidFill>
                  <a:schemeClr val="accent2"/>
                </a:solidFill>
                <a:cs typeface="B Koodak" panose="00000700000000000000" pitchFamily="2" charset="-78"/>
              </a:rPr>
              <a:t>حیطه شناختی</a:t>
            </a:r>
            <a:endParaRPr lang="en-US" sz="4000">
              <a:solidFill>
                <a:schemeClr val="accent2"/>
              </a:solidFill>
              <a:cs typeface="B Koodak" panose="00000700000000000000" pitchFamily="2" charset="-78"/>
            </a:endParaRPr>
          </a:p>
        </p:txBody>
      </p:sp>
      <p:sp>
        <p:nvSpPr>
          <p:cNvPr id="104453" name="Rectangle 5">
            <a:hlinkClick r:id="rId7" action="ppaction://hlinksldjump"/>
          </p:cNvPr>
          <p:cNvSpPr>
            <a:spLocks noChangeArrowheads="1"/>
          </p:cNvSpPr>
          <p:nvPr/>
        </p:nvSpPr>
        <p:spPr bwMode="auto">
          <a:xfrm>
            <a:off x="1600200" y="5486400"/>
            <a:ext cx="1800225" cy="720725"/>
          </a:xfrm>
          <a:prstGeom prst="rect">
            <a:avLst/>
          </a:prstGeom>
          <a:solidFill>
            <a:srgbClr val="FFCC99"/>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CC99"/>
            </a:extrusionClr>
            <a:contourClr>
              <a:srgbClr val="FFCC99"/>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a:cs typeface="B Koodak" panose="00000700000000000000" pitchFamily="2" charset="-78"/>
              </a:rPr>
              <a:t>دانستن</a:t>
            </a:r>
            <a:endParaRPr lang="en-US" sz="4000">
              <a:cs typeface="B Koodak" panose="00000700000000000000" pitchFamily="2" charset="-78"/>
            </a:endParaRPr>
          </a:p>
        </p:txBody>
      </p:sp>
      <p:sp>
        <p:nvSpPr>
          <p:cNvPr id="107529" name="Rectangle 10">
            <a:hlinkClick r:id="rId8" action="ppaction://hlinksldjump"/>
          </p:cNvPr>
          <p:cNvSpPr>
            <a:spLocks noChangeArrowheads="1"/>
          </p:cNvSpPr>
          <p:nvPr/>
        </p:nvSpPr>
        <p:spPr bwMode="auto">
          <a:xfrm>
            <a:off x="323850" y="6092825"/>
            <a:ext cx="719138" cy="433388"/>
          </a:xfrm>
          <a:prstGeom prst="rect">
            <a:avLst/>
          </a:prstGeom>
          <a:solidFill>
            <a:srgbClr val="CC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CFFFF"/>
            </a:extrusionClr>
            <a:contourClr>
              <a:srgbClr val="CCFFFF"/>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endParaRPr lang="fa-IR" sz="4000">
              <a:cs typeface="B Koodak" panose="00000700000000000000" pitchFamily="2" charset="-78"/>
            </a:endParaRPr>
          </a:p>
        </p:txBody>
      </p:sp>
      <p:sp>
        <p:nvSpPr>
          <p:cNvPr id="107530" name="Line 14"/>
          <p:cNvSpPr>
            <a:spLocks noChangeShapeType="1"/>
          </p:cNvSpPr>
          <p:nvPr/>
        </p:nvSpPr>
        <p:spPr bwMode="auto">
          <a:xfrm flipH="1">
            <a:off x="611188" y="6237288"/>
            <a:ext cx="360362" cy="0"/>
          </a:xfrm>
          <a:prstGeom prst="line">
            <a:avLst/>
          </a:prstGeom>
          <a:noFill/>
          <a:ln w="25400">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fa-IR"/>
          </a:p>
        </p:txBody>
      </p:sp>
      <p:sp>
        <p:nvSpPr>
          <p:cNvPr id="107531" name="Rectangle 16"/>
          <p:cNvSpPr>
            <a:spLocks noChangeArrowheads="1"/>
          </p:cNvSpPr>
          <p:nvPr/>
        </p:nvSpPr>
        <p:spPr bwMode="auto">
          <a:xfrm>
            <a:off x="2700338" y="2636838"/>
            <a:ext cx="2808287" cy="3384550"/>
          </a:xfrm>
          <a:prstGeom prst="rect">
            <a:avLst/>
          </a:prstGeom>
          <a:noFill/>
          <a:ln w="9525">
            <a:solidFill>
              <a:srgbClr val="99CC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4453"/>
                                        </p:tgtEl>
                                        <p:attrNameLst>
                                          <p:attrName>style.visibility</p:attrName>
                                        </p:attrNameLst>
                                      </p:cBhvr>
                                      <p:to>
                                        <p:strVal val="visible"/>
                                      </p:to>
                                    </p:set>
                                    <p:animEffect transition="in" filter="fade">
                                      <p:cBhvr>
                                        <p:cTn id="7" dur="2000"/>
                                        <p:tgtEl>
                                          <p:spTgt spid="10445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04454"/>
                                        </p:tgtEl>
                                        <p:attrNameLst>
                                          <p:attrName>style.visibility</p:attrName>
                                        </p:attrNameLst>
                                      </p:cBhvr>
                                      <p:to>
                                        <p:strVal val="visible"/>
                                      </p:to>
                                    </p:set>
                                    <p:animEffect transition="in" filter="checkerboard(across)">
                                      <p:cBhvr>
                                        <p:cTn id="12" dur="500"/>
                                        <p:tgtEl>
                                          <p:spTgt spid="10445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5" presetClass="entr" presetSubtype="0" fill="hold" grpId="0" nodeType="clickEffect">
                                  <p:stCondLst>
                                    <p:cond delay="0"/>
                                  </p:stCondLst>
                                  <p:childTnLst>
                                    <p:set>
                                      <p:cBhvr>
                                        <p:cTn id="16" dur="1" fill="hold">
                                          <p:stCondLst>
                                            <p:cond delay="0"/>
                                          </p:stCondLst>
                                        </p:cTn>
                                        <p:tgtEl>
                                          <p:spTgt spid="104455"/>
                                        </p:tgtEl>
                                        <p:attrNameLst>
                                          <p:attrName>style.visibility</p:attrName>
                                        </p:attrNameLst>
                                      </p:cBhvr>
                                      <p:to>
                                        <p:strVal val="visible"/>
                                      </p:to>
                                    </p:set>
                                    <p:anim calcmode="lin" valueType="num">
                                      <p:cBhvr>
                                        <p:cTn id="17" dur="1000" fill="hold"/>
                                        <p:tgtEl>
                                          <p:spTgt spid="104455"/>
                                        </p:tgtEl>
                                        <p:attrNameLst>
                                          <p:attrName>ppt_w</p:attrName>
                                        </p:attrNameLst>
                                      </p:cBhvr>
                                      <p:tavLst>
                                        <p:tav tm="0">
                                          <p:val>
                                            <p:fltVal val="0"/>
                                          </p:val>
                                        </p:tav>
                                        <p:tav tm="100000">
                                          <p:val>
                                            <p:strVal val="#ppt_w"/>
                                          </p:val>
                                        </p:tav>
                                      </p:tavLst>
                                    </p:anim>
                                    <p:anim calcmode="lin" valueType="num">
                                      <p:cBhvr>
                                        <p:cTn id="18" dur="1000" fill="hold"/>
                                        <p:tgtEl>
                                          <p:spTgt spid="104455"/>
                                        </p:tgtEl>
                                        <p:attrNameLst>
                                          <p:attrName>ppt_h</p:attrName>
                                        </p:attrNameLst>
                                      </p:cBhvr>
                                      <p:tavLst>
                                        <p:tav tm="0">
                                          <p:val>
                                            <p:fltVal val="0"/>
                                          </p:val>
                                        </p:tav>
                                        <p:tav tm="100000">
                                          <p:val>
                                            <p:strVal val="#ppt_h"/>
                                          </p:val>
                                        </p:tav>
                                      </p:tavLst>
                                    </p:anim>
                                    <p:anim calcmode="lin" valueType="num">
                                      <p:cBhvr>
                                        <p:cTn id="19" dur="1000" fill="hold"/>
                                        <p:tgtEl>
                                          <p:spTgt spid="104455"/>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10445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15" presetClass="entr" presetSubtype="0" fill="hold" grpId="0" nodeType="clickEffect">
                                  <p:stCondLst>
                                    <p:cond delay="0"/>
                                  </p:stCondLst>
                                  <p:childTnLst>
                                    <p:set>
                                      <p:cBhvr>
                                        <p:cTn id="24" dur="1" fill="hold">
                                          <p:stCondLst>
                                            <p:cond delay="0"/>
                                          </p:stCondLst>
                                        </p:cTn>
                                        <p:tgtEl>
                                          <p:spTgt spid="104459"/>
                                        </p:tgtEl>
                                        <p:attrNameLst>
                                          <p:attrName>style.visibility</p:attrName>
                                        </p:attrNameLst>
                                      </p:cBhvr>
                                      <p:to>
                                        <p:strVal val="visible"/>
                                      </p:to>
                                    </p:set>
                                    <p:anim calcmode="lin" valueType="num">
                                      <p:cBhvr>
                                        <p:cTn id="25" dur="1000" fill="hold"/>
                                        <p:tgtEl>
                                          <p:spTgt spid="104459"/>
                                        </p:tgtEl>
                                        <p:attrNameLst>
                                          <p:attrName>ppt_w</p:attrName>
                                        </p:attrNameLst>
                                      </p:cBhvr>
                                      <p:tavLst>
                                        <p:tav tm="0">
                                          <p:val>
                                            <p:fltVal val="0"/>
                                          </p:val>
                                        </p:tav>
                                        <p:tav tm="100000">
                                          <p:val>
                                            <p:strVal val="#ppt_w"/>
                                          </p:val>
                                        </p:tav>
                                      </p:tavLst>
                                    </p:anim>
                                    <p:anim calcmode="lin" valueType="num">
                                      <p:cBhvr>
                                        <p:cTn id="26" dur="1000" fill="hold"/>
                                        <p:tgtEl>
                                          <p:spTgt spid="104459"/>
                                        </p:tgtEl>
                                        <p:attrNameLst>
                                          <p:attrName>ppt_h</p:attrName>
                                        </p:attrNameLst>
                                      </p:cBhvr>
                                      <p:tavLst>
                                        <p:tav tm="0">
                                          <p:val>
                                            <p:fltVal val="0"/>
                                          </p:val>
                                        </p:tav>
                                        <p:tav tm="100000">
                                          <p:val>
                                            <p:strVal val="#ppt_h"/>
                                          </p:val>
                                        </p:tav>
                                      </p:tavLst>
                                    </p:anim>
                                    <p:anim calcmode="lin" valueType="num">
                                      <p:cBhvr>
                                        <p:cTn id="27" dur="1000" fill="hold"/>
                                        <p:tgtEl>
                                          <p:spTgt spid="104459"/>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10445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04461"/>
                                        </p:tgtEl>
                                        <p:attrNameLst>
                                          <p:attrName>style.visibility</p:attrName>
                                        </p:attrNameLst>
                                      </p:cBhvr>
                                      <p:to>
                                        <p:strVal val="visible"/>
                                      </p:to>
                                    </p:set>
                                    <p:animEffect transition="in" filter="fade">
                                      <p:cBhvr>
                                        <p:cTn id="33" dur="2000"/>
                                        <p:tgtEl>
                                          <p:spTgt spid="104461"/>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104460"/>
                                        </p:tgtEl>
                                        <p:attrNameLst>
                                          <p:attrName>style.visibility</p:attrName>
                                        </p:attrNameLst>
                                      </p:cBhvr>
                                      <p:to>
                                        <p:strVal val="visible"/>
                                      </p:to>
                                    </p:set>
                                    <p:anim calcmode="lin" valueType="num">
                                      <p:cBhvr additive="base">
                                        <p:cTn id="38" dur="500" fill="hold"/>
                                        <p:tgtEl>
                                          <p:spTgt spid="104460"/>
                                        </p:tgtEl>
                                        <p:attrNameLst>
                                          <p:attrName>ppt_x</p:attrName>
                                        </p:attrNameLst>
                                      </p:cBhvr>
                                      <p:tavLst>
                                        <p:tav tm="0">
                                          <p:val>
                                            <p:strVal val="#ppt_x"/>
                                          </p:val>
                                        </p:tav>
                                        <p:tav tm="100000">
                                          <p:val>
                                            <p:strVal val="#ppt_x"/>
                                          </p:val>
                                        </p:tav>
                                      </p:tavLst>
                                    </p:anim>
                                    <p:anim calcmode="lin" valueType="num">
                                      <p:cBhvr additive="base">
                                        <p:cTn id="39" dur="500" fill="hold"/>
                                        <p:tgtEl>
                                          <p:spTgt spid="1044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60" grpId="0" animBg="1"/>
      <p:bldP spid="104461" grpId="0" animBg="1"/>
      <p:bldP spid="104459" grpId="0" animBg="1"/>
      <p:bldP spid="104455" grpId="0" animBg="1"/>
      <p:bldP spid="104454" grpId="0" animBg="1"/>
      <p:bldP spid="104453" grpId="0" animBg="1"/>
    </p:bldLst>
  </p:timing>
</p:sld>
</file>

<file path=ppt/slides/slide10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9331" name="Rectangle 3"/>
          <p:cNvSpPr>
            <a:spLocks noGrp="1" noChangeArrowheads="1"/>
          </p:cNvSpPr>
          <p:nvPr>
            <p:ph type="body" idx="1"/>
          </p:nvPr>
        </p:nvSpPr>
        <p:spPr>
          <a:xfrm>
            <a:off x="0" y="2060575"/>
            <a:ext cx="8612188" cy="4267200"/>
          </a:xfrm>
        </p:spPr>
        <p:txBody>
          <a:bodyPr/>
          <a:lstStyle/>
          <a:p>
            <a:pPr algn="r" rtl="1" eaLnBrk="1" hangingPunct="1"/>
            <a:r>
              <a:rPr lang="fa-IR" sz="2800" smtClean="0">
                <a:cs typeface="B Traffic" panose="00000400000000000000" pitchFamily="2" charset="-78"/>
              </a:rPr>
              <a:t>توانایی یادسپاری اندیشه ها و حقایق علمی، یادآوری و تشخیص مجدد آنها</a:t>
            </a:r>
          </a:p>
          <a:p>
            <a:pPr algn="r" rtl="1" eaLnBrk="1" hangingPunct="1"/>
            <a:r>
              <a:rPr lang="fa-IR" sz="2800" smtClean="0">
                <a:cs typeface="B Traffic" panose="00000400000000000000" pitchFamily="2" charset="-78"/>
              </a:rPr>
              <a:t>یادگیری در این حیطه صرفا جنبه حفظی دارد</a:t>
            </a:r>
          </a:p>
          <a:p>
            <a:pPr algn="r" rtl="1" eaLnBrk="1" hangingPunct="1"/>
            <a:r>
              <a:rPr lang="fa-IR" sz="2800" smtClean="0">
                <a:cs typeface="B Traffic" panose="00000400000000000000" pitchFamily="2" charset="-78"/>
              </a:rPr>
              <a:t>دانش آموز بایستی اطلاعات را به یاد آورد</a:t>
            </a:r>
          </a:p>
          <a:p>
            <a:pPr algn="r" rtl="1" eaLnBrk="1" hangingPunct="1"/>
            <a:r>
              <a:rPr lang="fa-IR" sz="2800" smtClean="0">
                <a:cs typeface="B Traffic" panose="00000400000000000000" pitchFamily="2" charset="-78"/>
              </a:rPr>
              <a:t>این سطح از یادگیری متکی بر حافظه است</a:t>
            </a:r>
          </a:p>
          <a:p>
            <a:pPr algn="r" rtl="1" eaLnBrk="1" hangingPunct="1"/>
            <a:r>
              <a:rPr lang="fa-IR" sz="2800" smtClean="0">
                <a:cs typeface="B Traffic" panose="00000400000000000000" pitchFamily="2" charset="-78"/>
              </a:rPr>
              <a:t>دانش شامل دانش( حقایق، اصطلاحات، روش ها، طبقه بندی ها، اصول و قوانین...)</a:t>
            </a:r>
          </a:p>
          <a:p>
            <a:pPr algn="r" rtl="1" eaLnBrk="1" hangingPunct="1"/>
            <a:r>
              <a:rPr lang="fa-IR" sz="2800" smtClean="0">
                <a:cs typeface="B Traffic" panose="00000400000000000000" pitchFamily="2" charset="-78"/>
              </a:rPr>
              <a:t>این سطح برای موفقیت در سطوح دیگر لازم و ضروریست</a:t>
            </a:r>
            <a:endParaRPr lang="en-US" sz="2800" smtClean="0">
              <a:cs typeface="B Traffic" panose="00000400000000000000" pitchFamily="2" charset="-78"/>
            </a:endParaRPr>
          </a:p>
        </p:txBody>
      </p:sp>
      <p:sp>
        <p:nvSpPr>
          <p:cNvPr id="108547" name="Rectangle 4">
            <a:hlinkClick r:id="rId2" action="ppaction://hlinksldjump"/>
          </p:cNvPr>
          <p:cNvSpPr>
            <a:spLocks noChangeArrowheads="1"/>
          </p:cNvSpPr>
          <p:nvPr/>
        </p:nvSpPr>
        <p:spPr bwMode="auto">
          <a:xfrm>
            <a:off x="6732588" y="1125538"/>
            <a:ext cx="1800225" cy="720725"/>
          </a:xfrm>
          <a:prstGeom prst="rect">
            <a:avLst/>
          </a:prstGeom>
          <a:solidFill>
            <a:srgbClr val="FFCC99"/>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CC99"/>
            </a:extrusionClr>
            <a:contourClr>
              <a:srgbClr val="FFCC99"/>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a:solidFill>
                  <a:schemeClr val="accent2"/>
                </a:solidFill>
                <a:cs typeface="B Koodak" panose="00000700000000000000" pitchFamily="2" charset="-78"/>
              </a:rPr>
              <a:t>دانستن</a:t>
            </a:r>
            <a:endParaRPr lang="en-US" sz="4000">
              <a:solidFill>
                <a:schemeClr val="accent2"/>
              </a:solidFill>
              <a:cs typeface="B Koodak" panose="00000700000000000000" pitchFamily="2" charset="-78"/>
            </a:endParaRPr>
          </a:p>
        </p:txBody>
      </p:sp>
      <p:sp>
        <p:nvSpPr>
          <p:cNvPr id="108548" name="Rectangle 5">
            <a:hlinkClick r:id="rId3" action="ppaction://hlinksldjump"/>
          </p:cNvPr>
          <p:cNvSpPr>
            <a:spLocks noChangeArrowheads="1"/>
          </p:cNvSpPr>
          <p:nvPr/>
        </p:nvSpPr>
        <p:spPr bwMode="auto">
          <a:xfrm>
            <a:off x="323850" y="6092825"/>
            <a:ext cx="719138" cy="433388"/>
          </a:xfrm>
          <a:prstGeom prst="rect">
            <a:avLst/>
          </a:prstGeom>
          <a:solidFill>
            <a:srgbClr val="CC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CFFFF"/>
            </a:extrusionClr>
            <a:contourClr>
              <a:srgbClr val="CCFFFF"/>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endParaRPr lang="fa-IR" sz="4000">
              <a:cs typeface="B Koodak" panose="00000700000000000000" pitchFamily="2" charset="-78"/>
            </a:endParaRPr>
          </a:p>
        </p:txBody>
      </p:sp>
      <p:sp>
        <p:nvSpPr>
          <p:cNvPr id="108549" name="Line 6"/>
          <p:cNvSpPr>
            <a:spLocks noChangeShapeType="1"/>
          </p:cNvSpPr>
          <p:nvPr/>
        </p:nvSpPr>
        <p:spPr bwMode="auto">
          <a:xfrm flipH="1">
            <a:off x="611188" y="6237288"/>
            <a:ext cx="360362" cy="0"/>
          </a:xfrm>
          <a:prstGeom prst="line">
            <a:avLst/>
          </a:prstGeom>
          <a:noFill/>
          <a:ln w="25400">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fa-I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99331">
                                            <p:txEl>
                                              <p:pRg st="0" end="0"/>
                                            </p:txEl>
                                          </p:spTgt>
                                        </p:tgtEl>
                                        <p:attrNameLst>
                                          <p:attrName>style.visibility</p:attrName>
                                        </p:attrNameLst>
                                      </p:cBhvr>
                                      <p:to>
                                        <p:strVal val="visible"/>
                                      </p:to>
                                    </p:set>
                                    <p:animScale>
                                      <p:cBhvr>
                                        <p:cTn id="7" dur="1000" decel="50000" fill="hold">
                                          <p:stCondLst>
                                            <p:cond delay="0"/>
                                          </p:stCondLst>
                                        </p:cTn>
                                        <p:tgtEl>
                                          <p:spTgt spid="99331">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9331">
                                            <p:txEl>
                                              <p:pRg st="0" end="0"/>
                                            </p:txEl>
                                          </p:spTgt>
                                        </p:tgtEl>
                                        <p:attrNameLst>
                                          <p:attrName>ppt_x</p:attrName>
                                          <p:attrName>ppt_y</p:attrName>
                                        </p:attrNameLst>
                                      </p:cBhvr>
                                    </p:animMotion>
                                    <p:animEffect transition="in" filter="fade">
                                      <p:cBhvr>
                                        <p:cTn id="9" dur="1000"/>
                                        <p:tgtEl>
                                          <p:spTgt spid="99331">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99331">
                                            <p:txEl>
                                              <p:pRg st="1" end="1"/>
                                            </p:txEl>
                                          </p:spTgt>
                                        </p:tgtEl>
                                        <p:attrNameLst>
                                          <p:attrName>style.visibility</p:attrName>
                                        </p:attrNameLst>
                                      </p:cBhvr>
                                      <p:to>
                                        <p:strVal val="visible"/>
                                      </p:to>
                                    </p:set>
                                    <p:animScale>
                                      <p:cBhvr>
                                        <p:cTn id="14" dur="1000" decel="50000" fill="hold">
                                          <p:stCondLst>
                                            <p:cond delay="0"/>
                                          </p:stCondLst>
                                        </p:cTn>
                                        <p:tgtEl>
                                          <p:spTgt spid="99331">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99331">
                                            <p:txEl>
                                              <p:pRg st="1" end="1"/>
                                            </p:txEl>
                                          </p:spTgt>
                                        </p:tgtEl>
                                        <p:attrNameLst>
                                          <p:attrName>ppt_x</p:attrName>
                                          <p:attrName>ppt_y</p:attrName>
                                        </p:attrNameLst>
                                      </p:cBhvr>
                                    </p:animMotion>
                                    <p:animEffect transition="in" filter="fade">
                                      <p:cBhvr>
                                        <p:cTn id="16" dur="1000"/>
                                        <p:tgtEl>
                                          <p:spTgt spid="99331">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99331">
                                            <p:txEl>
                                              <p:pRg st="2" end="2"/>
                                            </p:txEl>
                                          </p:spTgt>
                                        </p:tgtEl>
                                        <p:attrNameLst>
                                          <p:attrName>style.visibility</p:attrName>
                                        </p:attrNameLst>
                                      </p:cBhvr>
                                      <p:to>
                                        <p:strVal val="visible"/>
                                      </p:to>
                                    </p:set>
                                    <p:animScale>
                                      <p:cBhvr>
                                        <p:cTn id="21" dur="1000" decel="50000" fill="hold">
                                          <p:stCondLst>
                                            <p:cond delay="0"/>
                                          </p:stCondLst>
                                        </p:cTn>
                                        <p:tgtEl>
                                          <p:spTgt spid="99331">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99331">
                                            <p:txEl>
                                              <p:pRg st="2" end="2"/>
                                            </p:txEl>
                                          </p:spTgt>
                                        </p:tgtEl>
                                        <p:attrNameLst>
                                          <p:attrName>ppt_x</p:attrName>
                                          <p:attrName>ppt_y</p:attrName>
                                        </p:attrNameLst>
                                      </p:cBhvr>
                                    </p:animMotion>
                                    <p:animEffect transition="in" filter="fade">
                                      <p:cBhvr>
                                        <p:cTn id="23" dur="1000"/>
                                        <p:tgtEl>
                                          <p:spTgt spid="99331">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99331">
                                            <p:txEl>
                                              <p:pRg st="3" end="3"/>
                                            </p:txEl>
                                          </p:spTgt>
                                        </p:tgtEl>
                                        <p:attrNameLst>
                                          <p:attrName>style.visibility</p:attrName>
                                        </p:attrNameLst>
                                      </p:cBhvr>
                                      <p:to>
                                        <p:strVal val="visible"/>
                                      </p:to>
                                    </p:set>
                                    <p:animScale>
                                      <p:cBhvr>
                                        <p:cTn id="28" dur="1000" decel="50000" fill="hold">
                                          <p:stCondLst>
                                            <p:cond delay="0"/>
                                          </p:stCondLst>
                                        </p:cTn>
                                        <p:tgtEl>
                                          <p:spTgt spid="99331">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99331">
                                            <p:txEl>
                                              <p:pRg st="3" end="3"/>
                                            </p:txEl>
                                          </p:spTgt>
                                        </p:tgtEl>
                                        <p:attrNameLst>
                                          <p:attrName>ppt_x</p:attrName>
                                          <p:attrName>ppt_y</p:attrName>
                                        </p:attrNameLst>
                                      </p:cBhvr>
                                    </p:animMotion>
                                    <p:animEffect transition="in" filter="fade">
                                      <p:cBhvr>
                                        <p:cTn id="30" dur="1000"/>
                                        <p:tgtEl>
                                          <p:spTgt spid="99331">
                                            <p:txEl>
                                              <p:pRg st="3" end="3"/>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2" presetClass="entr" presetSubtype="0" fill="hold" grpId="0" nodeType="clickEffect">
                                  <p:stCondLst>
                                    <p:cond delay="0"/>
                                  </p:stCondLst>
                                  <p:childTnLst>
                                    <p:set>
                                      <p:cBhvr>
                                        <p:cTn id="34" dur="1" fill="hold">
                                          <p:stCondLst>
                                            <p:cond delay="0"/>
                                          </p:stCondLst>
                                        </p:cTn>
                                        <p:tgtEl>
                                          <p:spTgt spid="99331">
                                            <p:txEl>
                                              <p:pRg st="4" end="4"/>
                                            </p:txEl>
                                          </p:spTgt>
                                        </p:tgtEl>
                                        <p:attrNameLst>
                                          <p:attrName>style.visibility</p:attrName>
                                        </p:attrNameLst>
                                      </p:cBhvr>
                                      <p:to>
                                        <p:strVal val="visible"/>
                                      </p:to>
                                    </p:set>
                                    <p:animScale>
                                      <p:cBhvr>
                                        <p:cTn id="35" dur="1000" decel="50000" fill="hold">
                                          <p:stCondLst>
                                            <p:cond delay="0"/>
                                          </p:stCondLst>
                                        </p:cTn>
                                        <p:tgtEl>
                                          <p:spTgt spid="99331">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99331">
                                            <p:txEl>
                                              <p:pRg st="4" end="4"/>
                                            </p:txEl>
                                          </p:spTgt>
                                        </p:tgtEl>
                                        <p:attrNameLst>
                                          <p:attrName>ppt_x</p:attrName>
                                          <p:attrName>ppt_y</p:attrName>
                                        </p:attrNameLst>
                                      </p:cBhvr>
                                    </p:animMotion>
                                    <p:animEffect transition="in" filter="fade">
                                      <p:cBhvr>
                                        <p:cTn id="37" dur="1000"/>
                                        <p:tgtEl>
                                          <p:spTgt spid="99331">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2" presetClass="entr" presetSubtype="0" fill="hold" grpId="0" nodeType="clickEffect">
                                  <p:stCondLst>
                                    <p:cond delay="0"/>
                                  </p:stCondLst>
                                  <p:childTnLst>
                                    <p:set>
                                      <p:cBhvr>
                                        <p:cTn id="41" dur="1" fill="hold">
                                          <p:stCondLst>
                                            <p:cond delay="0"/>
                                          </p:stCondLst>
                                        </p:cTn>
                                        <p:tgtEl>
                                          <p:spTgt spid="99331">
                                            <p:txEl>
                                              <p:pRg st="5" end="5"/>
                                            </p:txEl>
                                          </p:spTgt>
                                        </p:tgtEl>
                                        <p:attrNameLst>
                                          <p:attrName>style.visibility</p:attrName>
                                        </p:attrNameLst>
                                      </p:cBhvr>
                                      <p:to>
                                        <p:strVal val="visible"/>
                                      </p:to>
                                    </p:set>
                                    <p:animScale>
                                      <p:cBhvr>
                                        <p:cTn id="42" dur="1000" decel="50000" fill="hold">
                                          <p:stCondLst>
                                            <p:cond delay="0"/>
                                          </p:stCondLst>
                                        </p:cTn>
                                        <p:tgtEl>
                                          <p:spTgt spid="99331">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99331">
                                            <p:txEl>
                                              <p:pRg st="5" end="5"/>
                                            </p:txEl>
                                          </p:spTgt>
                                        </p:tgtEl>
                                        <p:attrNameLst>
                                          <p:attrName>ppt_x</p:attrName>
                                          <p:attrName>ppt_y</p:attrName>
                                        </p:attrNameLst>
                                      </p:cBhvr>
                                    </p:animMotion>
                                    <p:animEffect transition="in" filter="fade">
                                      <p:cBhvr>
                                        <p:cTn id="44" dur="1000"/>
                                        <p:tgtEl>
                                          <p:spTgt spid="9933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1" grpId="0" build="p"/>
    </p:bldLst>
  </p:timing>
</p:sld>
</file>

<file path=ppt/slides/slide10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0355" name="Rectangle 3"/>
          <p:cNvSpPr>
            <a:spLocks noGrp="1" noChangeArrowheads="1"/>
          </p:cNvSpPr>
          <p:nvPr>
            <p:ph type="body" idx="1"/>
          </p:nvPr>
        </p:nvSpPr>
        <p:spPr>
          <a:xfrm>
            <a:off x="304800" y="1676400"/>
            <a:ext cx="8383588" cy="4267200"/>
          </a:xfrm>
        </p:spPr>
        <p:txBody>
          <a:bodyPr/>
          <a:lstStyle/>
          <a:p>
            <a:pPr algn="r" rtl="1" eaLnBrk="1" hangingPunct="1"/>
            <a:r>
              <a:rPr lang="fa-IR" sz="2400" smtClean="0">
                <a:cs typeface="B Yekan" panose="00000400000000000000" pitchFamily="2" charset="-78"/>
              </a:rPr>
              <a:t>یادگیری در این سطح عبارتست از توانایی پی بردن به مفهوم یک مطلب و تبیین آن با جملاتی که فرد از خودش می سازد.</a:t>
            </a:r>
          </a:p>
          <a:p>
            <a:pPr algn="r" rtl="1" eaLnBrk="1" hangingPunct="1"/>
            <a:r>
              <a:rPr lang="fa-IR" sz="2400" smtClean="0">
                <a:cs typeface="B Yekan" panose="00000400000000000000" pitchFamily="2" charset="-78"/>
              </a:rPr>
              <a:t>این سطح شامل اجزاء زیر می شود</a:t>
            </a:r>
          </a:p>
          <a:p>
            <a:pPr algn="r" rtl="1" eaLnBrk="1" hangingPunct="1"/>
            <a:r>
              <a:rPr lang="fa-IR" sz="2400" smtClean="0">
                <a:cs typeface="B Yekan" panose="00000400000000000000" pitchFamily="2" charset="-78"/>
              </a:rPr>
              <a:t>الف- ترجمه (توانایی تغییر دادن یک مطلب از شکی به شکل دیگر) ترجمه یک اصطلاح با بیانی روشن</a:t>
            </a:r>
          </a:p>
          <a:p>
            <a:pPr algn="r" rtl="1" eaLnBrk="1" hangingPunct="1"/>
            <a:r>
              <a:rPr lang="fa-IR" sz="2400" smtClean="0">
                <a:cs typeface="B Yekan" panose="00000400000000000000" pitchFamily="2" charset="-78"/>
              </a:rPr>
              <a:t>ب- تفسیر ( تفکر درباره یک مطلب و جدا کردن قسمت های مهم از بخش های کم اهمیت).</a:t>
            </a:r>
          </a:p>
          <a:p>
            <a:pPr algn="r" rtl="1" eaLnBrk="1" hangingPunct="1"/>
            <a:r>
              <a:rPr lang="fa-IR" sz="2400" smtClean="0">
                <a:cs typeface="B Yekan" panose="00000400000000000000" pitchFamily="2" charset="-78"/>
              </a:rPr>
              <a:t>ج- برون یابی ( مهارت در تعمیم دادن یا به کارگیری اطلاعات  به منظور پیش بینی نتایج خاص)</a:t>
            </a:r>
            <a:endParaRPr lang="en-US" sz="2400" smtClean="0">
              <a:cs typeface="B Yekan" panose="00000400000000000000" pitchFamily="2" charset="-78"/>
            </a:endParaRPr>
          </a:p>
        </p:txBody>
      </p:sp>
      <p:sp>
        <p:nvSpPr>
          <p:cNvPr id="109571" name="Rectangle 4"/>
          <p:cNvSpPr>
            <a:spLocks noChangeArrowheads="1"/>
          </p:cNvSpPr>
          <p:nvPr/>
        </p:nvSpPr>
        <p:spPr bwMode="auto">
          <a:xfrm>
            <a:off x="6781800" y="838200"/>
            <a:ext cx="1800225" cy="719138"/>
          </a:xfrm>
          <a:prstGeom prst="rect">
            <a:avLst/>
          </a:prstGeom>
          <a:solidFill>
            <a:srgbClr val="FFCC99"/>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CC99"/>
            </a:extrusionClr>
            <a:contourClr>
              <a:srgbClr val="FFCC99"/>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a:solidFill>
                  <a:schemeClr val="accent2"/>
                </a:solidFill>
                <a:cs typeface="B Koodak" panose="00000700000000000000" pitchFamily="2" charset="-78"/>
              </a:rPr>
              <a:t>فهمیدن</a:t>
            </a:r>
            <a:endParaRPr lang="en-US" sz="4000">
              <a:solidFill>
                <a:schemeClr val="accent2"/>
              </a:solidFill>
              <a:cs typeface="B Koodak" panose="00000700000000000000" pitchFamily="2" charset="-78"/>
            </a:endParaRPr>
          </a:p>
        </p:txBody>
      </p:sp>
      <p:sp>
        <p:nvSpPr>
          <p:cNvPr id="109572" name="Rectangle 5">
            <a:hlinkClick r:id="rId2" action="ppaction://hlinksldjump"/>
          </p:cNvPr>
          <p:cNvSpPr>
            <a:spLocks noChangeArrowheads="1"/>
          </p:cNvSpPr>
          <p:nvPr/>
        </p:nvSpPr>
        <p:spPr bwMode="auto">
          <a:xfrm>
            <a:off x="323850" y="6092825"/>
            <a:ext cx="719138" cy="433388"/>
          </a:xfrm>
          <a:prstGeom prst="rect">
            <a:avLst/>
          </a:prstGeom>
          <a:solidFill>
            <a:srgbClr val="CC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CFFFF"/>
            </a:extrusionClr>
            <a:contourClr>
              <a:srgbClr val="CCFFFF"/>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endParaRPr lang="fa-IR" sz="4000">
              <a:cs typeface="B Koodak" panose="00000700000000000000"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7" presetClass="entr" presetSubtype="4" fill="hold" grpId="0" nodeType="clickEffect">
                                  <p:stCondLst>
                                    <p:cond delay="0"/>
                                  </p:stCondLst>
                                  <p:childTnLst>
                                    <p:set>
                                      <p:cBhvr>
                                        <p:cTn id="6" dur="1" fill="hold">
                                          <p:stCondLst>
                                            <p:cond delay="0"/>
                                          </p:stCondLst>
                                        </p:cTn>
                                        <p:tgtEl>
                                          <p:spTgt spid="100355">
                                            <p:txEl>
                                              <p:pRg st="0" end="0"/>
                                            </p:txEl>
                                          </p:spTgt>
                                        </p:tgtEl>
                                        <p:attrNameLst>
                                          <p:attrName>style.visibility</p:attrName>
                                        </p:attrNameLst>
                                      </p:cBhvr>
                                      <p:to>
                                        <p:strVal val="visible"/>
                                      </p:to>
                                    </p:set>
                                    <p:anim calcmode="lin" valueType="num">
                                      <p:cBhvr additive="base">
                                        <p:cTn id="7" dur="1000" fill="hold"/>
                                        <p:tgtEl>
                                          <p:spTgt spid="100355">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10035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7" presetClass="entr" presetSubtype="4" fill="hold" grpId="0" nodeType="clickEffect">
                                  <p:stCondLst>
                                    <p:cond delay="0"/>
                                  </p:stCondLst>
                                  <p:childTnLst>
                                    <p:set>
                                      <p:cBhvr>
                                        <p:cTn id="12" dur="1" fill="hold">
                                          <p:stCondLst>
                                            <p:cond delay="0"/>
                                          </p:stCondLst>
                                        </p:cTn>
                                        <p:tgtEl>
                                          <p:spTgt spid="100355">
                                            <p:txEl>
                                              <p:pRg st="1" end="1"/>
                                            </p:txEl>
                                          </p:spTgt>
                                        </p:tgtEl>
                                        <p:attrNameLst>
                                          <p:attrName>style.visibility</p:attrName>
                                        </p:attrNameLst>
                                      </p:cBhvr>
                                      <p:to>
                                        <p:strVal val="visible"/>
                                      </p:to>
                                    </p:set>
                                    <p:anim calcmode="lin" valueType="num">
                                      <p:cBhvr additive="base">
                                        <p:cTn id="13" dur="1000" fill="hold"/>
                                        <p:tgtEl>
                                          <p:spTgt spid="100355">
                                            <p:txEl>
                                              <p:pRg st="1" end="1"/>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10035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7" presetClass="entr" presetSubtype="4" fill="hold" grpId="0" nodeType="clickEffect">
                                  <p:stCondLst>
                                    <p:cond delay="0"/>
                                  </p:stCondLst>
                                  <p:childTnLst>
                                    <p:set>
                                      <p:cBhvr>
                                        <p:cTn id="18" dur="1" fill="hold">
                                          <p:stCondLst>
                                            <p:cond delay="0"/>
                                          </p:stCondLst>
                                        </p:cTn>
                                        <p:tgtEl>
                                          <p:spTgt spid="100355">
                                            <p:txEl>
                                              <p:pRg st="2" end="2"/>
                                            </p:txEl>
                                          </p:spTgt>
                                        </p:tgtEl>
                                        <p:attrNameLst>
                                          <p:attrName>style.visibility</p:attrName>
                                        </p:attrNameLst>
                                      </p:cBhvr>
                                      <p:to>
                                        <p:strVal val="visible"/>
                                      </p:to>
                                    </p:set>
                                    <p:anim calcmode="lin" valueType="num">
                                      <p:cBhvr additive="base">
                                        <p:cTn id="19" dur="1000" fill="hold"/>
                                        <p:tgtEl>
                                          <p:spTgt spid="100355">
                                            <p:txEl>
                                              <p:pRg st="2" end="2"/>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10035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7" presetClass="entr" presetSubtype="4" fill="hold" grpId="0" nodeType="clickEffect">
                                  <p:stCondLst>
                                    <p:cond delay="0"/>
                                  </p:stCondLst>
                                  <p:childTnLst>
                                    <p:set>
                                      <p:cBhvr>
                                        <p:cTn id="24" dur="1" fill="hold">
                                          <p:stCondLst>
                                            <p:cond delay="0"/>
                                          </p:stCondLst>
                                        </p:cTn>
                                        <p:tgtEl>
                                          <p:spTgt spid="100355">
                                            <p:txEl>
                                              <p:pRg st="3" end="3"/>
                                            </p:txEl>
                                          </p:spTgt>
                                        </p:tgtEl>
                                        <p:attrNameLst>
                                          <p:attrName>style.visibility</p:attrName>
                                        </p:attrNameLst>
                                      </p:cBhvr>
                                      <p:to>
                                        <p:strVal val="visible"/>
                                      </p:to>
                                    </p:set>
                                    <p:anim calcmode="lin" valueType="num">
                                      <p:cBhvr additive="base">
                                        <p:cTn id="25" dur="1000" fill="hold"/>
                                        <p:tgtEl>
                                          <p:spTgt spid="100355">
                                            <p:txEl>
                                              <p:pRg st="3" end="3"/>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10035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7" presetClass="entr" presetSubtype="4" fill="hold" grpId="0" nodeType="clickEffect">
                                  <p:stCondLst>
                                    <p:cond delay="0"/>
                                  </p:stCondLst>
                                  <p:childTnLst>
                                    <p:set>
                                      <p:cBhvr>
                                        <p:cTn id="30" dur="1" fill="hold">
                                          <p:stCondLst>
                                            <p:cond delay="0"/>
                                          </p:stCondLst>
                                        </p:cTn>
                                        <p:tgtEl>
                                          <p:spTgt spid="100355">
                                            <p:txEl>
                                              <p:pRg st="4" end="4"/>
                                            </p:txEl>
                                          </p:spTgt>
                                        </p:tgtEl>
                                        <p:attrNameLst>
                                          <p:attrName>style.visibility</p:attrName>
                                        </p:attrNameLst>
                                      </p:cBhvr>
                                      <p:to>
                                        <p:strVal val="visible"/>
                                      </p:to>
                                    </p:set>
                                    <p:anim calcmode="lin" valueType="num">
                                      <p:cBhvr additive="base">
                                        <p:cTn id="31" dur="1000" fill="hold"/>
                                        <p:tgtEl>
                                          <p:spTgt spid="100355">
                                            <p:txEl>
                                              <p:pRg st="4" end="4"/>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10035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5" grpId="0" build="p"/>
    </p:bldLst>
  </p:timing>
</p:sld>
</file>

<file path=ppt/slides/slide10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4211" name="Rectangle 3"/>
          <p:cNvSpPr>
            <a:spLocks noGrp="1" noChangeArrowheads="1"/>
          </p:cNvSpPr>
          <p:nvPr>
            <p:ph type="body" idx="1"/>
          </p:nvPr>
        </p:nvSpPr>
        <p:spPr>
          <a:xfrm>
            <a:off x="566738" y="2474913"/>
            <a:ext cx="8001000" cy="4267200"/>
          </a:xfrm>
        </p:spPr>
        <p:txBody>
          <a:bodyPr/>
          <a:lstStyle/>
          <a:p>
            <a:pPr algn="r" rtl="1" eaLnBrk="1" hangingPunct="1"/>
            <a:r>
              <a:rPr lang="fa-IR" sz="2800" b="1" smtClean="0">
                <a:cs typeface="B Yekan" panose="00000400000000000000" pitchFamily="2" charset="-78"/>
              </a:rPr>
              <a:t>توانایی استفاده از مفاهیم انتزاعی، قوانین، اصول و... در موقعیت های مناسب و جدید</a:t>
            </a:r>
            <a:endParaRPr lang="en-US" sz="2800" b="1" smtClean="0">
              <a:cs typeface="B Yekan" panose="00000400000000000000" pitchFamily="2" charset="-78"/>
            </a:endParaRPr>
          </a:p>
        </p:txBody>
      </p:sp>
      <p:sp>
        <p:nvSpPr>
          <p:cNvPr id="110595" name="Rectangle 4"/>
          <p:cNvSpPr>
            <a:spLocks noChangeArrowheads="1"/>
          </p:cNvSpPr>
          <p:nvPr/>
        </p:nvSpPr>
        <p:spPr bwMode="auto">
          <a:xfrm>
            <a:off x="6732588" y="1268413"/>
            <a:ext cx="1800225" cy="576262"/>
          </a:xfrm>
          <a:prstGeom prst="rect">
            <a:avLst/>
          </a:prstGeom>
          <a:solidFill>
            <a:srgbClr val="FFCC99"/>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CC99"/>
            </a:extrusionClr>
            <a:contourClr>
              <a:srgbClr val="FFCC99"/>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a:cs typeface="B Koodak" panose="00000700000000000000" pitchFamily="2" charset="-78"/>
              </a:rPr>
              <a:t>کاربرد</a:t>
            </a:r>
            <a:endParaRPr lang="en-US" sz="4000">
              <a:cs typeface="B Koodak" panose="00000700000000000000" pitchFamily="2" charset="-78"/>
            </a:endParaRPr>
          </a:p>
        </p:txBody>
      </p:sp>
      <p:sp>
        <p:nvSpPr>
          <p:cNvPr id="110596" name="Line 5"/>
          <p:cNvSpPr>
            <a:spLocks noChangeShapeType="1"/>
          </p:cNvSpPr>
          <p:nvPr/>
        </p:nvSpPr>
        <p:spPr bwMode="auto">
          <a:xfrm>
            <a:off x="8316913" y="1844675"/>
            <a:ext cx="0" cy="720725"/>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lstStyle/>
          <a:p>
            <a:endParaRPr lang="fa-IR"/>
          </a:p>
        </p:txBody>
      </p:sp>
      <p:sp>
        <p:nvSpPr>
          <p:cNvPr id="110597" name="Rectangle 6">
            <a:hlinkClick r:id="rId2" action="ppaction://hlinksldjump"/>
          </p:cNvPr>
          <p:cNvSpPr>
            <a:spLocks noChangeArrowheads="1"/>
          </p:cNvSpPr>
          <p:nvPr/>
        </p:nvSpPr>
        <p:spPr bwMode="auto">
          <a:xfrm>
            <a:off x="323850" y="6092825"/>
            <a:ext cx="719138" cy="433388"/>
          </a:xfrm>
          <a:prstGeom prst="rect">
            <a:avLst/>
          </a:prstGeom>
          <a:solidFill>
            <a:srgbClr val="CC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CFFFF"/>
            </a:extrusionClr>
            <a:contourClr>
              <a:srgbClr val="CCFFFF"/>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endParaRPr lang="fa-IR" sz="4000">
              <a:cs typeface="B Koodak" panose="00000700000000000000"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94211">
                                            <p:txEl>
                                              <p:pRg st="0" end="0"/>
                                            </p:txEl>
                                          </p:spTgt>
                                        </p:tgtEl>
                                        <p:attrNameLst>
                                          <p:attrName>style.visibility</p:attrName>
                                        </p:attrNameLst>
                                      </p:cBhvr>
                                      <p:to>
                                        <p:strVal val="visible"/>
                                      </p:to>
                                    </p:set>
                                    <p:animEffect transition="in" filter="fade">
                                      <p:cBhvr>
                                        <p:cTn id="7" dur="100"/>
                                        <p:tgtEl>
                                          <p:spTgt spid="94211">
                                            <p:txEl>
                                              <p:pRg st="0" end="0"/>
                                            </p:txEl>
                                          </p:spTgt>
                                        </p:tgtEl>
                                      </p:cBhvr>
                                    </p:animEffect>
                                    <p:anim calcmode="lin" valueType="num">
                                      <p:cBhvr>
                                        <p:cTn id="8" dur="400" fill="hold"/>
                                        <p:tgtEl>
                                          <p:spTgt spid="94211">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94211">
                                            <p:txEl>
                                              <p:pRg st="0" end="0"/>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94211">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94211">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1" grpId="0" build="p"/>
    </p:bldLst>
  </p:timing>
</p:sld>
</file>

<file path=ppt/slides/slide10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5235" name="Rectangle 3"/>
          <p:cNvSpPr>
            <a:spLocks noGrp="1" noChangeArrowheads="1"/>
          </p:cNvSpPr>
          <p:nvPr>
            <p:ph type="body" idx="1"/>
          </p:nvPr>
        </p:nvSpPr>
        <p:spPr>
          <a:xfrm>
            <a:off x="611188" y="2257425"/>
            <a:ext cx="8001000" cy="4267200"/>
          </a:xfrm>
        </p:spPr>
        <p:txBody>
          <a:bodyPr/>
          <a:lstStyle/>
          <a:p>
            <a:pPr algn="r" rtl="1" eaLnBrk="1" hangingPunct="1"/>
            <a:r>
              <a:rPr lang="fa-IR" sz="2800" smtClean="0">
                <a:cs typeface="B Yekan" panose="00000400000000000000" pitchFamily="2" charset="-78"/>
              </a:rPr>
              <a:t>در تحلیل بر شکستن مطلب به اجزاء تشکیل دهنده آن و یافتن روابط بین اجزا و نحوه سازمان یافتن آنها توجه می شود</a:t>
            </a:r>
            <a:endParaRPr lang="en-US" sz="2800" smtClean="0">
              <a:cs typeface="B Yekan" panose="00000400000000000000" pitchFamily="2" charset="-78"/>
            </a:endParaRPr>
          </a:p>
        </p:txBody>
      </p:sp>
      <p:sp>
        <p:nvSpPr>
          <p:cNvPr id="111619" name="Rectangle 4"/>
          <p:cNvSpPr>
            <a:spLocks noChangeArrowheads="1"/>
          </p:cNvSpPr>
          <p:nvPr/>
        </p:nvSpPr>
        <p:spPr bwMode="auto">
          <a:xfrm>
            <a:off x="6019800" y="1268413"/>
            <a:ext cx="2513013" cy="636587"/>
          </a:xfrm>
          <a:prstGeom prst="rect">
            <a:avLst/>
          </a:prstGeom>
          <a:solidFill>
            <a:srgbClr val="FFCC99"/>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CC99"/>
            </a:extrusionClr>
            <a:contourClr>
              <a:srgbClr val="FFCC99"/>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a:cs typeface="B Koodak" panose="00000700000000000000" pitchFamily="2" charset="-78"/>
              </a:rPr>
              <a:t>تجزیه و تحلیل</a:t>
            </a:r>
            <a:endParaRPr lang="en-US" sz="4000">
              <a:cs typeface="B Koodak" panose="00000700000000000000" pitchFamily="2" charset="-78"/>
            </a:endParaRPr>
          </a:p>
        </p:txBody>
      </p:sp>
      <p:sp>
        <p:nvSpPr>
          <p:cNvPr id="111620" name="Rectangle 5">
            <a:hlinkClick r:id="rId2" action="ppaction://hlinksldjump"/>
          </p:cNvPr>
          <p:cNvSpPr>
            <a:spLocks noChangeArrowheads="1"/>
          </p:cNvSpPr>
          <p:nvPr/>
        </p:nvSpPr>
        <p:spPr bwMode="auto">
          <a:xfrm>
            <a:off x="323850" y="6092825"/>
            <a:ext cx="719138" cy="433388"/>
          </a:xfrm>
          <a:prstGeom prst="rect">
            <a:avLst/>
          </a:prstGeom>
          <a:solidFill>
            <a:srgbClr val="CC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CFFFF"/>
            </a:extrusionClr>
            <a:contourClr>
              <a:srgbClr val="CCFFFF"/>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endParaRPr lang="fa-IR" sz="4000">
              <a:cs typeface="B Koodak" panose="00000700000000000000"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95235">
                                            <p:txEl>
                                              <p:pRg st="0" end="0"/>
                                            </p:txEl>
                                          </p:spTgt>
                                        </p:tgtEl>
                                        <p:attrNameLst>
                                          <p:attrName>style.visibility</p:attrName>
                                        </p:attrNameLst>
                                      </p:cBhvr>
                                      <p:to>
                                        <p:strVal val="visible"/>
                                      </p:to>
                                    </p:set>
                                    <p:anim calcmode="lin" valueType="num">
                                      <p:cBhvr>
                                        <p:cTn id="7" dur="1000" fill="hold"/>
                                        <p:tgtEl>
                                          <p:spTgt spid="95235">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95235">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95235">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95235">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5" grpId="0" build="p"/>
    </p:bldLst>
  </p:timing>
</p:sld>
</file>

<file path=ppt/slides/slide10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8547" name="Rectangle 3"/>
          <p:cNvSpPr>
            <a:spLocks noGrp="1" noChangeArrowheads="1"/>
          </p:cNvSpPr>
          <p:nvPr>
            <p:ph type="body" idx="1"/>
          </p:nvPr>
        </p:nvSpPr>
        <p:spPr>
          <a:xfrm>
            <a:off x="539750" y="1916113"/>
            <a:ext cx="8001000" cy="4267200"/>
          </a:xfrm>
        </p:spPr>
        <p:txBody>
          <a:bodyPr/>
          <a:lstStyle/>
          <a:p>
            <a:pPr algn="r" rtl="1" eaLnBrk="1" hangingPunct="1">
              <a:lnSpc>
                <a:spcPct val="90000"/>
              </a:lnSpc>
            </a:pPr>
            <a:r>
              <a:rPr lang="fa-IR" sz="2400" smtClean="0">
                <a:cs typeface="B Yekan" panose="00000400000000000000" pitchFamily="2" charset="-78"/>
              </a:rPr>
              <a:t>در این مرحله فراگیر عواملی را که درمرحله تجزیه و تحلیل از همدیگر جدا کرده بود به طریقی نو برای رسیدن به معنی جدید با هم ترکیب می کند.</a:t>
            </a:r>
          </a:p>
          <a:p>
            <a:pPr algn="r" rtl="1" eaLnBrk="1" hangingPunct="1">
              <a:lnSpc>
                <a:spcPct val="90000"/>
              </a:lnSpc>
            </a:pPr>
            <a:r>
              <a:rPr lang="fa-IR" sz="2400" smtClean="0">
                <a:cs typeface="B Yekan" panose="00000400000000000000" pitchFamily="2" charset="-78"/>
              </a:rPr>
              <a:t>ترکیب مستلزم آمیختن دوباره قسمت هایی از تجارب گذشته با مطالب جدید و ایجاد آن به صورت یک کل تازه و سازمان یافته است</a:t>
            </a:r>
            <a:endParaRPr lang="en-US" sz="2400" smtClean="0">
              <a:cs typeface="B Yekan" panose="00000400000000000000" pitchFamily="2" charset="-78"/>
            </a:endParaRPr>
          </a:p>
        </p:txBody>
      </p:sp>
      <p:sp>
        <p:nvSpPr>
          <p:cNvPr id="112643" name="Rectangle 4"/>
          <p:cNvSpPr>
            <a:spLocks noChangeArrowheads="1"/>
          </p:cNvSpPr>
          <p:nvPr/>
        </p:nvSpPr>
        <p:spPr bwMode="auto">
          <a:xfrm>
            <a:off x="6732588" y="1268413"/>
            <a:ext cx="1800225" cy="576262"/>
          </a:xfrm>
          <a:prstGeom prst="rect">
            <a:avLst/>
          </a:prstGeom>
          <a:solidFill>
            <a:srgbClr val="FFCC99"/>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CC99"/>
            </a:extrusionClr>
            <a:contourClr>
              <a:srgbClr val="FFCC99"/>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a:cs typeface="B Koodak" panose="00000700000000000000" pitchFamily="2" charset="-78"/>
              </a:rPr>
              <a:t>ترکیب</a:t>
            </a:r>
            <a:endParaRPr lang="en-US" sz="4000">
              <a:cs typeface="B Koodak" panose="00000700000000000000" pitchFamily="2" charset="-78"/>
            </a:endParaRPr>
          </a:p>
        </p:txBody>
      </p:sp>
      <p:sp>
        <p:nvSpPr>
          <p:cNvPr id="112644" name="Rectangle 5">
            <a:hlinkClick r:id="rId2" action="ppaction://hlinksldjump"/>
          </p:cNvPr>
          <p:cNvSpPr>
            <a:spLocks noChangeArrowheads="1"/>
          </p:cNvSpPr>
          <p:nvPr/>
        </p:nvSpPr>
        <p:spPr bwMode="auto">
          <a:xfrm>
            <a:off x="323850" y="6092825"/>
            <a:ext cx="719138" cy="433388"/>
          </a:xfrm>
          <a:prstGeom prst="rect">
            <a:avLst/>
          </a:prstGeom>
          <a:solidFill>
            <a:srgbClr val="CC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CFFFF"/>
            </a:extrusionClr>
            <a:contourClr>
              <a:srgbClr val="CCFFFF"/>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endParaRPr lang="fa-IR" sz="4000">
              <a:cs typeface="B Koodak" panose="00000700000000000000"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108547">
                                            <p:txEl>
                                              <p:pRg st="0" end="0"/>
                                            </p:txEl>
                                          </p:spTgt>
                                        </p:tgtEl>
                                        <p:attrNameLst>
                                          <p:attrName>style.visibility</p:attrName>
                                        </p:attrNameLst>
                                      </p:cBhvr>
                                      <p:to>
                                        <p:strVal val="visible"/>
                                      </p:to>
                                    </p:set>
                                    <p:anim calcmode="lin" valueType="num">
                                      <p:cBhvr>
                                        <p:cTn id="7" dur="500" decel="50000" fill="hold">
                                          <p:stCondLst>
                                            <p:cond delay="0"/>
                                          </p:stCondLst>
                                        </p:cTn>
                                        <p:tgtEl>
                                          <p:spTgt spid="108547">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08547">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08547">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108547">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08547">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08547">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08547">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08547">
                                            <p:txEl>
                                              <p:pRg st="0" end="0"/>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108547">
                                            <p:txEl>
                                              <p:pRg st="1" end="1"/>
                                            </p:txEl>
                                          </p:spTgt>
                                        </p:tgtEl>
                                        <p:attrNameLst>
                                          <p:attrName>style.visibility</p:attrName>
                                        </p:attrNameLst>
                                      </p:cBhvr>
                                      <p:to>
                                        <p:strVal val="visible"/>
                                      </p:to>
                                    </p:set>
                                    <p:anim calcmode="lin" valueType="num">
                                      <p:cBhvr>
                                        <p:cTn id="19" dur="500" decel="50000" fill="hold">
                                          <p:stCondLst>
                                            <p:cond delay="0"/>
                                          </p:stCondLst>
                                        </p:cTn>
                                        <p:tgtEl>
                                          <p:spTgt spid="108547">
                                            <p:txEl>
                                              <p:pRg st="1" end="1"/>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108547">
                                            <p:txEl>
                                              <p:pRg st="1" end="1"/>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108547">
                                            <p:txEl>
                                              <p:pRg st="1" end="1"/>
                                            </p:txEl>
                                          </p:spTgt>
                                        </p:tgtEl>
                                        <p:attrNameLst>
                                          <p:attrName>ppt_w</p:attrName>
                                        </p:attrNameLst>
                                      </p:cBhvr>
                                      <p:tavLst>
                                        <p:tav tm="0">
                                          <p:val>
                                            <p:strVal val="#ppt_w*.05"/>
                                          </p:val>
                                        </p:tav>
                                        <p:tav tm="100000">
                                          <p:val>
                                            <p:strVal val="#ppt_w"/>
                                          </p:val>
                                        </p:tav>
                                      </p:tavLst>
                                    </p:anim>
                                    <p:anim calcmode="lin" valueType="num">
                                      <p:cBhvr>
                                        <p:cTn id="22" dur="1000" fill="hold"/>
                                        <p:tgtEl>
                                          <p:spTgt spid="108547">
                                            <p:txEl>
                                              <p:pRg st="1" end="1"/>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108547">
                                            <p:txEl>
                                              <p:pRg st="1" end="1"/>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108547">
                                            <p:txEl>
                                              <p:pRg st="1" end="1"/>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108547">
                                            <p:txEl>
                                              <p:pRg st="1" end="1"/>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10854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7" grpId="0" build="p"/>
    </p:bldLst>
  </p:timing>
</p:sld>
</file>

<file path=ppt/slides/slide10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9571" name="Rectangle 3"/>
          <p:cNvSpPr>
            <a:spLocks noGrp="1" noChangeArrowheads="1"/>
          </p:cNvSpPr>
          <p:nvPr>
            <p:ph type="body" idx="1"/>
          </p:nvPr>
        </p:nvSpPr>
        <p:spPr>
          <a:xfrm>
            <a:off x="539750" y="1989138"/>
            <a:ext cx="8001000" cy="4868862"/>
          </a:xfrm>
        </p:spPr>
        <p:txBody>
          <a:bodyPr/>
          <a:lstStyle/>
          <a:p>
            <a:pPr algn="r" rtl="1" eaLnBrk="1" hangingPunct="1">
              <a:lnSpc>
                <a:spcPct val="90000"/>
              </a:lnSpc>
            </a:pPr>
            <a:r>
              <a:rPr lang="fa-IR" sz="3400" smtClean="0">
                <a:cs typeface="B Yekan" panose="00000400000000000000" pitchFamily="2" charset="-78"/>
              </a:rPr>
              <a:t>توانایی قضاوت کمی  و کیفی درباره پدیده های علمی بر اساس معیار پذیرفته شده.</a:t>
            </a:r>
          </a:p>
          <a:p>
            <a:pPr algn="r" rtl="1" eaLnBrk="1" hangingPunct="1">
              <a:lnSpc>
                <a:spcPct val="90000"/>
              </a:lnSpc>
            </a:pPr>
            <a:endParaRPr lang="en-US" sz="3400" smtClean="0">
              <a:cs typeface="B Yekan" panose="00000400000000000000" pitchFamily="2" charset="-78"/>
            </a:endParaRPr>
          </a:p>
        </p:txBody>
      </p:sp>
      <p:sp>
        <p:nvSpPr>
          <p:cNvPr id="113667" name="Rectangle 4"/>
          <p:cNvSpPr>
            <a:spLocks noChangeArrowheads="1"/>
          </p:cNvSpPr>
          <p:nvPr/>
        </p:nvSpPr>
        <p:spPr bwMode="auto">
          <a:xfrm>
            <a:off x="6732588" y="1125538"/>
            <a:ext cx="1800225" cy="576262"/>
          </a:xfrm>
          <a:prstGeom prst="rect">
            <a:avLst/>
          </a:prstGeom>
          <a:solidFill>
            <a:srgbClr val="FFCC99"/>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CC99"/>
            </a:extrusionClr>
            <a:contourClr>
              <a:srgbClr val="FFCC99"/>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a:cs typeface="B Koodak" panose="00000700000000000000" pitchFamily="2" charset="-78"/>
              </a:rPr>
              <a:t>ارزشیابی</a:t>
            </a:r>
            <a:endParaRPr lang="en-US" sz="4000">
              <a:cs typeface="B Koodak" panose="00000700000000000000" pitchFamily="2" charset="-78"/>
            </a:endParaRPr>
          </a:p>
        </p:txBody>
      </p:sp>
      <p:sp>
        <p:nvSpPr>
          <p:cNvPr id="113668" name="Rectangle 5">
            <a:hlinkClick r:id="rId2" action="ppaction://hlinksldjump"/>
          </p:cNvPr>
          <p:cNvSpPr>
            <a:spLocks noChangeArrowheads="1"/>
          </p:cNvSpPr>
          <p:nvPr/>
        </p:nvSpPr>
        <p:spPr bwMode="auto">
          <a:xfrm>
            <a:off x="323850" y="6092825"/>
            <a:ext cx="719138" cy="433388"/>
          </a:xfrm>
          <a:prstGeom prst="rect">
            <a:avLst/>
          </a:prstGeom>
          <a:solidFill>
            <a:srgbClr val="CC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CFFFF"/>
            </a:extrusionClr>
            <a:contourClr>
              <a:srgbClr val="CCFFFF"/>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endParaRPr lang="fa-IR" sz="4000">
              <a:cs typeface="B Koodak" panose="00000700000000000000"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09571">
                                            <p:txEl>
                                              <p:pRg st="0" end="0"/>
                                            </p:txEl>
                                          </p:spTgt>
                                        </p:tgtEl>
                                        <p:attrNameLst>
                                          <p:attrName>style.visibility</p:attrName>
                                        </p:attrNameLst>
                                      </p:cBhvr>
                                      <p:to>
                                        <p:strVal val="visible"/>
                                      </p:to>
                                    </p:set>
                                    <p:anim calcmode="lin" valueType="num">
                                      <p:cBhvr>
                                        <p:cTn id="7" dur="1000" fill="hold"/>
                                        <p:tgtEl>
                                          <p:spTgt spid="109571">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109571">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10957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1" grpId="0" build="p"/>
    </p:bldLst>
  </p:timing>
</p:sld>
</file>

<file path=ppt/slides/slide10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4690" name="Rectangle 4"/>
          <p:cNvSpPr>
            <a:spLocks noChangeArrowheads="1"/>
          </p:cNvSpPr>
          <p:nvPr/>
        </p:nvSpPr>
        <p:spPr bwMode="auto">
          <a:xfrm>
            <a:off x="5795963" y="765175"/>
            <a:ext cx="2808287" cy="863600"/>
          </a:xfrm>
          <a:prstGeom prst="rect">
            <a:avLst/>
          </a:prstGeom>
          <a:solidFill>
            <a:srgbClr val="FFFF99"/>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99"/>
            </a:extrusionClr>
            <a:contourClr>
              <a:srgbClr val="FFFF99"/>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a:cs typeface="B Koodak" panose="00000700000000000000" pitchFamily="2" charset="-78"/>
              </a:rPr>
              <a:t>حیطه عاطفی</a:t>
            </a:r>
            <a:endParaRPr lang="en-US" sz="4000">
              <a:cs typeface="B Koodak" panose="00000700000000000000" pitchFamily="2" charset="-78"/>
            </a:endParaRPr>
          </a:p>
        </p:txBody>
      </p:sp>
      <p:sp>
        <p:nvSpPr>
          <p:cNvPr id="113669" name="Rectangle 5">
            <a:hlinkClick r:id="rId2" action="ppaction://hlinksldjump"/>
          </p:cNvPr>
          <p:cNvSpPr>
            <a:spLocks noChangeArrowheads="1"/>
          </p:cNvSpPr>
          <p:nvPr/>
        </p:nvSpPr>
        <p:spPr bwMode="auto">
          <a:xfrm>
            <a:off x="1066800" y="4953000"/>
            <a:ext cx="2879725" cy="866775"/>
          </a:xfrm>
          <a:prstGeom prst="rect">
            <a:avLst/>
          </a:prstGeom>
          <a:solidFill>
            <a:srgbClr val="CCFFCC"/>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a:cs typeface="B Koodak" panose="00000700000000000000" pitchFamily="2" charset="-78"/>
              </a:rPr>
              <a:t>دریافت</a:t>
            </a:r>
            <a:endParaRPr lang="en-US" sz="4000">
              <a:cs typeface="B Koodak" panose="00000700000000000000" pitchFamily="2" charset="-78"/>
            </a:endParaRPr>
          </a:p>
        </p:txBody>
      </p:sp>
      <p:sp>
        <p:nvSpPr>
          <p:cNvPr id="113670" name="Rectangle 6">
            <a:hlinkClick r:id="rId3" action="ppaction://hlinksldjump"/>
          </p:cNvPr>
          <p:cNvSpPr>
            <a:spLocks noChangeArrowheads="1"/>
          </p:cNvSpPr>
          <p:nvPr/>
        </p:nvSpPr>
        <p:spPr bwMode="auto">
          <a:xfrm>
            <a:off x="2133600" y="4267200"/>
            <a:ext cx="2881313" cy="504825"/>
          </a:xfrm>
          <a:prstGeom prst="rect">
            <a:avLst/>
          </a:prstGeom>
          <a:solidFill>
            <a:srgbClr val="CCFFCC"/>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a:cs typeface="B Koodak" panose="00000700000000000000" pitchFamily="2" charset="-78"/>
              </a:rPr>
              <a:t>پاسخ</a:t>
            </a:r>
            <a:endParaRPr lang="en-US" sz="4000">
              <a:cs typeface="B Koodak" panose="00000700000000000000" pitchFamily="2" charset="-78"/>
            </a:endParaRPr>
          </a:p>
        </p:txBody>
      </p:sp>
      <p:sp>
        <p:nvSpPr>
          <p:cNvPr id="113671" name="Rectangle 7">
            <a:hlinkClick r:id="rId4" action="ppaction://hlinksldjump"/>
          </p:cNvPr>
          <p:cNvSpPr>
            <a:spLocks noChangeArrowheads="1"/>
          </p:cNvSpPr>
          <p:nvPr/>
        </p:nvSpPr>
        <p:spPr bwMode="auto">
          <a:xfrm>
            <a:off x="3352800" y="3505200"/>
            <a:ext cx="2881313" cy="649288"/>
          </a:xfrm>
          <a:prstGeom prst="rect">
            <a:avLst/>
          </a:prstGeom>
          <a:solidFill>
            <a:srgbClr val="CCFFCC"/>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a:cs typeface="B Koodak" panose="00000700000000000000" pitchFamily="2" charset="-78"/>
              </a:rPr>
              <a:t>ارزش گذاری</a:t>
            </a:r>
            <a:endParaRPr lang="en-US" sz="4000">
              <a:cs typeface="B Koodak" panose="00000700000000000000" pitchFamily="2" charset="-78"/>
            </a:endParaRPr>
          </a:p>
        </p:txBody>
      </p:sp>
      <p:sp>
        <p:nvSpPr>
          <p:cNvPr id="113672" name="Rectangle 8">
            <a:hlinkClick r:id="rId5" action="ppaction://hlinksldjump"/>
          </p:cNvPr>
          <p:cNvSpPr>
            <a:spLocks noChangeArrowheads="1"/>
          </p:cNvSpPr>
          <p:nvPr/>
        </p:nvSpPr>
        <p:spPr bwMode="auto">
          <a:xfrm>
            <a:off x="4876800" y="2667000"/>
            <a:ext cx="2879725" cy="719138"/>
          </a:xfrm>
          <a:prstGeom prst="rect">
            <a:avLst/>
          </a:prstGeom>
          <a:solidFill>
            <a:srgbClr val="CCFFCC"/>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3600">
                <a:cs typeface="B Koodak" panose="00000700000000000000" pitchFamily="2" charset="-78"/>
              </a:rPr>
              <a:t>سازماندهی ارزشها</a:t>
            </a:r>
            <a:endParaRPr lang="en-US" sz="3600">
              <a:cs typeface="B Koodak" panose="00000700000000000000" pitchFamily="2" charset="-78"/>
            </a:endParaRPr>
          </a:p>
        </p:txBody>
      </p:sp>
      <p:sp>
        <p:nvSpPr>
          <p:cNvPr id="113673" name="Rectangle 9">
            <a:hlinkClick r:id="rId6" action="ppaction://hlinksldjump"/>
          </p:cNvPr>
          <p:cNvSpPr>
            <a:spLocks noChangeArrowheads="1"/>
          </p:cNvSpPr>
          <p:nvPr/>
        </p:nvSpPr>
        <p:spPr bwMode="auto">
          <a:xfrm>
            <a:off x="6019800" y="1905000"/>
            <a:ext cx="2879725" cy="647700"/>
          </a:xfrm>
          <a:prstGeom prst="rect">
            <a:avLst/>
          </a:prstGeom>
          <a:solidFill>
            <a:srgbClr val="CCFFCC"/>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3200" b="1">
                <a:cs typeface="B Koodak" panose="00000700000000000000" pitchFamily="2" charset="-78"/>
              </a:rPr>
              <a:t>درونی کردن ارزشها</a:t>
            </a:r>
            <a:endParaRPr lang="en-US" sz="3200" b="1">
              <a:cs typeface="B Koodak" panose="00000700000000000000" pitchFamily="2" charset="-78"/>
            </a:endParaRPr>
          </a:p>
        </p:txBody>
      </p:sp>
      <p:sp>
        <p:nvSpPr>
          <p:cNvPr id="114696" name="Rectangle 11">
            <a:hlinkClick r:id="rId7" action="ppaction://hlinksldjump"/>
          </p:cNvPr>
          <p:cNvSpPr>
            <a:spLocks noChangeArrowheads="1"/>
          </p:cNvSpPr>
          <p:nvPr/>
        </p:nvSpPr>
        <p:spPr bwMode="auto">
          <a:xfrm>
            <a:off x="323850" y="6092825"/>
            <a:ext cx="719138" cy="433388"/>
          </a:xfrm>
          <a:prstGeom prst="rect">
            <a:avLst/>
          </a:prstGeom>
          <a:solidFill>
            <a:srgbClr val="CC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CFFFF"/>
            </a:extrusionClr>
            <a:contourClr>
              <a:srgbClr val="CCFFFF"/>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endParaRPr lang="fa-IR" sz="4000">
              <a:cs typeface="B Koodak" panose="00000700000000000000" pitchFamily="2" charset="-78"/>
            </a:endParaRPr>
          </a:p>
        </p:txBody>
      </p:sp>
      <p:sp>
        <p:nvSpPr>
          <p:cNvPr id="114697" name="Rectangle 13"/>
          <p:cNvSpPr>
            <a:spLocks noChangeArrowheads="1"/>
          </p:cNvSpPr>
          <p:nvPr/>
        </p:nvSpPr>
        <p:spPr bwMode="auto">
          <a:xfrm>
            <a:off x="1835150" y="3429000"/>
            <a:ext cx="1728788" cy="647700"/>
          </a:xfrm>
          <a:prstGeom prst="rect">
            <a:avLst/>
          </a:prstGeom>
          <a:noFill/>
          <a:ln w="9525">
            <a:solidFill>
              <a:srgbClr val="FF66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114698" name="Rectangle 14"/>
          <p:cNvSpPr>
            <a:spLocks noChangeArrowheads="1"/>
          </p:cNvSpPr>
          <p:nvPr/>
        </p:nvSpPr>
        <p:spPr bwMode="auto">
          <a:xfrm>
            <a:off x="2339975" y="981075"/>
            <a:ext cx="1655763" cy="4464050"/>
          </a:xfrm>
          <a:prstGeom prst="rect">
            <a:avLst/>
          </a:prstGeom>
          <a:noFill/>
          <a:ln w="9525">
            <a:solidFill>
              <a:srgbClr val="FF99CC"/>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11" name="Rectangle 3"/>
          <p:cNvSpPr txBox="1">
            <a:spLocks noChangeArrowheads="1"/>
          </p:cNvSpPr>
          <p:nvPr/>
        </p:nvSpPr>
        <p:spPr bwMode="auto">
          <a:xfrm>
            <a:off x="381000" y="1600200"/>
            <a:ext cx="4953000" cy="609600"/>
          </a:xfrm>
          <a:prstGeom prst="rect">
            <a:avLst/>
          </a:prstGeom>
          <a:noFill/>
          <a:ln w="9525">
            <a:noFill/>
            <a:miter lim="800000"/>
            <a:headEnd/>
            <a:tailEnd/>
          </a:ln>
        </p:spPr>
        <p:txBody>
          <a:bodyPr/>
          <a:lstStyle/>
          <a:p>
            <a:pPr marL="342900" indent="-342900" algn="r" rtl="1" eaLnBrk="1" hangingPunct="1">
              <a:spcBef>
                <a:spcPct val="20000"/>
              </a:spcBef>
              <a:buFontTx/>
              <a:buChar char="•"/>
              <a:defRPr/>
            </a:pPr>
            <a:r>
              <a:rPr lang="fa-IR" sz="2400" kern="0" dirty="0">
                <a:latin typeface="+mn-lt"/>
                <a:ea typeface="+mn-ea"/>
                <a:cs typeface="B Yekan" pitchFamily="2" charset="-78"/>
              </a:rPr>
              <a:t>مبتنی بر نگرش ها، عواطف و ارزشها</a:t>
            </a:r>
            <a:endParaRPr lang="en-US" sz="2400" kern="0" dirty="0">
              <a:latin typeface="+mn-lt"/>
              <a:ea typeface="+mn-ea"/>
              <a:cs typeface="B Yekan"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3669"/>
                                        </p:tgtEl>
                                        <p:attrNameLst>
                                          <p:attrName>style.visibility</p:attrName>
                                        </p:attrNameLst>
                                      </p:cBhvr>
                                      <p:to>
                                        <p:strVal val="visible"/>
                                      </p:to>
                                    </p:set>
                                    <p:animEffect transition="in" filter="checkerboard(across)">
                                      <p:cBhvr>
                                        <p:cTn id="7" dur="500"/>
                                        <p:tgtEl>
                                          <p:spTgt spid="11366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0" presetClass="entr" presetSubtype="0" decel="100000" fill="hold" grpId="0" nodeType="clickEffect">
                                  <p:stCondLst>
                                    <p:cond delay="0"/>
                                  </p:stCondLst>
                                  <p:childTnLst>
                                    <p:set>
                                      <p:cBhvr>
                                        <p:cTn id="11" dur="1" fill="hold">
                                          <p:stCondLst>
                                            <p:cond delay="0"/>
                                          </p:stCondLst>
                                        </p:cTn>
                                        <p:tgtEl>
                                          <p:spTgt spid="113670"/>
                                        </p:tgtEl>
                                        <p:attrNameLst>
                                          <p:attrName>style.visibility</p:attrName>
                                        </p:attrNameLst>
                                      </p:cBhvr>
                                      <p:to>
                                        <p:strVal val="visible"/>
                                      </p:to>
                                    </p:set>
                                    <p:anim calcmode="lin" valueType="num">
                                      <p:cBhvr>
                                        <p:cTn id="12" dur="1000" fill="hold"/>
                                        <p:tgtEl>
                                          <p:spTgt spid="113670"/>
                                        </p:tgtEl>
                                        <p:attrNameLst>
                                          <p:attrName>ppt_w</p:attrName>
                                        </p:attrNameLst>
                                      </p:cBhvr>
                                      <p:tavLst>
                                        <p:tav tm="0">
                                          <p:val>
                                            <p:strVal val="#ppt_w+.3"/>
                                          </p:val>
                                        </p:tav>
                                        <p:tav tm="100000">
                                          <p:val>
                                            <p:strVal val="#ppt_w"/>
                                          </p:val>
                                        </p:tav>
                                      </p:tavLst>
                                    </p:anim>
                                    <p:anim calcmode="lin" valueType="num">
                                      <p:cBhvr>
                                        <p:cTn id="13" dur="1000" fill="hold"/>
                                        <p:tgtEl>
                                          <p:spTgt spid="113670"/>
                                        </p:tgtEl>
                                        <p:attrNameLst>
                                          <p:attrName>ppt_h</p:attrName>
                                        </p:attrNameLst>
                                      </p:cBhvr>
                                      <p:tavLst>
                                        <p:tav tm="0">
                                          <p:val>
                                            <p:strVal val="#ppt_h"/>
                                          </p:val>
                                        </p:tav>
                                        <p:tav tm="100000">
                                          <p:val>
                                            <p:strVal val="#ppt_h"/>
                                          </p:val>
                                        </p:tav>
                                      </p:tavLst>
                                    </p:anim>
                                    <p:animEffect transition="in" filter="fade">
                                      <p:cBhvr>
                                        <p:cTn id="14" dur="1000"/>
                                        <p:tgtEl>
                                          <p:spTgt spid="113670"/>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52" presetClass="entr" presetSubtype="0" fill="hold" grpId="0" nodeType="clickEffect">
                                  <p:stCondLst>
                                    <p:cond delay="0"/>
                                  </p:stCondLst>
                                  <p:childTnLst>
                                    <p:set>
                                      <p:cBhvr>
                                        <p:cTn id="18" dur="1" fill="hold">
                                          <p:stCondLst>
                                            <p:cond delay="0"/>
                                          </p:stCondLst>
                                        </p:cTn>
                                        <p:tgtEl>
                                          <p:spTgt spid="113671"/>
                                        </p:tgtEl>
                                        <p:attrNameLst>
                                          <p:attrName>style.visibility</p:attrName>
                                        </p:attrNameLst>
                                      </p:cBhvr>
                                      <p:to>
                                        <p:strVal val="visible"/>
                                      </p:to>
                                    </p:set>
                                    <p:animScale>
                                      <p:cBhvr>
                                        <p:cTn id="19" dur="1000" decel="50000" fill="hold">
                                          <p:stCondLst>
                                            <p:cond delay="0"/>
                                          </p:stCondLst>
                                        </p:cTn>
                                        <p:tgtEl>
                                          <p:spTgt spid="11367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113671"/>
                                        </p:tgtEl>
                                        <p:attrNameLst>
                                          <p:attrName>ppt_x</p:attrName>
                                          <p:attrName>ppt_y</p:attrName>
                                        </p:attrNameLst>
                                      </p:cBhvr>
                                    </p:animMotion>
                                    <p:animEffect transition="in" filter="fade">
                                      <p:cBhvr>
                                        <p:cTn id="21" dur="1000"/>
                                        <p:tgtEl>
                                          <p:spTgt spid="113671"/>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5" presetClass="entr" presetSubtype="0" fill="hold" grpId="0" nodeType="clickEffect">
                                  <p:stCondLst>
                                    <p:cond delay="0"/>
                                  </p:stCondLst>
                                  <p:childTnLst>
                                    <p:set>
                                      <p:cBhvr>
                                        <p:cTn id="25" dur="1" fill="hold">
                                          <p:stCondLst>
                                            <p:cond delay="0"/>
                                          </p:stCondLst>
                                        </p:cTn>
                                        <p:tgtEl>
                                          <p:spTgt spid="113672"/>
                                        </p:tgtEl>
                                        <p:attrNameLst>
                                          <p:attrName>style.visibility</p:attrName>
                                        </p:attrNameLst>
                                      </p:cBhvr>
                                      <p:to>
                                        <p:strVal val="visible"/>
                                      </p:to>
                                    </p:set>
                                    <p:anim calcmode="lin" valueType="num">
                                      <p:cBhvr>
                                        <p:cTn id="26" dur="1000" fill="hold"/>
                                        <p:tgtEl>
                                          <p:spTgt spid="113672"/>
                                        </p:tgtEl>
                                        <p:attrNameLst>
                                          <p:attrName>ppt_w</p:attrName>
                                        </p:attrNameLst>
                                      </p:cBhvr>
                                      <p:tavLst>
                                        <p:tav tm="0">
                                          <p:val>
                                            <p:strVal val="#ppt_w*0.70"/>
                                          </p:val>
                                        </p:tav>
                                        <p:tav tm="100000">
                                          <p:val>
                                            <p:strVal val="#ppt_w"/>
                                          </p:val>
                                        </p:tav>
                                      </p:tavLst>
                                    </p:anim>
                                    <p:anim calcmode="lin" valueType="num">
                                      <p:cBhvr>
                                        <p:cTn id="27" dur="1000" fill="hold"/>
                                        <p:tgtEl>
                                          <p:spTgt spid="113672"/>
                                        </p:tgtEl>
                                        <p:attrNameLst>
                                          <p:attrName>ppt_h</p:attrName>
                                        </p:attrNameLst>
                                      </p:cBhvr>
                                      <p:tavLst>
                                        <p:tav tm="0">
                                          <p:val>
                                            <p:strVal val="#ppt_h"/>
                                          </p:val>
                                        </p:tav>
                                        <p:tav tm="100000">
                                          <p:val>
                                            <p:strVal val="#ppt_h"/>
                                          </p:val>
                                        </p:tav>
                                      </p:tavLst>
                                    </p:anim>
                                    <p:animEffect transition="in" filter="fade">
                                      <p:cBhvr>
                                        <p:cTn id="28" dur="1000"/>
                                        <p:tgtEl>
                                          <p:spTgt spid="113672"/>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13673"/>
                                        </p:tgtEl>
                                        <p:attrNameLst>
                                          <p:attrName>style.visibility</p:attrName>
                                        </p:attrNameLst>
                                      </p:cBhvr>
                                      <p:to>
                                        <p:strVal val="visible"/>
                                      </p:to>
                                    </p:set>
                                    <p:animEffect transition="in" filter="fade">
                                      <p:cBhvr>
                                        <p:cTn id="33" dur="2000"/>
                                        <p:tgtEl>
                                          <p:spTgt spid="113673"/>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1">
                                            <p:txEl>
                                              <p:pRg st="0" end="0"/>
                                            </p:txEl>
                                          </p:spTgt>
                                        </p:tgtEl>
                                        <p:attrNameLst>
                                          <p:attrName>style.visibility</p:attrName>
                                        </p:attrNameLst>
                                      </p:cBhvr>
                                      <p:to>
                                        <p:strVal val="visible"/>
                                      </p:to>
                                    </p:set>
                                    <p:animEffect transition="in" filter="fade">
                                      <p:cBhvr>
                                        <p:cTn id="38" dur="20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9" grpId="0" animBg="1"/>
      <p:bldP spid="113670" grpId="0" animBg="1"/>
      <p:bldP spid="113671" grpId="0" animBg="1"/>
      <p:bldP spid="113672" grpId="0" animBg="1"/>
      <p:bldP spid="113673" grpId="0" animBg="1"/>
      <p:bldP spid="11" grpId="0" build="p"/>
    </p:bldLst>
  </p:timing>
</p:sld>
</file>

<file path=ppt/slides/slide10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4691" name="Rectangle 3"/>
          <p:cNvSpPr>
            <a:spLocks noGrp="1" noChangeArrowheads="1"/>
          </p:cNvSpPr>
          <p:nvPr>
            <p:ph type="body" idx="1"/>
          </p:nvPr>
        </p:nvSpPr>
        <p:spPr>
          <a:xfrm>
            <a:off x="566738" y="1970088"/>
            <a:ext cx="8001000" cy="4267200"/>
          </a:xfrm>
        </p:spPr>
        <p:txBody>
          <a:bodyPr/>
          <a:lstStyle/>
          <a:p>
            <a:pPr algn="r" rtl="1" eaLnBrk="1" hangingPunct="1"/>
            <a:r>
              <a:rPr lang="fa-IR" sz="2800" smtClean="0">
                <a:cs typeface="B Yekan" panose="00000400000000000000" pitchFamily="2" charset="-78"/>
              </a:rPr>
              <a:t>آگاهی، جذب، حفظ و هدایت توجه نسبت به پدیده</a:t>
            </a:r>
          </a:p>
          <a:p>
            <a:pPr algn="r" rtl="1" eaLnBrk="1" hangingPunct="1"/>
            <a:r>
              <a:rPr lang="fa-IR" sz="2800" smtClean="0">
                <a:cs typeface="B Yekan" panose="00000400000000000000" pitchFamily="2" charset="-78"/>
              </a:rPr>
              <a:t>معلم بایستی با ارائه الگوی مناسب یا ایجاد شرایط مطلوب توجه دانش آموزان را به موضوع آموزش جلب کند.</a:t>
            </a:r>
          </a:p>
          <a:p>
            <a:pPr algn="r" rtl="1" eaLnBrk="1" hangingPunct="1">
              <a:buFont typeface="Wingdings" panose="05000000000000000000" pitchFamily="2" charset="2"/>
              <a:buNone/>
            </a:pPr>
            <a:endParaRPr lang="en-US" sz="2800" smtClean="0">
              <a:cs typeface="B Yekan" panose="00000400000000000000" pitchFamily="2" charset="-78"/>
            </a:endParaRPr>
          </a:p>
        </p:txBody>
      </p:sp>
      <p:sp>
        <p:nvSpPr>
          <p:cNvPr id="115715" name="Rectangle 4">
            <a:hlinkClick r:id="rId2" action="ppaction://hlinksldjump"/>
          </p:cNvPr>
          <p:cNvSpPr>
            <a:spLocks noChangeArrowheads="1"/>
          </p:cNvSpPr>
          <p:nvPr/>
        </p:nvSpPr>
        <p:spPr bwMode="auto">
          <a:xfrm>
            <a:off x="5651500" y="836613"/>
            <a:ext cx="2879725" cy="866775"/>
          </a:xfrm>
          <a:prstGeom prst="rect">
            <a:avLst/>
          </a:prstGeom>
          <a:solidFill>
            <a:srgbClr val="CCFFCC"/>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a:solidFill>
                  <a:schemeClr val="accent2"/>
                </a:solidFill>
                <a:cs typeface="B Koodak" panose="00000700000000000000" pitchFamily="2" charset="-78"/>
              </a:rPr>
              <a:t>دریافت</a:t>
            </a:r>
            <a:endParaRPr lang="en-US" sz="4000">
              <a:solidFill>
                <a:schemeClr val="accent2"/>
              </a:solidFill>
              <a:cs typeface="B Koodak" panose="00000700000000000000" pitchFamily="2" charset="-78"/>
            </a:endParaRPr>
          </a:p>
        </p:txBody>
      </p:sp>
      <p:sp>
        <p:nvSpPr>
          <p:cNvPr id="115716" name="Rectangle 5">
            <a:hlinkClick r:id="rId3" action="ppaction://hlinksldjump"/>
          </p:cNvPr>
          <p:cNvSpPr>
            <a:spLocks noChangeArrowheads="1"/>
          </p:cNvSpPr>
          <p:nvPr/>
        </p:nvSpPr>
        <p:spPr bwMode="auto">
          <a:xfrm>
            <a:off x="323850" y="6092825"/>
            <a:ext cx="719138" cy="433388"/>
          </a:xfrm>
          <a:prstGeom prst="rect">
            <a:avLst/>
          </a:prstGeom>
          <a:solidFill>
            <a:srgbClr val="CC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CFFFF"/>
            </a:extrusionClr>
            <a:contourClr>
              <a:srgbClr val="CCFFFF"/>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endParaRPr lang="fa-IR" sz="4000">
              <a:cs typeface="B Koodak" panose="00000700000000000000"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4691">
                                            <p:txEl>
                                              <p:pRg st="0" end="0"/>
                                            </p:txEl>
                                          </p:spTgt>
                                        </p:tgtEl>
                                        <p:attrNameLst>
                                          <p:attrName>style.visibility</p:attrName>
                                        </p:attrNameLst>
                                      </p:cBhvr>
                                      <p:to>
                                        <p:strVal val="visible"/>
                                      </p:to>
                                    </p:set>
                                    <p:animEffect transition="in" filter="fade">
                                      <p:cBhvr>
                                        <p:cTn id="7" dur="2000"/>
                                        <p:tgtEl>
                                          <p:spTgt spid="1146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4691">
                                            <p:txEl>
                                              <p:pRg st="1" end="1"/>
                                            </p:txEl>
                                          </p:spTgt>
                                        </p:tgtEl>
                                        <p:attrNameLst>
                                          <p:attrName>style.visibility</p:attrName>
                                        </p:attrNameLst>
                                      </p:cBhvr>
                                      <p:to>
                                        <p:strVal val="visible"/>
                                      </p:to>
                                    </p:set>
                                    <p:animEffect transition="in" filter="fade">
                                      <p:cBhvr>
                                        <p:cTn id="12" dur="2000"/>
                                        <p:tgtEl>
                                          <p:spTgt spid="11469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1" grpId="0" build="p"/>
    </p:bldLst>
  </p:timing>
</p:sld>
</file>

<file path=ppt/slides/slide10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5715" name="Rectangle 3"/>
          <p:cNvSpPr>
            <a:spLocks noGrp="1" noChangeArrowheads="1"/>
          </p:cNvSpPr>
          <p:nvPr>
            <p:ph type="body" idx="1"/>
          </p:nvPr>
        </p:nvSpPr>
        <p:spPr/>
        <p:txBody>
          <a:bodyPr/>
          <a:lstStyle/>
          <a:p>
            <a:pPr algn="r" rtl="1" eaLnBrk="1" hangingPunct="1"/>
            <a:r>
              <a:rPr lang="fa-IR" sz="2800" smtClean="0">
                <a:cs typeface="B Yekan" panose="00000400000000000000" pitchFamily="2" charset="-78"/>
              </a:rPr>
              <a:t>فراگیر در برابر محرک از خود واکنش نشان می دهد. ممکن است وی عملا کاری را انجام دهد</a:t>
            </a:r>
            <a:endParaRPr lang="en-US" sz="2800" smtClean="0">
              <a:cs typeface="B Yekan" panose="00000400000000000000" pitchFamily="2" charset="-78"/>
            </a:endParaRPr>
          </a:p>
        </p:txBody>
      </p:sp>
      <p:sp>
        <p:nvSpPr>
          <p:cNvPr id="116739" name="Rectangle 4">
            <a:hlinkClick r:id="rId2" action="ppaction://hlinksldjump"/>
          </p:cNvPr>
          <p:cNvSpPr>
            <a:spLocks noChangeArrowheads="1"/>
          </p:cNvSpPr>
          <p:nvPr/>
        </p:nvSpPr>
        <p:spPr bwMode="auto">
          <a:xfrm>
            <a:off x="5867400" y="981075"/>
            <a:ext cx="2951163" cy="576263"/>
          </a:xfrm>
          <a:prstGeom prst="rect">
            <a:avLst/>
          </a:prstGeom>
          <a:solidFill>
            <a:srgbClr val="CCFFCC"/>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a:solidFill>
                  <a:schemeClr val="accent2"/>
                </a:solidFill>
                <a:cs typeface="B Koodak" panose="00000700000000000000" pitchFamily="2" charset="-78"/>
              </a:rPr>
              <a:t>پاسخ</a:t>
            </a:r>
            <a:endParaRPr lang="en-US" sz="4000">
              <a:solidFill>
                <a:schemeClr val="accent2"/>
              </a:solidFill>
              <a:cs typeface="B Koodak" panose="00000700000000000000" pitchFamily="2" charset="-78"/>
            </a:endParaRPr>
          </a:p>
        </p:txBody>
      </p:sp>
      <p:sp>
        <p:nvSpPr>
          <p:cNvPr id="116740" name="Rectangle 5">
            <a:hlinkClick r:id="rId3" action="ppaction://hlinksldjump"/>
          </p:cNvPr>
          <p:cNvSpPr>
            <a:spLocks noChangeArrowheads="1"/>
          </p:cNvSpPr>
          <p:nvPr/>
        </p:nvSpPr>
        <p:spPr bwMode="auto">
          <a:xfrm>
            <a:off x="323850" y="6092825"/>
            <a:ext cx="719138" cy="433388"/>
          </a:xfrm>
          <a:prstGeom prst="rect">
            <a:avLst/>
          </a:prstGeom>
          <a:solidFill>
            <a:srgbClr val="CC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CFFFF"/>
            </a:extrusionClr>
            <a:contourClr>
              <a:srgbClr val="CCFFFF"/>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endParaRPr lang="fa-IR" sz="4000">
              <a:cs typeface="B Koodak" panose="00000700000000000000"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5715">
                                            <p:txEl>
                                              <p:pRg st="0" end="0"/>
                                            </p:txEl>
                                          </p:spTgt>
                                        </p:tgtEl>
                                        <p:attrNameLst>
                                          <p:attrName>style.visibility</p:attrName>
                                        </p:attrNameLst>
                                      </p:cBhvr>
                                      <p:to>
                                        <p:strVal val="visible"/>
                                      </p:to>
                                    </p:set>
                                    <p:animEffect transition="in" filter="checkerboard(across)">
                                      <p:cBhvr>
                                        <p:cTn id="7" dur="1000"/>
                                        <p:tgtEl>
                                          <p:spTgt spid="1157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5"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val 3"/>
          <p:cNvSpPr/>
          <p:nvPr/>
        </p:nvSpPr>
        <p:spPr bwMode="auto">
          <a:xfrm>
            <a:off x="1295400" y="3013075"/>
            <a:ext cx="2133600" cy="1981200"/>
          </a:xfrm>
          <a:prstGeom prst="ellipse">
            <a:avLst/>
          </a:prstGeom>
          <a:solidFill>
            <a:schemeClr val="accent1">
              <a:lumMod val="60000"/>
              <a:lumOff val="40000"/>
            </a:schemeClr>
          </a:solidFill>
          <a:ln w="9525" cap="flat" cmpd="sng" algn="ctr">
            <a:solidFill>
              <a:schemeClr val="tx1"/>
            </a:solidFill>
            <a:prstDash val="solid"/>
            <a:round/>
            <a:headEnd type="none" w="med" len="med"/>
            <a:tailEnd type="none" w="med" len="med"/>
          </a:ln>
          <a:effectLst/>
        </p:spPr>
        <p:txBody>
          <a:bodyPr anchor="ctr"/>
          <a:lstStyle/>
          <a:p>
            <a:pPr algn="ctr">
              <a:defRPr/>
            </a:pPr>
            <a:r>
              <a:rPr lang="fa-IR" sz="4000" b="1" dirty="0"/>
              <a:t>توان رفتاری</a:t>
            </a:r>
            <a:endParaRPr lang="en-US" sz="4000" b="1" dirty="0"/>
          </a:p>
        </p:txBody>
      </p:sp>
      <p:cxnSp>
        <p:nvCxnSpPr>
          <p:cNvPr id="14339" name="Shape 8"/>
          <p:cNvCxnSpPr>
            <a:cxnSpLocks noChangeShapeType="1"/>
            <a:stCxn id="4" idx="7"/>
            <a:endCxn id="11" idx="1"/>
          </p:cNvCxnSpPr>
          <p:nvPr/>
        </p:nvCxnSpPr>
        <p:spPr bwMode="auto">
          <a:xfrm rot="5400000" flipH="1" flipV="1">
            <a:off x="2985294" y="2375694"/>
            <a:ext cx="1058863" cy="796925"/>
          </a:xfrm>
          <a:prstGeom prst="curvedConnector2">
            <a:avLst/>
          </a:prstGeom>
          <a:noFill/>
          <a:ln w="38100"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11" name="TextBox 10"/>
          <p:cNvSpPr txBox="1"/>
          <p:nvPr/>
        </p:nvSpPr>
        <p:spPr>
          <a:xfrm rot="20556913">
            <a:off x="3852863" y="1247775"/>
            <a:ext cx="2649537" cy="1200150"/>
          </a:xfrm>
          <a:prstGeom prst="rect">
            <a:avLst/>
          </a:prstGeom>
          <a:noFill/>
          <a:ln>
            <a:solidFill>
              <a:schemeClr val="accent2">
                <a:lumMod val="60000"/>
                <a:lumOff val="40000"/>
              </a:schemeClr>
            </a:solidFill>
          </a:ln>
        </p:spPr>
        <p:txBody>
          <a:bodyPr>
            <a:spAutoFit/>
          </a:bodyPr>
          <a:lstStyle/>
          <a:p>
            <a:pPr algn="r">
              <a:defRPr/>
            </a:pPr>
            <a:r>
              <a:rPr lang="fa-IR" sz="2400" dirty="0">
                <a:cs typeface="B Titr" pitchFamily="2" charset="-78"/>
              </a:rPr>
              <a:t>تغییر در توان بالقوه فراگیر است نه در رفتار ظاهری و قابل مشاهده</a:t>
            </a:r>
            <a:endParaRPr lang="en-US" dirty="0">
              <a:cs typeface="B Titr" pitchFamily="2" charset="-78"/>
            </a:endParaRPr>
          </a:p>
        </p:txBody>
      </p:sp>
      <p:sp>
        <p:nvSpPr>
          <p:cNvPr id="5" name="TextBox 4"/>
          <p:cNvSpPr txBox="1"/>
          <p:nvPr/>
        </p:nvSpPr>
        <p:spPr>
          <a:xfrm rot="20621147">
            <a:off x="4840288" y="2371725"/>
            <a:ext cx="2647950" cy="1200150"/>
          </a:xfrm>
          <a:prstGeom prst="rect">
            <a:avLst/>
          </a:prstGeom>
          <a:noFill/>
          <a:ln>
            <a:solidFill>
              <a:schemeClr val="accent2">
                <a:lumMod val="60000"/>
                <a:lumOff val="40000"/>
              </a:schemeClr>
            </a:solidFill>
          </a:ln>
        </p:spPr>
        <p:txBody>
          <a:bodyPr>
            <a:spAutoFit/>
          </a:bodyPr>
          <a:lstStyle/>
          <a:p>
            <a:pPr algn="r">
              <a:defRPr/>
            </a:pPr>
            <a:r>
              <a:rPr lang="fa-IR" sz="2400" dirty="0">
                <a:cs typeface="B Titr" pitchFamily="2" charset="-78"/>
              </a:rPr>
              <a:t>تغییر در رفتار ممکن است بلافاصله بعد از یادگیری رخ ندهد</a:t>
            </a:r>
            <a:endParaRPr lang="en-US" dirty="0">
              <a:cs typeface="B Titr" pitchFamily="2" charset="-78"/>
            </a:endParaRPr>
          </a:p>
        </p:txBody>
      </p:sp>
      <p:sp>
        <p:nvSpPr>
          <p:cNvPr id="7" name="TextBox 6"/>
          <p:cNvSpPr txBox="1"/>
          <p:nvPr/>
        </p:nvSpPr>
        <p:spPr>
          <a:xfrm rot="21446015">
            <a:off x="4513263" y="4443413"/>
            <a:ext cx="2649537" cy="831850"/>
          </a:xfrm>
          <a:prstGeom prst="rect">
            <a:avLst/>
          </a:prstGeom>
          <a:noFill/>
          <a:ln>
            <a:solidFill>
              <a:schemeClr val="accent2">
                <a:lumMod val="60000"/>
                <a:lumOff val="40000"/>
              </a:schemeClr>
            </a:solidFill>
          </a:ln>
        </p:spPr>
        <p:txBody>
          <a:bodyPr>
            <a:spAutoFit/>
          </a:bodyPr>
          <a:lstStyle/>
          <a:p>
            <a:pPr algn="r">
              <a:defRPr/>
            </a:pPr>
            <a:r>
              <a:rPr lang="fa-IR" sz="2400" dirty="0">
                <a:cs typeface="B Titr" pitchFamily="2" charset="-78"/>
              </a:rPr>
              <a:t>یادگیری پیش از تغییر رفتار رخ می دهد</a:t>
            </a:r>
            <a:endParaRPr lang="en-US" dirty="0">
              <a:cs typeface="B Titr" pitchFamily="2" charset="-78"/>
            </a:endParaRPr>
          </a:p>
        </p:txBody>
      </p:sp>
      <p:cxnSp>
        <p:nvCxnSpPr>
          <p:cNvPr id="14343" name="Shape 9"/>
          <p:cNvCxnSpPr>
            <a:cxnSpLocks noChangeShapeType="1"/>
            <a:endCxn id="5" idx="1"/>
          </p:cNvCxnSpPr>
          <p:nvPr/>
        </p:nvCxnSpPr>
        <p:spPr bwMode="auto">
          <a:xfrm flipV="1">
            <a:off x="3405188" y="3343275"/>
            <a:ext cx="1487487" cy="854075"/>
          </a:xfrm>
          <a:prstGeom prst="curvedConnector3">
            <a:avLst>
              <a:gd name="adj1" fmla="val 50000"/>
            </a:avLst>
          </a:prstGeom>
          <a:noFill/>
          <a:ln w="38100" algn="ctr">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14344" name="Shape 9"/>
          <p:cNvCxnSpPr>
            <a:cxnSpLocks noChangeShapeType="1"/>
            <a:stCxn id="4" idx="5"/>
            <a:endCxn id="7" idx="1"/>
          </p:cNvCxnSpPr>
          <p:nvPr/>
        </p:nvCxnSpPr>
        <p:spPr bwMode="auto">
          <a:xfrm rot="16200000" flipH="1">
            <a:off x="3708400" y="4113213"/>
            <a:ext cx="214313" cy="1398587"/>
          </a:xfrm>
          <a:prstGeom prst="curvedConnector4">
            <a:avLst>
              <a:gd name="adj1" fmla="val 106694"/>
              <a:gd name="adj2" fmla="val 61130"/>
            </a:avLst>
          </a:prstGeom>
          <a:noFill/>
          <a:ln w="38100" algn="ctr">
            <a:solidFill>
              <a:srgbClr val="FF0000"/>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0"/>
                                          </p:stCondLst>
                                        </p:cTn>
                                        <p:tgtEl>
                                          <p:spTgt spid="14339"/>
                                        </p:tgtEl>
                                        <p:attrNameLst>
                                          <p:attrName>style.visibility</p:attrName>
                                        </p:attrNameLst>
                                      </p:cBhvr>
                                      <p:to>
                                        <p:strVal val="visible"/>
                                      </p:to>
                                    </p:set>
                                    <p:anim to="" calcmode="lin" valueType="num">
                                      <p:cBhvr>
                                        <p:cTn id="7" dur="1" fill="hold"/>
                                        <p:tgtEl>
                                          <p:spTgt spid="14339"/>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to="" calcmode="lin" valueType="num">
                                      <p:cBhvr>
                                        <p:cTn id="12" dur="1" fill="hold"/>
                                        <p:tgtEl>
                                          <p:spTgt spid="11"/>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nodeType="clickEffect">
                                  <p:stCondLst>
                                    <p:cond delay="0"/>
                                  </p:stCondLst>
                                  <p:childTnLst>
                                    <p:set>
                                      <p:cBhvr>
                                        <p:cTn id="16" dur="1" fill="hold">
                                          <p:stCondLst>
                                            <p:cond delay="0"/>
                                          </p:stCondLst>
                                        </p:cTn>
                                        <p:tgtEl>
                                          <p:spTgt spid="14343"/>
                                        </p:tgtEl>
                                        <p:attrNameLst>
                                          <p:attrName>style.visibility</p:attrName>
                                        </p:attrNameLst>
                                      </p:cBhvr>
                                      <p:to>
                                        <p:strVal val="visible"/>
                                      </p:to>
                                    </p:set>
                                    <p:anim to="" calcmode="lin" valueType="num">
                                      <p:cBhvr>
                                        <p:cTn id="17" dur="1" fill="hold"/>
                                        <p:tgtEl>
                                          <p:spTgt spid="14343"/>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to="" calcmode="lin" valueType="num">
                                      <p:cBhvr>
                                        <p:cTn id="22" dur="1" fill="hold"/>
                                        <p:tgtEl>
                                          <p:spTgt spid="5"/>
                                        </p:tgtEl>
                                        <p:attrNameLst>
                                          <p:attrName/>
                                        </p:attrNameLst>
                                      </p:cBhvr>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4" presetClass="entr" presetSubtype="0" fill="hold" nodeType="clickEffect">
                                  <p:stCondLst>
                                    <p:cond delay="0"/>
                                  </p:stCondLst>
                                  <p:childTnLst>
                                    <p:set>
                                      <p:cBhvr>
                                        <p:cTn id="26" dur="1" fill="hold">
                                          <p:stCondLst>
                                            <p:cond delay="0"/>
                                          </p:stCondLst>
                                        </p:cTn>
                                        <p:tgtEl>
                                          <p:spTgt spid="14344"/>
                                        </p:tgtEl>
                                        <p:attrNameLst>
                                          <p:attrName>style.visibility</p:attrName>
                                        </p:attrNameLst>
                                      </p:cBhvr>
                                      <p:to>
                                        <p:strVal val="visible"/>
                                      </p:to>
                                    </p:set>
                                    <p:anim to="" calcmode="lin" valueType="num">
                                      <p:cBhvr>
                                        <p:cTn id="27" dur="1" fill="hold"/>
                                        <p:tgtEl>
                                          <p:spTgt spid="14344"/>
                                        </p:tgtEl>
                                        <p:attrNameLst>
                                          <p:attrName/>
                                        </p:attrNameLst>
                                      </p:cBhvr>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 to="" calcmode="lin" valueType="num">
                                      <p:cBhvr>
                                        <p:cTn id="32" dur="1" fill="hold"/>
                                        <p:tgtEl>
                                          <p:spTgt spid="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5" grpId="0" animBg="1"/>
      <p:bldP spid="7" grpId="0" animBg="1"/>
    </p:bldLst>
  </p:timing>
</p:sld>
</file>

<file path=ppt/slides/slide1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p:txBody>
          <a:bodyPr/>
          <a:lstStyle/>
          <a:p>
            <a:pPr algn="r" rtl="1" eaLnBrk="1" hangingPunct="1"/>
            <a:r>
              <a:rPr lang="fa-IR" sz="2800" smtClean="0">
                <a:cs typeface="B Yekan" panose="00000400000000000000" pitchFamily="2" charset="-78"/>
              </a:rPr>
              <a:t>فرد برای الگوی مورد نظر ارزش قائل می شود، آن را می پذیرد یا رد می کند. </a:t>
            </a:r>
            <a:endParaRPr lang="en-US" sz="2800" smtClean="0">
              <a:cs typeface="B Yekan" panose="00000400000000000000" pitchFamily="2" charset="-78"/>
            </a:endParaRPr>
          </a:p>
        </p:txBody>
      </p:sp>
      <p:sp>
        <p:nvSpPr>
          <p:cNvPr id="117763" name="Rectangle 4">
            <a:hlinkClick r:id="rId2" action="ppaction://hlinksldjump"/>
          </p:cNvPr>
          <p:cNvSpPr>
            <a:spLocks noChangeArrowheads="1"/>
          </p:cNvSpPr>
          <p:nvPr/>
        </p:nvSpPr>
        <p:spPr bwMode="auto">
          <a:xfrm>
            <a:off x="5651500" y="836613"/>
            <a:ext cx="3024188" cy="649287"/>
          </a:xfrm>
          <a:prstGeom prst="rect">
            <a:avLst/>
          </a:prstGeom>
          <a:solidFill>
            <a:srgbClr val="CCFFCC"/>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a:cs typeface="B Koodak" panose="00000700000000000000" pitchFamily="2" charset="-78"/>
              </a:rPr>
              <a:t>ارزش گذاری</a:t>
            </a:r>
            <a:endParaRPr lang="en-US" sz="4000">
              <a:cs typeface="B Koodak" panose="00000700000000000000" pitchFamily="2" charset="-78"/>
            </a:endParaRPr>
          </a:p>
        </p:txBody>
      </p:sp>
      <p:sp>
        <p:nvSpPr>
          <p:cNvPr id="117764" name="Rectangle 5">
            <a:hlinkClick r:id="rId3" action="ppaction://hlinksldjump"/>
          </p:cNvPr>
          <p:cNvSpPr>
            <a:spLocks noChangeArrowheads="1"/>
          </p:cNvSpPr>
          <p:nvPr/>
        </p:nvSpPr>
        <p:spPr bwMode="auto">
          <a:xfrm>
            <a:off x="323850" y="6092825"/>
            <a:ext cx="719138" cy="433388"/>
          </a:xfrm>
          <a:prstGeom prst="rect">
            <a:avLst/>
          </a:prstGeom>
          <a:solidFill>
            <a:srgbClr val="CC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CFFFF"/>
            </a:extrusionClr>
            <a:contourClr>
              <a:srgbClr val="CCFFFF"/>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endParaRPr lang="fa-IR" sz="4000">
              <a:cs typeface="B Koodak" panose="00000700000000000000"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116739">
                                            <p:txEl>
                                              <p:pRg st="0" end="0"/>
                                            </p:txEl>
                                          </p:spTgt>
                                        </p:tgtEl>
                                        <p:attrNameLst>
                                          <p:attrName>style.visibility</p:attrName>
                                        </p:attrNameLst>
                                      </p:cBhvr>
                                      <p:to>
                                        <p:strVal val="visible"/>
                                      </p:to>
                                    </p:set>
                                    <p:animEffect transition="in" filter="fade">
                                      <p:cBhvr>
                                        <p:cTn id="7" dur="770" decel="100000"/>
                                        <p:tgtEl>
                                          <p:spTgt spid="116739">
                                            <p:txEl>
                                              <p:pRg st="0" end="0"/>
                                            </p:txEl>
                                          </p:spTgt>
                                        </p:tgtEl>
                                      </p:cBhvr>
                                    </p:animEffect>
                                    <p:animScale>
                                      <p:cBhvr>
                                        <p:cTn id="8" dur="770" decel="100000"/>
                                        <p:tgtEl>
                                          <p:spTgt spid="116739">
                                            <p:txEl>
                                              <p:pRg st="0" end="0"/>
                                            </p:txEl>
                                          </p:spTgt>
                                        </p:tgtEl>
                                      </p:cBhvr>
                                      <p:from x="10000" y="10000"/>
                                      <p:to x="200000" y="450000"/>
                                    </p:animScale>
                                    <p:animScale>
                                      <p:cBhvr>
                                        <p:cTn id="9" dur="1230" accel="100000" fill="hold">
                                          <p:stCondLst>
                                            <p:cond delay="770"/>
                                          </p:stCondLst>
                                        </p:cTn>
                                        <p:tgtEl>
                                          <p:spTgt spid="116739">
                                            <p:txEl>
                                              <p:pRg st="0" end="0"/>
                                            </p:txEl>
                                          </p:spTgt>
                                        </p:tgtEl>
                                      </p:cBhvr>
                                      <p:from x="200000" y="450000"/>
                                      <p:to x="100000" y="100000"/>
                                    </p:animScale>
                                    <p:set>
                                      <p:cBhvr>
                                        <p:cTn id="10" dur="770" fill="hold"/>
                                        <p:tgtEl>
                                          <p:spTgt spid="116739">
                                            <p:txEl>
                                              <p:pRg st="0" end="0"/>
                                            </p:txEl>
                                          </p:spTgt>
                                        </p:tgtEl>
                                        <p:attrNameLst>
                                          <p:attrName>ppt_x</p:attrName>
                                        </p:attrNameLst>
                                      </p:cBhvr>
                                      <p:to>
                                        <p:strVal val="(0.5)"/>
                                      </p:to>
                                    </p:set>
                                    <p:anim from="(0.5)" to="(#ppt_x)" calcmode="lin" valueType="num">
                                      <p:cBhvr>
                                        <p:cTn id="11" dur="1230" accel="100000" fill="hold">
                                          <p:stCondLst>
                                            <p:cond delay="770"/>
                                          </p:stCondLst>
                                        </p:cTn>
                                        <p:tgtEl>
                                          <p:spTgt spid="116739">
                                            <p:txEl>
                                              <p:pRg st="0" end="0"/>
                                            </p:txEl>
                                          </p:spTgt>
                                        </p:tgtEl>
                                        <p:attrNameLst>
                                          <p:attrName>ppt_x</p:attrName>
                                        </p:attrNameLst>
                                      </p:cBhvr>
                                    </p:anim>
                                    <p:set>
                                      <p:cBhvr>
                                        <p:cTn id="12" dur="770" fill="hold"/>
                                        <p:tgtEl>
                                          <p:spTgt spid="116739">
                                            <p:txEl>
                                              <p:pRg st="0" end="0"/>
                                            </p:txEl>
                                          </p:spTgt>
                                        </p:tgtEl>
                                        <p:attrNameLst>
                                          <p:attrName>ppt_y</p:attrName>
                                        </p:attrNameLst>
                                      </p:cBhvr>
                                      <p:to>
                                        <p:strVal val="(#ppt_y+0.4)"/>
                                      </p:to>
                                    </p:set>
                                    <p:anim from="(#ppt_y+0.4)" to="(#ppt_y)" calcmode="lin" valueType="num">
                                      <p:cBhvr>
                                        <p:cTn id="13" dur="1230" accel="100000" fill="hold">
                                          <p:stCondLst>
                                            <p:cond delay="770"/>
                                          </p:stCondLst>
                                        </p:cTn>
                                        <p:tgtEl>
                                          <p:spTgt spid="116739">
                                            <p:txEl>
                                              <p:pRg st="0" end="0"/>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39" grpId="0" build="p"/>
    </p:bldLst>
  </p:timing>
</p:sld>
</file>

<file path=ppt/slides/slide1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7763" name="Rectangle 3"/>
          <p:cNvSpPr>
            <a:spLocks noGrp="1" noChangeArrowheads="1"/>
          </p:cNvSpPr>
          <p:nvPr>
            <p:ph type="body" idx="1"/>
          </p:nvPr>
        </p:nvSpPr>
        <p:spPr/>
        <p:txBody>
          <a:bodyPr/>
          <a:lstStyle/>
          <a:p>
            <a:pPr algn="r" rtl="1" eaLnBrk="1" hangingPunct="1"/>
            <a:r>
              <a:rPr lang="fa-IR" sz="2800" smtClean="0">
                <a:cs typeface="B Yekan" panose="00000400000000000000" pitchFamily="2" charset="-78"/>
              </a:rPr>
              <a:t>فرد ارزش پذیرفته شده را با ارزشهای پذیرفته دیگر خود در هم می آمیزد  و نظام ارزشی خود را پایه ریزی می کند. </a:t>
            </a:r>
          </a:p>
          <a:p>
            <a:pPr algn="r" rtl="1" eaLnBrk="1" hangingPunct="1"/>
            <a:r>
              <a:rPr lang="fa-IR" sz="2800" smtClean="0">
                <a:cs typeface="B Yekan" panose="00000400000000000000" pitchFamily="2" charset="-78"/>
              </a:rPr>
              <a:t>فراگیر ارزشها را اولویت بندی می کند.</a:t>
            </a:r>
            <a:endParaRPr lang="en-US" sz="2800" smtClean="0">
              <a:cs typeface="B Yekan" panose="00000400000000000000" pitchFamily="2" charset="-78"/>
            </a:endParaRPr>
          </a:p>
        </p:txBody>
      </p:sp>
      <p:sp>
        <p:nvSpPr>
          <p:cNvPr id="118787" name="Rectangle 4">
            <a:hlinkClick r:id="rId2" action="ppaction://hlinksldjump"/>
          </p:cNvPr>
          <p:cNvSpPr>
            <a:spLocks noChangeArrowheads="1"/>
          </p:cNvSpPr>
          <p:nvPr/>
        </p:nvSpPr>
        <p:spPr bwMode="auto">
          <a:xfrm>
            <a:off x="5580063" y="836613"/>
            <a:ext cx="3095625" cy="719137"/>
          </a:xfrm>
          <a:prstGeom prst="rect">
            <a:avLst/>
          </a:prstGeom>
          <a:solidFill>
            <a:srgbClr val="CCFFCC"/>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3600">
                <a:cs typeface="B Koodak" panose="00000700000000000000" pitchFamily="2" charset="-78"/>
              </a:rPr>
              <a:t>سازماندهی ارزشها</a:t>
            </a:r>
            <a:endParaRPr lang="en-US" sz="3600">
              <a:cs typeface="B Koodak" panose="00000700000000000000" pitchFamily="2" charset="-78"/>
            </a:endParaRPr>
          </a:p>
        </p:txBody>
      </p:sp>
      <p:sp>
        <p:nvSpPr>
          <p:cNvPr id="118788" name="Rectangle 5">
            <a:hlinkClick r:id="rId3" action="ppaction://hlinksldjump"/>
          </p:cNvPr>
          <p:cNvSpPr>
            <a:spLocks noChangeArrowheads="1"/>
          </p:cNvSpPr>
          <p:nvPr/>
        </p:nvSpPr>
        <p:spPr bwMode="auto">
          <a:xfrm>
            <a:off x="323850" y="6092825"/>
            <a:ext cx="719138" cy="433388"/>
          </a:xfrm>
          <a:prstGeom prst="rect">
            <a:avLst/>
          </a:prstGeom>
          <a:solidFill>
            <a:srgbClr val="CC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CFFFF"/>
            </a:extrusionClr>
            <a:contourClr>
              <a:srgbClr val="CCFFFF"/>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endParaRPr lang="fa-IR" sz="4000">
              <a:cs typeface="B Koodak" panose="00000700000000000000"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17763">
                                            <p:txEl>
                                              <p:pRg st="0" end="0"/>
                                            </p:txEl>
                                          </p:spTgt>
                                        </p:tgtEl>
                                        <p:attrNameLst>
                                          <p:attrName>style.visibility</p:attrName>
                                        </p:attrNameLst>
                                      </p:cBhvr>
                                      <p:to>
                                        <p:strVal val="visible"/>
                                      </p:to>
                                    </p:set>
                                    <p:anim calcmode="lin" valueType="num">
                                      <p:cBhvr>
                                        <p:cTn id="7" dur="1000" fill="hold"/>
                                        <p:tgtEl>
                                          <p:spTgt spid="11776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11776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117763">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117763">
                                            <p:txEl>
                                              <p:pRg st="1" end="1"/>
                                            </p:txEl>
                                          </p:spTgt>
                                        </p:tgtEl>
                                        <p:attrNameLst>
                                          <p:attrName>style.visibility</p:attrName>
                                        </p:attrNameLst>
                                      </p:cBhvr>
                                      <p:to>
                                        <p:strVal val="visible"/>
                                      </p:to>
                                    </p:set>
                                    <p:anim calcmode="lin" valueType="num">
                                      <p:cBhvr>
                                        <p:cTn id="14" dur="1000" fill="hold"/>
                                        <p:tgtEl>
                                          <p:spTgt spid="11776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11776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11776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3" grpId="0" build="p"/>
    </p:bldLst>
  </p:timing>
</p:sld>
</file>

<file path=ppt/slides/slide1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8787" name="Rectangle 3"/>
          <p:cNvSpPr>
            <a:spLocks noGrp="1" noChangeArrowheads="1"/>
          </p:cNvSpPr>
          <p:nvPr>
            <p:ph type="body" idx="1"/>
          </p:nvPr>
        </p:nvSpPr>
        <p:spPr/>
        <p:txBody>
          <a:bodyPr/>
          <a:lstStyle/>
          <a:p>
            <a:pPr algn="r" rtl="1" eaLnBrk="1" hangingPunct="1"/>
            <a:r>
              <a:rPr lang="fa-IR" sz="2800" smtClean="0">
                <a:cs typeface="B Yekan" panose="00000400000000000000" pitchFamily="2" charset="-78"/>
              </a:rPr>
              <a:t>ارزشها در شخصیت افراد تبلور می یابد و جزء فلسفه زندگی آنها می شود.</a:t>
            </a:r>
            <a:endParaRPr lang="en-US" sz="2800" smtClean="0">
              <a:cs typeface="B Yekan" panose="00000400000000000000" pitchFamily="2" charset="-78"/>
            </a:endParaRPr>
          </a:p>
        </p:txBody>
      </p:sp>
      <p:sp>
        <p:nvSpPr>
          <p:cNvPr id="119811" name="Rectangle 4">
            <a:hlinkClick r:id="rId2" action="ppaction://hlinksldjump"/>
          </p:cNvPr>
          <p:cNvSpPr>
            <a:spLocks noChangeArrowheads="1"/>
          </p:cNvSpPr>
          <p:nvPr/>
        </p:nvSpPr>
        <p:spPr bwMode="auto">
          <a:xfrm>
            <a:off x="5364163" y="836613"/>
            <a:ext cx="3311525" cy="720725"/>
          </a:xfrm>
          <a:prstGeom prst="rect">
            <a:avLst/>
          </a:prstGeom>
          <a:solidFill>
            <a:srgbClr val="CCFFCC"/>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contourClr>
              <a:srgbClr val="CCFFCC"/>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3600" b="1">
                <a:cs typeface="B Koodak" panose="00000700000000000000" pitchFamily="2" charset="-78"/>
              </a:rPr>
              <a:t>درونی کردن ارزشها</a:t>
            </a:r>
            <a:endParaRPr lang="en-US" sz="3600" b="1">
              <a:cs typeface="B Koodak" panose="00000700000000000000" pitchFamily="2" charset="-78"/>
            </a:endParaRPr>
          </a:p>
        </p:txBody>
      </p:sp>
      <p:sp>
        <p:nvSpPr>
          <p:cNvPr id="119812" name="Rectangle 5">
            <a:hlinkClick r:id="rId3" action="ppaction://hlinksldjump"/>
          </p:cNvPr>
          <p:cNvSpPr>
            <a:spLocks noChangeArrowheads="1"/>
          </p:cNvSpPr>
          <p:nvPr/>
        </p:nvSpPr>
        <p:spPr bwMode="auto">
          <a:xfrm>
            <a:off x="323850" y="6092825"/>
            <a:ext cx="719138" cy="433388"/>
          </a:xfrm>
          <a:prstGeom prst="rect">
            <a:avLst/>
          </a:prstGeom>
          <a:solidFill>
            <a:srgbClr val="CC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CFFFF"/>
            </a:extrusionClr>
            <a:contourClr>
              <a:srgbClr val="CCFFFF"/>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endParaRPr lang="fa-IR" sz="4000">
              <a:cs typeface="B Koodak" panose="00000700000000000000"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118787">
                                            <p:txEl>
                                              <p:pRg st="0" end="0"/>
                                            </p:txEl>
                                          </p:spTgt>
                                        </p:tgtEl>
                                        <p:attrNameLst>
                                          <p:attrName>style.visibility</p:attrName>
                                        </p:attrNameLst>
                                      </p:cBhvr>
                                      <p:to>
                                        <p:strVal val="visible"/>
                                      </p:to>
                                    </p:set>
                                    <p:anim calcmode="lin" valueType="num">
                                      <p:cBhvr>
                                        <p:cTn id="7" dur="1000" fill="hold"/>
                                        <p:tgtEl>
                                          <p:spTgt spid="118787">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118787">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1187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7" grpId="0" build="p"/>
    </p:bldLst>
  </p:timing>
</p:sld>
</file>

<file path=ppt/slides/slide1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0834" name="Rectangle 2"/>
          <p:cNvSpPr>
            <a:spLocks noChangeArrowheads="1"/>
          </p:cNvSpPr>
          <p:nvPr/>
        </p:nvSpPr>
        <p:spPr bwMode="auto">
          <a:xfrm>
            <a:off x="5207000" y="768350"/>
            <a:ext cx="2952750" cy="863600"/>
          </a:xfrm>
          <a:prstGeom prst="rect">
            <a:avLst/>
          </a:prstGeom>
          <a:solidFill>
            <a:srgbClr val="FFFF99"/>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99"/>
            </a:extrusionClr>
            <a:contourClr>
              <a:srgbClr val="FFFF99"/>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a:cs typeface="B Koodak" panose="00000700000000000000" pitchFamily="2" charset="-78"/>
              </a:rPr>
              <a:t>حیطه روان حرکتی</a:t>
            </a:r>
            <a:endParaRPr lang="en-US" sz="4000">
              <a:cs typeface="B Koodak" panose="00000700000000000000" pitchFamily="2" charset="-78"/>
            </a:endParaRPr>
          </a:p>
        </p:txBody>
      </p:sp>
      <p:sp>
        <p:nvSpPr>
          <p:cNvPr id="120841" name="Rectangle 9">
            <a:hlinkClick r:id="rId2" action="ppaction://hlinksldjump"/>
          </p:cNvPr>
          <p:cNvSpPr>
            <a:spLocks noChangeArrowheads="1"/>
          </p:cNvSpPr>
          <p:nvPr/>
        </p:nvSpPr>
        <p:spPr bwMode="auto">
          <a:xfrm>
            <a:off x="5891213" y="2209800"/>
            <a:ext cx="3024187" cy="647700"/>
          </a:xfrm>
          <a:prstGeom prst="rect">
            <a:avLst/>
          </a:prstGeom>
          <a:solidFill>
            <a:srgbClr val="FF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FF"/>
            </a:extrusionClr>
            <a:contourClr>
              <a:srgbClr val="FFFFFF"/>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3600" b="1" dirty="0">
                <a:cs typeface="B Koodak" panose="00000700000000000000" pitchFamily="2" charset="-78"/>
              </a:rPr>
              <a:t>عادی شدن</a:t>
            </a:r>
            <a:endParaRPr lang="en-US" sz="3600" b="1" dirty="0">
              <a:cs typeface="B Koodak" panose="00000700000000000000" pitchFamily="2" charset="-78"/>
            </a:endParaRPr>
          </a:p>
        </p:txBody>
      </p:sp>
      <p:sp>
        <p:nvSpPr>
          <p:cNvPr id="120838" name="Rectangle 6">
            <a:hlinkClick r:id="rId3" action="ppaction://hlinksldjump"/>
          </p:cNvPr>
          <p:cNvSpPr>
            <a:spLocks noChangeArrowheads="1"/>
          </p:cNvSpPr>
          <p:nvPr/>
        </p:nvSpPr>
        <p:spPr bwMode="auto">
          <a:xfrm>
            <a:off x="5105400" y="2971800"/>
            <a:ext cx="3024188" cy="719138"/>
          </a:xfrm>
          <a:prstGeom prst="rect">
            <a:avLst/>
          </a:prstGeom>
          <a:solidFill>
            <a:srgbClr val="FF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FF"/>
            </a:extrusionClr>
            <a:contourClr>
              <a:srgbClr val="FFFFFF"/>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3600">
                <a:cs typeface="B Koodak" panose="00000700000000000000" pitchFamily="2" charset="-78"/>
              </a:rPr>
              <a:t>هماهنگی حرکات</a:t>
            </a:r>
            <a:endParaRPr lang="en-US" sz="3600">
              <a:cs typeface="B Koodak" panose="00000700000000000000" pitchFamily="2" charset="-78"/>
            </a:endParaRPr>
          </a:p>
        </p:txBody>
      </p:sp>
      <p:sp>
        <p:nvSpPr>
          <p:cNvPr id="120837" name="Rectangle 5">
            <a:hlinkClick r:id="rId4" action="ppaction://hlinksldjump"/>
          </p:cNvPr>
          <p:cNvSpPr>
            <a:spLocks noChangeArrowheads="1"/>
          </p:cNvSpPr>
          <p:nvPr/>
        </p:nvSpPr>
        <p:spPr bwMode="auto">
          <a:xfrm>
            <a:off x="3657600" y="3886200"/>
            <a:ext cx="3024188" cy="576263"/>
          </a:xfrm>
          <a:prstGeom prst="rect">
            <a:avLst/>
          </a:prstGeom>
          <a:solidFill>
            <a:srgbClr val="FF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FF"/>
            </a:extrusionClr>
            <a:contourClr>
              <a:srgbClr val="FFFFFF"/>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3600">
                <a:cs typeface="B Koodak" panose="00000700000000000000" pitchFamily="2" charset="-78"/>
              </a:rPr>
              <a:t>دقت در عمل</a:t>
            </a:r>
            <a:endParaRPr lang="en-US" sz="3600">
              <a:cs typeface="B Koodak" panose="00000700000000000000" pitchFamily="2" charset="-78"/>
            </a:endParaRPr>
          </a:p>
        </p:txBody>
      </p:sp>
      <p:sp>
        <p:nvSpPr>
          <p:cNvPr id="120836" name="Rectangle 4">
            <a:hlinkClick r:id="rId5" action="ppaction://hlinksldjump"/>
          </p:cNvPr>
          <p:cNvSpPr>
            <a:spLocks noChangeArrowheads="1"/>
          </p:cNvSpPr>
          <p:nvPr/>
        </p:nvSpPr>
        <p:spPr bwMode="auto">
          <a:xfrm>
            <a:off x="1447800" y="4572000"/>
            <a:ext cx="4510088" cy="576263"/>
          </a:xfrm>
          <a:prstGeom prst="rect">
            <a:avLst/>
          </a:prstGeom>
          <a:solidFill>
            <a:srgbClr val="FF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FF"/>
            </a:extrusionClr>
            <a:contourClr>
              <a:srgbClr val="FFFFFF"/>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a:cs typeface="B Koodak" panose="00000700000000000000" pitchFamily="2" charset="-78"/>
              </a:rPr>
              <a:t>اجرای عمل بدون کمک</a:t>
            </a:r>
            <a:endParaRPr lang="en-US" sz="4000">
              <a:cs typeface="B Koodak" panose="00000700000000000000" pitchFamily="2" charset="-78"/>
            </a:endParaRPr>
          </a:p>
        </p:txBody>
      </p:sp>
      <p:sp>
        <p:nvSpPr>
          <p:cNvPr id="120835" name="Rectangle 3">
            <a:hlinkClick r:id="rId6" action="ppaction://hlinksldjump"/>
          </p:cNvPr>
          <p:cNvSpPr>
            <a:spLocks noChangeArrowheads="1"/>
          </p:cNvSpPr>
          <p:nvPr/>
        </p:nvSpPr>
        <p:spPr bwMode="auto">
          <a:xfrm>
            <a:off x="152400" y="5334000"/>
            <a:ext cx="3024188" cy="866775"/>
          </a:xfrm>
          <a:prstGeom prst="rect">
            <a:avLst/>
          </a:prstGeom>
          <a:solidFill>
            <a:srgbClr val="FF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FF"/>
            </a:extrusionClr>
            <a:contourClr>
              <a:srgbClr val="FFFFFF"/>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a:cs typeface="B Koodak" panose="00000700000000000000" pitchFamily="2" charset="-78"/>
              </a:rPr>
              <a:t>مشاهده و تقلید</a:t>
            </a:r>
            <a:endParaRPr lang="en-US" sz="4000">
              <a:cs typeface="B Koodak" panose="00000700000000000000"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120835"/>
                                        </p:tgtEl>
                                        <p:attrNameLst>
                                          <p:attrName>style.visibility</p:attrName>
                                        </p:attrNameLst>
                                      </p:cBhvr>
                                      <p:to>
                                        <p:strVal val="visible"/>
                                      </p:to>
                                    </p:set>
                                    <p:anim calcmode="lin" valueType="num">
                                      <p:cBhvr>
                                        <p:cTn id="7" dur="500" fill="hold"/>
                                        <p:tgtEl>
                                          <p:spTgt spid="120835"/>
                                        </p:tgtEl>
                                        <p:attrNameLst>
                                          <p:attrName>ppt_w</p:attrName>
                                        </p:attrNameLst>
                                      </p:cBhvr>
                                      <p:tavLst>
                                        <p:tav tm="0">
                                          <p:val>
                                            <p:strVal val="#ppt_w*2.5"/>
                                          </p:val>
                                        </p:tav>
                                        <p:tav tm="100000">
                                          <p:val>
                                            <p:strVal val="#ppt_w"/>
                                          </p:val>
                                        </p:tav>
                                      </p:tavLst>
                                    </p:anim>
                                    <p:anim calcmode="lin" valueType="num">
                                      <p:cBhvr>
                                        <p:cTn id="8" dur="500" fill="hold"/>
                                        <p:tgtEl>
                                          <p:spTgt spid="120835"/>
                                        </p:tgtEl>
                                        <p:attrNameLst>
                                          <p:attrName>ppt_h</p:attrName>
                                        </p:attrNameLst>
                                      </p:cBhvr>
                                      <p:tavLst>
                                        <p:tav tm="0">
                                          <p:val>
                                            <p:strVal val="#ppt_h*0.01"/>
                                          </p:val>
                                        </p:tav>
                                        <p:tav tm="100000">
                                          <p:val>
                                            <p:strVal val="#ppt_h"/>
                                          </p:val>
                                        </p:tav>
                                      </p:tavLst>
                                    </p:anim>
                                    <p:anim calcmode="lin" valueType="num">
                                      <p:cBhvr>
                                        <p:cTn id="9" dur="500" fill="hold"/>
                                        <p:tgtEl>
                                          <p:spTgt spid="120835"/>
                                        </p:tgtEl>
                                        <p:attrNameLst>
                                          <p:attrName>ppt_x</p:attrName>
                                        </p:attrNameLst>
                                      </p:cBhvr>
                                      <p:tavLst>
                                        <p:tav tm="0">
                                          <p:val>
                                            <p:strVal val="#ppt_x"/>
                                          </p:val>
                                        </p:tav>
                                        <p:tav tm="100000">
                                          <p:val>
                                            <p:strVal val="#ppt_x"/>
                                          </p:val>
                                        </p:tav>
                                      </p:tavLst>
                                    </p:anim>
                                    <p:anim calcmode="lin" valueType="num">
                                      <p:cBhvr>
                                        <p:cTn id="10" dur="500" fill="hold"/>
                                        <p:tgtEl>
                                          <p:spTgt spid="120835"/>
                                        </p:tgtEl>
                                        <p:attrNameLst>
                                          <p:attrName>ppt_y</p:attrName>
                                        </p:attrNameLst>
                                      </p:cBhvr>
                                      <p:tavLst>
                                        <p:tav tm="0">
                                          <p:val>
                                            <p:strVal val="#ppt_h+1"/>
                                          </p:val>
                                        </p:tav>
                                        <p:tav tm="100000">
                                          <p:val>
                                            <p:strVal val="#ppt_y"/>
                                          </p:val>
                                        </p:tav>
                                      </p:tavLst>
                                    </p:anim>
                                    <p:animEffect transition="in" filter="fade">
                                      <p:cBhvr>
                                        <p:cTn id="11" dur="500"/>
                                        <p:tgtEl>
                                          <p:spTgt spid="120835"/>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20836"/>
                                        </p:tgtEl>
                                        <p:attrNameLst>
                                          <p:attrName>style.visibility</p:attrName>
                                        </p:attrNameLst>
                                      </p:cBhvr>
                                      <p:to>
                                        <p:strVal val="visible"/>
                                      </p:to>
                                    </p:set>
                                    <p:animEffect transition="in" filter="fade">
                                      <p:cBhvr>
                                        <p:cTn id="16" dur="2000"/>
                                        <p:tgtEl>
                                          <p:spTgt spid="120836"/>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1" presetClass="entr" presetSubtype="0" fill="hold" grpId="0" nodeType="clickEffect">
                                  <p:stCondLst>
                                    <p:cond delay="0"/>
                                  </p:stCondLst>
                                  <p:childTnLst>
                                    <p:set>
                                      <p:cBhvr>
                                        <p:cTn id="20" dur="1" fill="hold">
                                          <p:stCondLst>
                                            <p:cond delay="0"/>
                                          </p:stCondLst>
                                        </p:cTn>
                                        <p:tgtEl>
                                          <p:spTgt spid="120837"/>
                                        </p:tgtEl>
                                        <p:attrNameLst>
                                          <p:attrName>style.visibility</p:attrName>
                                        </p:attrNameLst>
                                      </p:cBhvr>
                                      <p:to>
                                        <p:strVal val="visible"/>
                                      </p:to>
                                    </p:set>
                                    <p:animEffect transition="in" filter="fade">
                                      <p:cBhvr>
                                        <p:cTn id="21" dur="770" decel="100000"/>
                                        <p:tgtEl>
                                          <p:spTgt spid="120837"/>
                                        </p:tgtEl>
                                      </p:cBhvr>
                                    </p:animEffect>
                                    <p:animScale>
                                      <p:cBhvr>
                                        <p:cTn id="22" dur="770" decel="100000"/>
                                        <p:tgtEl>
                                          <p:spTgt spid="120837"/>
                                        </p:tgtEl>
                                      </p:cBhvr>
                                      <p:from x="10000" y="10000"/>
                                      <p:to x="200000" y="450000"/>
                                    </p:animScale>
                                    <p:animScale>
                                      <p:cBhvr>
                                        <p:cTn id="23" dur="1230" accel="100000" fill="hold">
                                          <p:stCondLst>
                                            <p:cond delay="770"/>
                                          </p:stCondLst>
                                        </p:cTn>
                                        <p:tgtEl>
                                          <p:spTgt spid="120837"/>
                                        </p:tgtEl>
                                      </p:cBhvr>
                                      <p:from x="200000" y="450000"/>
                                      <p:to x="100000" y="100000"/>
                                    </p:animScale>
                                    <p:set>
                                      <p:cBhvr>
                                        <p:cTn id="24" dur="770" fill="hold"/>
                                        <p:tgtEl>
                                          <p:spTgt spid="120837"/>
                                        </p:tgtEl>
                                        <p:attrNameLst>
                                          <p:attrName>ppt_x</p:attrName>
                                        </p:attrNameLst>
                                      </p:cBhvr>
                                      <p:to>
                                        <p:strVal val="(0.5)"/>
                                      </p:to>
                                    </p:set>
                                    <p:anim from="(0.5)" to="(#ppt_x)" calcmode="lin" valueType="num">
                                      <p:cBhvr>
                                        <p:cTn id="25" dur="1230" accel="100000" fill="hold">
                                          <p:stCondLst>
                                            <p:cond delay="770"/>
                                          </p:stCondLst>
                                        </p:cTn>
                                        <p:tgtEl>
                                          <p:spTgt spid="120837"/>
                                        </p:tgtEl>
                                        <p:attrNameLst>
                                          <p:attrName>ppt_x</p:attrName>
                                        </p:attrNameLst>
                                      </p:cBhvr>
                                    </p:anim>
                                    <p:set>
                                      <p:cBhvr>
                                        <p:cTn id="26" dur="770" fill="hold"/>
                                        <p:tgtEl>
                                          <p:spTgt spid="120837"/>
                                        </p:tgtEl>
                                        <p:attrNameLst>
                                          <p:attrName>ppt_y</p:attrName>
                                        </p:attrNameLst>
                                      </p:cBhvr>
                                      <p:to>
                                        <p:strVal val="(#ppt_y+0.4)"/>
                                      </p:to>
                                    </p:set>
                                    <p:anim from="(#ppt_y+0.4)" to="(#ppt_y)" calcmode="lin" valueType="num">
                                      <p:cBhvr>
                                        <p:cTn id="27" dur="1230" accel="100000" fill="hold">
                                          <p:stCondLst>
                                            <p:cond delay="770"/>
                                          </p:stCondLst>
                                        </p:cTn>
                                        <p:tgtEl>
                                          <p:spTgt spid="120837"/>
                                        </p:tgtEl>
                                        <p:attrNameLst>
                                          <p:attrName>ppt_y</p:attrName>
                                        </p:attrNameLst>
                                      </p:cBhvr>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40" presetClass="entr" presetSubtype="0" fill="hold" grpId="0" nodeType="clickEffect">
                                  <p:stCondLst>
                                    <p:cond delay="0"/>
                                  </p:stCondLst>
                                  <p:iterate type="lt">
                                    <p:tmPct val="10000"/>
                                  </p:iterate>
                                  <p:childTnLst>
                                    <p:set>
                                      <p:cBhvr>
                                        <p:cTn id="31" dur="1" fill="hold">
                                          <p:stCondLst>
                                            <p:cond delay="0"/>
                                          </p:stCondLst>
                                        </p:cTn>
                                        <p:tgtEl>
                                          <p:spTgt spid="120838"/>
                                        </p:tgtEl>
                                        <p:attrNameLst>
                                          <p:attrName>style.visibility</p:attrName>
                                        </p:attrNameLst>
                                      </p:cBhvr>
                                      <p:to>
                                        <p:strVal val="visible"/>
                                      </p:to>
                                    </p:set>
                                    <p:animEffect transition="in" filter="fade">
                                      <p:cBhvr>
                                        <p:cTn id="32" dur="1000"/>
                                        <p:tgtEl>
                                          <p:spTgt spid="120838"/>
                                        </p:tgtEl>
                                      </p:cBhvr>
                                    </p:animEffect>
                                    <p:anim calcmode="lin" valueType="num">
                                      <p:cBhvr>
                                        <p:cTn id="33" dur="1000" fill="hold"/>
                                        <p:tgtEl>
                                          <p:spTgt spid="120838"/>
                                        </p:tgtEl>
                                        <p:attrNameLst>
                                          <p:attrName>ppt_x</p:attrName>
                                        </p:attrNameLst>
                                      </p:cBhvr>
                                      <p:tavLst>
                                        <p:tav tm="0">
                                          <p:val>
                                            <p:strVal val="#ppt_x-.1"/>
                                          </p:val>
                                        </p:tav>
                                        <p:tav tm="100000">
                                          <p:val>
                                            <p:strVal val="#ppt_x"/>
                                          </p:val>
                                        </p:tav>
                                      </p:tavLst>
                                    </p:anim>
                                    <p:anim calcmode="lin" valueType="num">
                                      <p:cBhvr>
                                        <p:cTn id="34" dur="1000" fill="hold"/>
                                        <p:tgtEl>
                                          <p:spTgt spid="120838"/>
                                        </p:tgtEl>
                                        <p:attrNameLst>
                                          <p:attrName>ppt_y</p:attrName>
                                        </p:attrNameLst>
                                      </p:cBhvr>
                                      <p:tavLst>
                                        <p:tav tm="0">
                                          <p:val>
                                            <p:strVal val="#ppt_y"/>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26" presetClass="entr" presetSubtype="0" fill="hold" grpId="0" nodeType="clickEffect">
                                  <p:stCondLst>
                                    <p:cond delay="0"/>
                                  </p:stCondLst>
                                  <p:childTnLst>
                                    <p:set>
                                      <p:cBhvr>
                                        <p:cTn id="38" dur="1" fill="hold">
                                          <p:stCondLst>
                                            <p:cond delay="0"/>
                                          </p:stCondLst>
                                        </p:cTn>
                                        <p:tgtEl>
                                          <p:spTgt spid="120841"/>
                                        </p:tgtEl>
                                        <p:attrNameLst>
                                          <p:attrName>style.visibility</p:attrName>
                                        </p:attrNameLst>
                                      </p:cBhvr>
                                      <p:to>
                                        <p:strVal val="visible"/>
                                      </p:to>
                                    </p:set>
                                    <p:animEffect transition="in" filter="wipe(down)">
                                      <p:cBhvr>
                                        <p:cTn id="39" dur="580">
                                          <p:stCondLst>
                                            <p:cond delay="0"/>
                                          </p:stCondLst>
                                        </p:cTn>
                                        <p:tgtEl>
                                          <p:spTgt spid="120841"/>
                                        </p:tgtEl>
                                      </p:cBhvr>
                                    </p:animEffect>
                                    <p:anim calcmode="lin" valueType="num">
                                      <p:cBhvr>
                                        <p:cTn id="40" dur="1822" tmFilter="0,0; 0.14,0.36; 0.43,0.73; 0.71,0.91; 1.0,1.0">
                                          <p:stCondLst>
                                            <p:cond delay="0"/>
                                          </p:stCondLst>
                                        </p:cTn>
                                        <p:tgtEl>
                                          <p:spTgt spid="120841"/>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120841"/>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120841"/>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120841"/>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120841"/>
                                        </p:tgtEl>
                                        <p:attrNameLst>
                                          <p:attrName>ppt_y</p:attrName>
                                        </p:attrNameLst>
                                      </p:cBhvr>
                                      <p:tavLst>
                                        <p:tav tm="0" fmla="#ppt_y-sin(pi*$)/81">
                                          <p:val>
                                            <p:fltVal val="0"/>
                                          </p:val>
                                        </p:tav>
                                        <p:tav tm="100000">
                                          <p:val>
                                            <p:fltVal val="1"/>
                                          </p:val>
                                        </p:tav>
                                      </p:tavLst>
                                    </p:anim>
                                    <p:animScale>
                                      <p:cBhvr>
                                        <p:cTn id="45" dur="26">
                                          <p:stCondLst>
                                            <p:cond delay="650"/>
                                          </p:stCondLst>
                                        </p:cTn>
                                        <p:tgtEl>
                                          <p:spTgt spid="120841"/>
                                        </p:tgtEl>
                                      </p:cBhvr>
                                      <p:to x="100000" y="60000"/>
                                    </p:animScale>
                                    <p:animScale>
                                      <p:cBhvr>
                                        <p:cTn id="46" dur="166" decel="50000">
                                          <p:stCondLst>
                                            <p:cond delay="676"/>
                                          </p:stCondLst>
                                        </p:cTn>
                                        <p:tgtEl>
                                          <p:spTgt spid="120841"/>
                                        </p:tgtEl>
                                      </p:cBhvr>
                                      <p:to x="100000" y="100000"/>
                                    </p:animScale>
                                    <p:animScale>
                                      <p:cBhvr>
                                        <p:cTn id="47" dur="26">
                                          <p:stCondLst>
                                            <p:cond delay="1312"/>
                                          </p:stCondLst>
                                        </p:cTn>
                                        <p:tgtEl>
                                          <p:spTgt spid="120841"/>
                                        </p:tgtEl>
                                      </p:cBhvr>
                                      <p:to x="100000" y="80000"/>
                                    </p:animScale>
                                    <p:animScale>
                                      <p:cBhvr>
                                        <p:cTn id="48" dur="166" decel="50000">
                                          <p:stCondLst>
                                            <p:cond delay="1338"/>
                                          </p:stCondLst>
                                        </p:cTn>
                                        <p:tgtEl>
                                          <p:spTgt spid="120841"/>
                                        </p:tgtEl>
                                      </p:cBhvr>
                                      <p:to x="100000" y="100000"/>
                                    </p:animScale>
                                    <p:animScale>
                                      <p:cBhvr>
                                        <p:cTn id="49" dur="26">
                                          <p:stCondLst>
                                            <p:cond delay="1642"/>
                                          </p:stCondLst>
                                        </p:cTn>
                                        <p:tgtEl>
                                          <p:spTgt spid="120841"/>
                                        </p:tgtEl>
                                      </p:cBhvr>
                                      <p:to x="100000" y="90000"/>
                                    </p:animScale>
                                    <p:animScale>
                                      <p:cBhvr>
                                        <p:cTn id="50" dur="166" decel="50000">
                                          <p:stCondLst>
                                            <p:cond delay="1668"/>
                                          </p:stCondLst>
                                        </p:cTn>
                                        <p:tgtEl>
                                          <p:spTgt spid="120841"/>
                                        </p:tgtEl>
                                      </p:cBhvr>
                                      <p:to x="100000" y="100000"/>
                                    </p:animScale>
                                    <p:animScale>
                                      <p:cBhvr>
                                        <p:cTn id="51" dur="26">
                                          <p:stCondLst>
                                            <p:cond delay="1808"/>
                                          </p:stCondLst>
                                        </p:cTn>
                                        <p:tgtEl>
                                          <p:spTgt spid="120841"/>
                                        </p:tgtEl>
                                      </p:cBhvr>
                                      <p:to x="100000" y="95000"/>
                                    </p:animScale>
                                    <p:animScale>
                                      <p:cBhvr>
                                        <p:cTn id="52" dur="166" decel="50000">
                                          <p:stCondLst>
                                            <p:cond delay="1834"/>
                                          </p:stCondLst>
                                        </p:cTn>
                                        <p:tgtEl>
                                          <p:spTgt spid="12084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41" grpId="0" animBg="1"/>
      <p:bldP spid="120838" grpId="0" animBg="1"/>
      <p:bldP spid="120837" grpId="0" animBg="1"/>
      <p:bldP spid="120836" grpId="0" animBg="1"/>
      <p:bldP spid="120835" grpId="0" animBg="1"/>
    </p:bldLst>
  </p:timing>
</p:sld>
</file>

<file path=ppt/slides/slide1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9811" name="Rectangle 3"/>
          <p:cNvSpPr>
            <a:spLocks noGrp="1" noChangeArrowheads="1"/>
          </p:cNvSpPr>
          <p:nvPr>
            <p:ph type="body" idx="1"/>
          </p:nvPr>
        </p:nvSpPr>
        <p:spPr/>
        <p:txBody>
          <a:bodyPr/>
          <a:lstStyle/>
          <a:p>
            <a:pPr algn="r" rtl="1" eaLnBrk="1" hangingPunct="1">
              <a:buFont typeface="Wingdings" panose="05000000000000000000" pitchFamily="2" charset="2"/>
              <a:buNone/>
            </a:pPr>
            <a:r>
              <a:rPr lang="fa-IR" sz="2800" smtClean="0">
                <a:cs typeface="B Yekan" panose="00000400000000000000" pitchFamily="2" charset="-78"/>
              </a:rPr>
              <a:t>فراگیر رفتار مربی را مشاهده کرده و سعی می کند آن را انجام دهد</a:t>
            </a:r>
          </a:p>
          <a:p>
            <a:pPr algn="r" rtl="1" eaLnBrk="1" hangingPunct="1">
              <a:buFont typeface="Wingdings" panose="05000000000000000000" pitchFamily="2" charset="2"/>
              <a:buNone/>
            </a:pPr>
            <a:r>
              <a:rPr lang="fa-IR" sz="2800" smtClean="0">
                <a:cs typeface="B Yekan" panose="00000400000000000000" pitchFamily="2" charset="-78"/>
              </a:rPr>
              <a:t>انجام فعالیت مستلزم آمادگی فراگیر از نظر ذهنی، عاطفی و فیزیکی می باشد</a:t>
            </a:r>
            <a:endParaRPr lang="en-US" sz="2800" smtClean="0">
              <a:cs typeface="B Yekan" panose="00000400000000000000" pitchFamily="2" charset="-78"/>
            </a:endParaRPr>
          </a:p>
        </p:txBody>
      </p:sp>
      <p:sp>
        <p:nvSpPr>
          <p:cNvPr id="121859" name="Rectangle 4">
            <a:hlinkClick r:id="rId2" action="ppaction://hlinksldjump"/>
          </p:cNvPr>
          <p:cNvSpPr>
            <a:spLocks noChangeArrowheads="1"/>
          </p:cNvSpPr>
          <p:nvPr/>
        </p:nvSpPr>
        <p:spPr bwMode="auto">
          <a:xfrm>
            <a:off x="5580063" y="692150"/>
            <a:ext cx="3024187" cy="866775"/>
          </a:xfrm>
          <a:prstGeom prst="rect">
            <a:avLst/>
          </a:prstGeom>
          <a:solidFill>
            <a:srgbClr val="FF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FF"/>
            </a:extrusionClr>
            <a:contourClr>
              <a:srgbClr val="FFFFFF"/>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a:solidFill>
                  <a:schemeClr val="accent2"/>
                </a:solidFill>
                <a:cs typeface="B Koodak" panose="00000700000000000000" pitchFamily="2" charset="-78"/>
              </a:rPr>
              <a:t>مشاهده و تقلید</a:t>
            </a:r>
            <a:endParaRPr lang="en-US" sz="4000">
              <a:solidFill>
                <a:schemeClr val="accent2"/>
              </a:solidFill>
              <a:cs typeface="B Koodak" panose="00000700000000000000" pitchFamily="2" charset="-78"/>
            </a:endParaRPr>
          </a:p>
        </p:txBody>
      </p:sp>
      <p:sp>
        <p:nvSpPr>
          <p:cNvPr id="121860" name="Rectangle 6">
            <a:hlinkClick r:id="rId3" action="ppaction://hlinksldjump"/>
          </p:cNvPr>
          <p:cNvSpPr>
            <a:spLocks noChangeArrowheads="1"/>
          </p:cNvSpPr>
          <p:nvPr/>
        </p:nvSpPr>
        <p:spPr bwMode="auto">
          <a:xfrm>
            <a:off x="323850" y="6092825"/>
            <a:ext cx="719138" cy="433388"/>
          </a:xfrm>
          <a:prstGeom prst="rect">
            <a:avLst/>
          </a:prstGeom>
          <a:solidFill>
            <a:srgbClr val="CC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CFFFF"/>
            </a:extrusionClr>
            <a:contourClr>
              <a:srgbClr val="CCFFFF"/>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endParaRPr lang="fa-IR" sz="4000">
              <a:cs typeface="B Koodak" panose="00000700000000000000"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9811">
                                            <p:txEl>
                                              <p:pRg st="0" end="0"/>
                                            </p:txEl>
                                          </p:spTgt>
                                        </p:tgtEl>
                                        <p:attrNameLst>
                                          <p:attrName>style.visibility</p:attrName>
                                        </p:attrNameLst>
                                      </p:cBhvr>
                                      <p:to>
                                        <p:strVal val="visible"/>
                                      </p:to>
                                    </p:set>
                                    <p:animEffect transition="in" filter="checkerboard(across)">
                                      <p:cBhvr>
                                        <p:cTn id="7" dur="500"/>
                                        <p:tgtEl>
                                          <p:spTgt spid="11981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19811">
                                            <p:txEl>
                                              <p:pRg st="1" end="1"/>
                                            </p:txEl>
                                          </p:spTgt>
                                        </p:tgtEl>
                                        <p:attrNameLst>
                                          <p:attrName>style.visibility</p:attrName>
                                        </p:attrNameLst>
                                      </p:cBhvr>
                                      <p:to>
                                        <p:strVal val="visible"/>
                                      </p:to>
                                    </p:set>
                                    <p:animEffect transition="in" filter="checkerboard(across)">
                                      <p:cBhvr>
                                        <p:cTn id="12" dur="500"/>
                                        <p:tgtEl>
                                          <p:spTgt spid="1198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11" grpId="0" build="p"/>
    </p:bldLst>
  </p:timing>
</p:sld>
</file>

<file path=ppt/slides/slide1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1859" name="Rectangle 3"/>
          <p:cNvSpPr>
            <a:spLocks noGrp="1" noChangeArrowheads="1"/>
          </p:cNvSpPr>
          <p:nvPr>
            <p:ph type="body" idx="1"/>
          </p:nvPr>
        </p:nvSpPr>
        <p:spPr/>
        <p:txBody>
          <a:bodyPr/>
          <a:lstStyle/>
          <a:p>
            <a:pPr algn="r" rtl="1" eaLnBrk="1" hangingPunct="1"/>
            <a:r>
              <a:rPr lang="fa-IR" sz="2800" smtClean="0">
                <a:cs typeface="B Yekan" panose="00000400000000000000" pitchFamily="2" charset="-78"/>
              </a:rPr>
              <a:t>وابستگی فرد به مربی کاهش می یابد ولی نظارت و هدایت مربی همچنان وجود دارد.</a:t>
            </a:r>
          </a:p>
          <a:p>
            <a:pPr algn="r" rtl="1" eaLnBrk="1" hangingPunct="1"/>
            <a:r>
              <a:rPr lang="fa-IR" sz="2800" smtClean="0">
                <a:cs typeface="B Yekan" panose="00000400000000000000" pitchFamily="2" charset="-78"/>
              </a:rPr>
              <a:t>این سطح به سه سطح فرعی اجرای آگاهانه دستورالعملها، انتخاب بهترین روش و اجرای مکرر عمل بدون کمک تقسیم می شود.</a:t>
            </a:r>
          </a:p>
        </p:txBody>
      </p:sp>
      <p:sp>
        <p:nvSpPr>
          <p:cNvPr id="122883" name="Rectangle 4">
            <a:hlinkClick r:id="rId2" action="ppaction://hlinksldjump"/>
          </p:cNvPr>
          <p:cNvSpPr>
            <a:spLocks noChangeArrowheads="1"/>
          </p:cNvSpPr>
          <p:nvPr/>
        </p:nvSpPr>
        <p:spPr bwMode="auto">
          <a:xfrm>
            <a:off x="4191000" y="981075"/>
            <a:ext cx="4341813" cy="576263"/>
          </a:xfrm>
          <a:prstGeom prst="rect">
            <a:avLst/>
          </a:prstGeom>
          <a:solidFill>
            <a:srgbClr val="FF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FF"/>
            </a:extrusionClr>
            <a:contourClr>
              <a:srgbClr val="FFFFFF"/>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a:solidFill>
                  <a:schemeClr val="accent2"/>
                </a:solidFill>
                <a:cs typeface="B Koodak" panose="00000700000000000000" pitchFamily="2" charset="-78"/>
              </a:rPr>
              <a:t>اجرای عمل بدون کمک</a:t>
            </a:r>
            <a:endParaRPr lang="en-US" sz="4000">
              <a:solidFill>
                <a:schemeClr val="accent2"/>
              </a:solidFill>
              <a:cs typeface="B Koodak" panose="00000700000000000000" pitchFamily="2" charset="-78"/>
            </a:endParaRPr>
          </a:p>
        </p:txBody>
      </p:sp>
      <p:sp>
        <p:nvSpPr>
          <p:cNvPr id="122884" name="Rectangle 7">
            <a:hlinkClick r:id="rId3" action="ppaction://hlinksldjump"/>
          </p:cNvPr>
          <p:cNvSpPr>
            <a:spLocks noChangeArrowheads="1"/>
          </p:cNvSpPr>
          <p:nvPr/>
        </p:nvSpPr>
        <p:spPr bwMode="auto">
          <a:xfrm>
            <a:off x="323850" y="6092825"/>
            <a:ext cx="719138" cy="433388"/>
          </a:xfrm>
          <a:prstGeom prst="rect">
            <a:avLst/>
          </a:prstGeom>
          <a:solidFill>
            <a:srgbClr val="CC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CFFFF"/>
            </a:extrusionClr>
            <a:contourClr>
              <a:srgbClr val="CCFFFF"/>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endParaRPr lang="fa-IR" sz="4000">
              <a:cs typeface="B Koodak" panose="00000700000000000000"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21859">
                                            <p:txEl>
                                              <p:pRg st="0" end="0"/>
                                            </p:txEl>
                                          </p:spTgt>
                                        </p:tgtEl>
                                        <p:attrNameLst>
                                          <p:attrName>style.visibility</p:attrName>
                                        </p:attrNameLst>
                                      </p:cBhvr>
                                      <p:to>
                                        <p:strVal val="visible"/>
                                      </p:to>
                                    </p:set>
                                    <p:animEffect transition="in" filter="fade">
                                      <p:cBhvr>
                                        <p:cTn id="7" dur="1000"/>
                                        <p:tgtEl>
                                          <p:spTgt spid="121859">
                                            <p:txEl>
                                              <p:pRg st="0" end="0"/>
                                            </p:txEl>
                                          </p:spTgt>
                                        </p:tgtEl>
                                      </p:cBhvr>
                                    </p:animEffect>
                                    <p:anim calcmode="lin" valueType="num">
                                      <p:cBhvr>
                                        <p:cTn id="8" dur="1000" fill="hold"/>
                                        <p:tgtEl>
                                          <p:spTgt spid="121859">
                                            <p:txEl>
                                              <p:pRg st="0" end="0"/>
                                            </p:txEl>
                                          </p:spTgt>
                                        </p:tgtEl>
                                        <p:attrNameLst>
                                          <p:attrName>ppt_x</p:attrName>
                                        </p:attrNameLst>
                                      </p:cBhvr>
                                      <p:tavLst>
                                        <p:tav tm="0">
                                          <p:val>
                                            <p:strVal val="#ppt_x-.1"/>
                                          </p:val>
                                        </p:tav>
                                        <p:tav tm="100000">
                                          <p:val>
                                            <p:strVal val="#ppt_x"/>
                                          </p:val>
                                        </p:tav>
                                      </p:tavLst>
                                    </p:anim>
                                    <p:anim calcmode="lin" valueType="num">
                                      <p:cBhvr>
                                        <p:cTn id="9" dur="1000" fill="hold"/>
                                        <p:tgtEl>
                                          <p:spTgt spid="1218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121859">
                                            <p:txEl>
                                              <p:pRg st="1" end="1"/>
                                            </p:txEl>
                                          </p:spTgt>
                                        </p:tgtEl>
                                        <p:attrNameLst>
                                          <p:attrName>style.visibility</p:attrName>
                                        </p:attrNameLst>
                                      </p:cBhvr>
                                      <p:to>
                                        <p:strVal val="visible"/>
                                      </p:to>
                                    </p:set>
                                    <p:animEffect transition="in" filter="fade">
                                      <p:cBhvr>
                                        <p:cTn id="14" dur="1000"/>
                                        <p:tgtEl>
                                          <p:spTgt spid="121859">
                                            <p:txEl>
                                              <p:pRg st="1" end="1"/>
                                            </p:txEl>
                                          </p:spTgt>
                                        </p:tgtEl>
                                      </p:cBhvr>
                                    </p:animEffect>
                                    <p:anim calcmode="lin" valueType="num">
                                      <p:cBhvr>
                                        <p:cTn id="15" dur="1000" fill="hold"/>
                                        <p:tgtEl>
                                          <p:spTgt spid="121859">
                                            <p:txEl>
                                              <p:pRg st="1" end="1"/>
                                            </p:txEl>
                                          </p:spTgt>
                                        </p:tgtEl>
                                        <p:attrNameLst>
                                          <p:attrName>ppt_x</p:attrName>
                                        </p:attrNameLst>
                                      </p:cBhvr>
                                      <p:tavLst>
                                        <p:tav tm="0">
                                          <p:val>
                                            <p:strVal val="#ppt_x-.1"/>
                                          </p:val>
                                        </p:tav>
                                        <p:tav tm="100000">
                                          <p:val>
                                            <p:strVal val="#ppt_x"/>
                                          </p:val>
                                        </p:tav>
                                      </p:tavLst>
                                    </p:anim>
                                    <p:anim calcmode="lin" valueType="num">
                                      <p:cBhvr>
                                        <p:cTn id="16" dur="1000" fill="hold"/>
                                        <p:tgtEl>
                                          <p:spTgt spid="121859">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859" grpId="0" build="p"/>
    </p:bldLst>
  </p:timing>
</p:sld>
</file>

<file path=ppt/slides/slide1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883" name="Rectangle 3"/>
          <p:cNvSpPr>
            <a:spLocks noGrp="1" noChangeArrowheads="1"/>
          </p:cNvSpPr>
          <p:nvPr>
            <p:ph type="body" idx="1"/>
          </p:nvPr>
        </p:nvSpPr>
        <p:spPr/>
        <p:txBody>
          <a:bodyPr/>
          <a:lstStyle/>
          <a:p>
            <a:pPr algn="r" rtl="1" eaLnBrk="1" hangingPunct="1"/>
            <a:r>
              <a:rPr lang="fa-IR" sz="3400" smtClean="0">
                <a:cs typeface="B Yekan" panose="00000400000000000000" pitchFamily="2" charset="-78"/>
              </a:rPr>
              <a:t>فراگیر عمل را سرعت و دقیت بیشتری انجام می دهد.</a:t>
            </a:r>
          </a:p>
          <a:p>
            <a:pPr algn="r" rtl="1" eaLnBrk="1" hangingPunct="1"/>
            <a:r>
              <a:rPr lang="fa-IR" sz="3400" smtClean="0">
                <a:cs typeface="B Yekan" panose="00000400000000000000" pitchFamily="2" charset="-78"/>
              </a:rPr>
              <a:t>اشتباهات در این مرحله کاهش می یابند. </a:t>
            </a:r>
          </a:p>
          <a:p>
            <a:pPr algn="r" rtl="1" eaLnBrk="1" hangingPunct="1">
              <a:buFont typeface="Wingdings" panose="05000000000000000000" pitchFamily="2" charset="2"/>
              <a:buNone/>
            </a:pPr>
            <a:endParaRPr lang="en-US" smtClean="0"/>
          </a:p>
        </p:txBody>
      </p:sp>
      <p:sp>
        <p:nvSpPr>
          <p:cNvPr id="123907" name="Rectangle 4">
            <a:hlinkClick r:id="rId2" action="ppaction://hlinksldjump"/>
          </p:cNvPr>
          <p:cNvSpPr>
            <a:spLocks noChangeArrowheads="1"/>
          </p:cNvSpPr>
          <p:nvPr/>
        </p:nvSpPr>
        <p:spPr bwMode="auto">
          <a:xfrm>
            <a:off x="5580063" y="981075"/>
            <a:ext cx="3024187" cy="576263"/>
          </a:xfrm>
          <a:prstGeom prst="rect">
            <a:avLst/>
          </a:prstGeom>
          <a:solidFill>
            <a:srgbClr val="FF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FF"/>
            </a:extrusionClr>
            <a:contourClr>
              <a:srgbClr val="FFFFFF"/>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3600">
                <a:solidFill>
                  <a:schemeClr val="accent2"/>
                </a:solidFill>
                <a:cs typeface="B Koodak" panose="00000700000000000000" pitchFamily="2" charset="-78"/>
              </a:rPr>
              <a:t>دقت در عمل</a:t>
            </a:r>
            <a:endParaRPr lang="en-US" sz="3600">
              <a:solidFill>
                <a:schemeClr val="accent2"/>
              </a:solidFill>
              <a:cs typeface="B Koodak" panose="00000700000000000000" pitchFamily="2" charset="-78"/>
            </a:endParaRPr>
          </a:p>
        </p:txBody>
      </p:sp>
      <p:sp>
        <p:nvSpPr>
          <p:cNvPr id="123908" name="Rectangle 6">
            <a:hlinkClick r:id="rId3" action="ppaction://hlinksldjump"/>
          </p:cNvPr>
          <p:cNvSpPr>
            <a:spLocks noChangeArrowheads="1"/>
          </p:cNvSpPr>
          <p:nvPr/>
        </p:nvSpPr>
        <p:spPr bwMode="auto">
          <a:xfrm>
            <a:off x="323850" y="6092825"/>
            <a:ext cx="719138" cy="433388"/>
          </a:xfrm>
          <a:prstGeom prst="rect">
            <a:avLst/>
          </a:prstGeom>
          <a:solidFill>
            <a:srgbClr val="CC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CFFFF"/>
            </a:extrusionClr>
            <a:contourClr>
              <a:srgbClr val="CCFFFF"/>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endParaRPr lang="fa-IR" sz="4000">
              <a:cs typeface="B Koodak" panose="00000700000000000000"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122883">
                                            <p:txEl>
                                              <p:pRg st="0" end="0"/>
                                            </p:txEl>
                                          </p:spTgt>
                                        </p:tgtEl>
                                        <p:attrNameLst>
                                          <p:attrName>style.visibility</p:attrName>
                                        </p:attrNameLst>
                                      </p:cBhvr>
                                      <p:to>
                                        <p:strVal val="visible"/>
                                      </p:to>
                                    </p:set>
                                    <p:animScale>
                                      <p:cBhvr>
                                        <p:cTn id="7" dur="1000" decel="50000" fill="hold">
                                          <p:stCondLst>
                                            <p:cond delay="0"/>
                                          </p:stCondLst>
                                        </p:cTn>
                                        <p:tgtEl>
                                          <p:spTgt spid="12288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22883">
                                            <p:txEl>
                                              <p:pRg st="0" end="0"/>
                                            </p:txEl>
                                          </p:spTgt>
                                        </p:tgtEl>
                                        <p:attrNameLst>
                                          <p:attrName>ppt_x</p:attrName>
                                          <p:attrName>ppt_y</p:attrName>
                                        </p:attrNameLst>
                                      </p:cBhvr>
                                    </p:animMotion>
                                    <p:animEffect transition="in" filter="fade">
                                      <p:cBhvr>
                                        <p:cTn id="9" dur="1000"/>
                                        <p:tgtEl>
                                          <p:spTgt spid="122883">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122883">
                                            <p:txEl>
                                              <p:pRg st="1" end="1"/>
                                            </p:txEl>
                                          </p:spTgt>
                                        </p:tgtEl>
                                        <p:attrNameLst>
                                          <p:attrName>style.visibility</p:attrName>
                                        </p:attrNameLst>
                                      </p:cBhvr>
                                      <p:to>
                                        <p:strVal val="visible"/>
                                      </p:to>
                                    </p:set>
                                    <p:animScale>
                                      <p:cBhvr>
                                        <p:cTn id="14" dur="1000" decel="50000" fill="hold">
                                          <p:stCondLst>
                                            <p:cond delay="0"/>
                                          </p:stCondLst>
                                        </p:cTn>
                                        <p:tgtEl>
                                          <p:spTgt spid="12288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22883">
                                            <p:txEl>
                                              <p:pRg st="1" end="1"/>
                                            </p:txEl>
                                          </p:spTgt>
                                        </p:tgtEl>
                                        <p:attrNameLst>
                                          <p:attrName>ppt_x</p:attrName>
                                          <p:attrName>ppt_y</p:attrName>
                                        </p:attrNameLst>
                                      </p:cBhvr>
                                    </p:animMotion>
                                    <p:animEffect transition="in" filter="fade">
                                      <p:cBhvr>
                                        <p:cTn id="16" dur="1000"/>
                                        <p:tgtEl>
                                          <p:spTgt spid="12288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3" grpId="0" build="p"/>
    </p:bldLst>
  </p:timing>
</p:sld>
</file>

<file path=ppt/slides/slide1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3907" name="Rectangle 3"/>
          <p:cNvSpPr>
            <a:spLocks noGrp="1" noChangeArrowheads="1"/>
          </p:cNvSpPr>
          <p:nvPr>
            <p:ph type="body" idx="1"/>
          </p:nvPr>
        </p:nvSpPr>
        <p:spPr>
          <a:xfrm>
            <a:off x="611188" y="2590800"/>
            <a:ext cx="8001000" cy="4267200"/>
          </a:xfrm>
        </p:spPr>
        <p:txBody>
          <a:bodyPr/>
          <a:lstStyle/>
          <a:p>
            <a:pPr algn="r" rtl="1" eaLnBrk="1" hangingPunct="1">
              <a:buFont typeface="Wingdings" panose="05000000000000000000" pitchFamily="2" charset="2"/>
              <a:buNone/>
            </a:pPr>
            <a:r>
              <a:rPr lang="fa-IR" sz="3400" smtClean="0">
                <a:cs typeface="B Yekan" panose="00000400000000000000" pitchFamily="2" charset="-78"/>
              </a:rPr>
              <a:t>هماهنگی بین مجموعه ای از اعمال با رعایت نظم و کارایی در فراگیر ایجاد می شود.</a:t>
            </a:r>
          </a:p>
          <a:p>
            <a:pPr algn="r" rtl="1" eaLnBrk="1" hangingPunct="1">
              <a:buFont typeface="Wingdings" panose="05000000000000000000" pitchFamily="2" charset="2"/>
              <a:buNone/>
            </a:pPr>
            <a:r>
              <a:rPr lang="fa-IR" sz="3400" smtClean="0">
                <a:cs typeface="B Yekan" panose="00000400000000000000" pitchFamily="2" charset="-78"/>
              </a:rPr>
              <a:t>فراگیر توانایی انجام چندین حرکت را به صورت همزمان به دست می آورد</a:t>
            </a:r>
            <a:endParaRPr lang="en-US" sz="3400" smtClean="0">
              <a:cs typeface="B Yekan" panose="00000400000000000000" pitchFamily="2" charset="-78"/>
            </a:endParaRPr>
          </a:p>
        </p:txBody>
      </p:sp>
      <p:sp>
        <p:nvSpPr>
          <p:cNvPr id="124931" name="Rectangle 4">
            <a:hlinkClick r:id="rId2" action="ppaction://hlinksldjump"/>
          </p:cNvPr>
          <p:cNvSpPr>
            <a:spLocks noChangeArrowheads="1"/>
          </p:cNvSpPr>
          <p:nvPr/>
        </p:nvSpPr>
        <p:spPr bwMode="auto">
          <a:xfrm>
            <a:off x="5508625" y="836613"/>
            <a:ext cx="3024188" cy="719137"/>
          </a:xfrm>
          <a:prstGeom prst="rect">
            <a:avLst/>
          </a:prstGeom>
          <a:solidFill>
            <a:srgbClr val="FF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FF"/>
            </a:extrusionClr>
            <a:contourClr>
              <a:srgbClr val="FFFFFF"/>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3600">
                <a:solidFill>
                  <a:schemeClr val="accent2"/>
                </a:solidFill>
                <a:cs typeface="B Koodak" panose="00000700000000000000" pitchFamily="2" charset="-78"/>
              </a:rPr>
              <a:t>هماهنگی حرکات</a:t>
            </a:r>
            <a:endParaRPr lang="en-US" sz="3600">
              <a:solidFill>
                <a:schemeClr val="accent2"/>
              </a:solidFill>
              <a:cs typeface="B Koodak" panose="00000700000000000000" pitchFamily="2" charset="-78"/>
            </a:endParaRPr>
          </a:p>
        </p:txBody>
      </p:sp>
      <p:sp>
        <p:nvSpPr>
          <p:cNvPr id="124932" name="Rectangle 5">
            <a:hlinkClick r:id="rId3" action="ppaction://hlinksldjump"/>
          </p:cNvPr>
          <p:cNvSpPr>
            <a:spLocks noChangeArrowheads="1"/>
          </p:cNvSpPr>
          <p:nvPr/>
        </p:nvSpPr>
        <p:spPr bwMode="auto">
          <a:xfrm>
            <a:off x="323850" y="6092825"/>
            <a:ext cx="719138" cy="433388"/>
          </a:xfrm>
          <a:prstGeom prst="rect">
            <a:avLst/>
          </a:prstGeom>
          <a:solidFill>
            <a:srgbClr val="CC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CFFFF"/>
            </a:extrusionClr>
            <a:contourClr>
              <a:srgbClr val="CCFFFF"/>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endParaRPr lang="fa-IR" sz="4000">
              <a:cs typeface="B Koodak" panose="00000700000000000000"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3907">
                                            <p:txEl>
                                              <p:pRg st="0" end="0"/>
                                            </p:txEl>
                                          </p:spTgt>
                                        </p:tgtEl>
                                        <p:attrNameLst>
                                          <p:attrName>style.visibility</p:attrName>
                                        </p:attrNameLst>
                                      </p:cBhvr>
                                      <p:to>
                                        <p:strVal val="visible"/>
                                      </p:to>
                                    </p:set>
                                    <p:animEffect transition="in" filter="fade">
                                      <p:cBhvr>
                                        <p:cTn id="7" dur="2000"/>
                                        <p:tgtEl>
                                          <p:spTgt spid="12390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3907">
                                            <p:txEl>
                                              <p:pRg st="1" end="1"/>
                                            </p:txEl>
                                          </p:spTgt>
                                        </p:tgtEl>
                                        <p:attrNameLst>
                                          <p:attrName>style.visibility</p:attrName>
                                        </p:attrNameLst>
                                      </p:cBhvr>
                                      <p:to>
                                        <p:strVal val="visible"/>
                                      </p:to>
                                    </p:set>
                                    <p:animEffect transition="in" filter="fade">
                                      <p:cBhvr>
                                        <p:cTn id="12" dur="2000"/>
                                        <p:tgtEl>
                                          <p:spTgt spid="12390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7" grpId="0" build="p"/>
    </p:bldLst>
  </p:timing>
</p:sld>
</file>

<file path=ppt/slides/slide1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4931" name="Rectangle 3"/>
          <p:cNvSpPr>
            <a:spLocks noGrp="1" noChangeArrowheads="1"/>
          </p:cNvSpPr>
          <p:nvPr>
            <p:ph type="body" idx="1"/>
          </p:nvPr>
        </p:nvSpPr>
        <p:spPr>
          <a:xfrm>
            <a:off x="566738" y="2708275"/>
            <a:ext cx="8001000" cy="3311525"/>
          </a:xfrm>
        </p:spPr>
        <p:txBody>
          <a:bodyPr/>
          <a:lstStyle/>
          <a:p>
            <a:pPr algn="r" rtl="1" eaLnBrk="1" hangingPunct="1"/>
            <a:r>
              <a:rPr lang="fa-IR" smtClean="0">
                <a:cs typeface="B Yekan" panose="00000400000000000000" pitchFamily="2" charset="-78"/>
              </a:rPr>
              <a:t>در این سطح فراگیر دیگر نیازی به فکر کردن و صرف انرژی برای هماهنگ کردن فعالیتها و تنظیم و توالی آنها ندارد.و فعالیتها را به صورت خودکار انجام می دهد.</a:t>
            </a:r>
            <a:endParaRPr lang="en-US" smtClean="0">
              <a:cs typeface="B Yekan" panose="00000400000000000000" pitchFamily="2" charset="-78"/>
            </a:endParaRPr>
          </a:p>
        </p:txBody>
      </p:sp>
      <p:sp>
        <p:nvSpPr>
          <p:cNvPr id="125955" name="Rectangle 4">
            <a:hlinkClick r:id="rId2" action="ppaction://hlinksldjump"/>
          </p:cNvPr>
          <p:cNvSpPr>
            <a:spLocks noChangeArrowheads="1"/>
          </p:cNvSpPr>
          <p:nvPr/>
        </p:nvSpPr>
        <p:spPr bwMode="auto">
          <a:xfrm>
            <a:off x="5724525" y="908050"/>
            <a:ext cx="3024188" cy="647700"/>
          </a:xfrm>
          <a:prstGeom prst="rect">
            <a:avLst/>
          </a:prstGeom>
          <a:solidFill>
            <a:srgbClr val="FF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FF"/>
            </a:extrusionClr>
            <a:contourClr>
              <a:srgbClr val="FFFFFF"/>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3600" b="1">
                <a:solidFill>
                  <a:schemeClr val="accent2"/>
                </a:solidFill>
                <a:cs typeface="B Koodak" panose="00000700000000000000" pitchFamily="2" charset="-78"/>
              </a:rPr>
              <a:t>عادی شدن عمل</a:t>
            </a:r>
            <a:endParaRPr lang="en-US" sz="3600" b="1">
              <a:solidFill>
                <a:schemeClr val="accent2"/>
              </a:solidFill>
              <a:cs typeface="B Koodak" panose="00000700000000000000" pitchFamily="2" charset="-78"/>
            </a:endParaRPr>
          </a:p>
        </p:txBody>
      </p:sp>
      <p:sp>
        <p:nvSpPr>
          <p:cNvPr id="125956" name="Rectangle 6">
            <a:hlinkClick r:id="rId3" action="ppaction://hlinksldjump"/>
          </p:cNvPr>
          <p:cNvSpPr>
            <a:spLocks noChangeArrowheads="1"/>
          </p:cNvSpPr>
          <p:nvPr/>
        </p:nvSpPr>
        <p:spPr bwMode="auto">
          <a:xfrm>
            <a:off x="323850" y="6092825"/>
            <a:ext cx="719138" cy="433388"/>
          </a:xfrm>
          <a:prstGeom prst="rect">
            <a:avLst/>
          </a:prstGeom>
          <a:solidFill>
            <a:srgbClr val="CC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CFFFF"/>
            </a:extrusionClr>
            <a:contourClr>
              <a:srgbClr val="CCFFFF"/>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endParaRPr lang="fa-IR" sz="4000">
              <a:cs typeface="B Koodak" panose="00000700000000000000"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124931">
                                            <p:txEl>
                                              <p:pRg st="0" end="0"/>
                                            </p:txEl>
                                          </p:spTgt>
                                        </p:tgtEl>
                                        <p:attrNameLst>
                                          <p:attrName>style.visibility</p:attrName>
                                        </p:attrNameLst>
                                      </p:cBhvr>
                                      <p:to>
                                        <p:strVal val="visible"/>
                                      </p:to>
                                    </p:set>
                                    <p:anim calcmode="lin" valueType="num">
                                      <p:cBhvr>
                                        <p:cTn id="7" dur="1000" fill="hold"/>
                                        <p:tgtEl>
                                          <p:spTgt spid="124931">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124931">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1249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1" grpId="0" build="p"/>
    </p:bldLst>
  </p:timing>
</p:sld>
</file>

<file path=ppt/slides/slide1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5955" name="Rectangle 3"/>
          <p:cNvSpPr>
            <a:spLocks noGrp="1" noChangeArrowheads="1"/>
          </p:cNvSpPr>
          <p:nvPr>
            <p:ph type="body" idx="1"/>
          </p:nvPr>
        </p:nvSpPr>
        <p:spPr>
          <a:xfrm>
            <a:off x="468313" y="2276475"/>
            <a:ext cx="8001000" cy="1244600"/>
          </a:xfrm>
        </p:spPr>
        <p:txBody>
          <a:bodyPr/>
          <a:lstStyle/>
          <a:p>
            <a:pPr algn="r" rtl="1" eaLnBrk="1" hangingPunct="1">
              <a:buFont typeface="Wingdings" panose="05000000000000000000" pitchFamily="2" charset="2"/>
              <a:buNone/>
            </a:pPr>
            <a:r>
              <a:rPr lang="fa-IR" sz="3800" b="1" smtClean="0">
                <a:cs typeface="B Yekan" panose="00000400000000000000" pitchFamily="2" charset="-78"/>
              </a:rPr>
              <a:t>تغییر رفتار با توجه به تغییر وضعیت</a:t>
            </a:r>
            <a:endParaRPr lang="en-US" sz="3800" b="1" smtClean="0">
              <a:cs typeface="B Yekan" panose="00000400000000000000" pitchFamily="2" charset="-78"/>
            </a:endParaRPr>
          </a:p>
        </p:txBody>
      </p:sp>
      <p:sp>
        <p:nvSpPr>
          <p:cNvPr id="126979" name="Rectangle 4">
            <a:hlinkClick r:id="rId2" action="ppaction://hlinksldjump"/>
          </p:cNvPr>
          <p:cNvSpPr>
            <a:spLocks noChangeArrowheads="1"/>
          </p:cNvSpPr>
          <p:nvPr/>
        </p:nvSpPr>
        <p:spPr bwMode="auto">
          <a:xfrm>
            <a:off x="5435600" y="908050"/>
            <a:ext cx="3024188" cy="647700"/>
          </a:xfrm>
          <a:prstGeom prst="rect">
            <a:avLst/>
          </a:prstGeom>
          <a:solidFill>
            <a:srgbClr val="FF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FF"/>
            </a:extrusionClr>
            <a:contourClr>
              <a:srgbClr val="FFFFFF"/>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3600" b="1">
                <a:solidFill>
                  <a:schemeClr val="accent2"/>
                </a:solidFill>
                <a:cs typeface="B Koodak" panose="00000700000000000000" pitchFamily="2" charset="-78"/>
              </a:rPr>
              <a:t>تطبیق و ابداع</a:t>
            </a:r>
            <a:endParaRPr lang="en-US" sz="3600" b="1">
              <a:solidFill>
                <a:schemeClr val="accent2"/>
              </a:solidFill>
              <a:cs typeface="B Koodak" panose="00000700000000000000" pitchFamily="2" charset="-78"/>
            </a:endParaRPr>
          </a:p>
        </p:txBody>
      </p:sp>
      <p:sp>
        <p:nvSpPr>
          <p:cNvPr id="126980" name="Rectangle 5">
            <a:hlinkClick r:id="rId3" action="ppaction://hlinksldjump"/>
          </p:cNvPr>
          <p:cNvSpPr>
            <a:spLocks noChangeArrowheads="1"/>
          </p:cNvSpPr>
          <p:nvPr/>
        </p:nvSpPr>
        <p:spPr bwMode="auto">
          <a:xfrm>
            <a:off x="323850" y="6092825"/>
            <a:ext cx="719138" cy="433388"/>
          </a:xfrm>
          <a:prstGeom prst="rect">
            <a:avLst/>
          </a:prstGeom>
          <a:solidFill>
            <a:srgbClr val="CC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CFFFF"/>
            </a:extrusionClr>
            <a:contourClr>
              <a:srgbClr val="CCFFFF"/>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endParaRPr lang="fa-IR" sz="4000">
              <a:cs typeface="B Koodak" panose="00000700000000000000"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125955">
                                            <p:txEl>
                                              <p:pRg st="0" end="0"/>
                                            </p:txEl>
                                          </p:spTgt>
                                        </p:tgtEl>
                                        <p:attrNameLst>
                                          <p:attrName>style.visibility</p:attrName>
                                        </p:attrNameLst>
                                      </p:cBhvr>
                                      <p:to>
                                        <p:strVal val="visible"/>
                                      </p:to>
                                    </p:set>
                                    <p:anim calcmode="lin" valueType="num">
                                      <p:cBhvr>
                                        <p:cTn id="7" dur="500" fill="hold"/>
                                        <p:tgtEl>
                                          <p:spTgt spid="125955">
                                            <p:txEl>
                                              <p:pRg st="0" end="0"/>
                                            </p:txEl>
                                          </p:spTgt>
                                        </p:tgtEl>
                                        <p:attrNameLst>
                                          <p:attrName>ppt_w</p:attrName>
                                        </p:attrNameLst>
                                      </p:cBhvr>
                                      <p:tavLst>
                                        <p:tav tm="0">
                                          <p:val>
                                            <p:strVal val="#ppt_w*2.5"/>
                                          </p:val>
                                        </p:tav>
                                        <p:tav tm="100000">
                                          <p:val>
                                            <p:strVal val="#ppt_w"/>
                                          </p:val>
                                        </p:tav>
                                      </p:tavLst>
                                    </p:anim>
                                    <p:anim calcmode="lin" valueType="num">
                                      <p:cBhvr>
                                        <p:cTn id="8" dur="500" fill="hold"/>
                                        <p:tgtEl>
                                          <p:spTgt spid="125955">
                                            <p:txEl>
                                              <p:pRg st="0" end="0"/>
                                            </p:txEl>
                                          </p:spTgt>
                                        </p:tgtEl>
                                        <p:attrNameLst>
                                          <p:attrName>ppt_h</p:attrName>
                                        </p:attrNameLst>
                                      </p:cBhvr>
                                      <p:tavLst>
                                        <p:tav tm="0">
                                          <p:val>
                                            <p:strVal val="#ppt_h*0.01"/>
                                          </p:val>
                                        </p:tav>
                                        <p:tav tm="100000">
                                          <p:val>
                                            <p:strVal val="#ppt_h"/>
                                          </p:val>
                                        </p:tav>
                                      </p:tavLst>
                                    </p:anim>
                                    <p:anim calcmode="lin" valueType="num">
                                      <p:cBhvr>
                                        <p:cTn id="9" dur="500" fill="hold"/>
                                        <p:tgtEl>
                                          <p:spTgt spid="125955">
                                            <p:txEl>
                                              <p:pRg st="0" end="0"/>
                                            </p:txEl>
                                          </p:spTgt>
                                        </p:tgtEl>
                                        <p:attrNameLst>
                                          <p:attrName>ppt_x</p:attrName>
                                        </p:attrNameLst>
                                      </p:cBhvr>
                                      <p:tavLst>
                                        <p:tav tm="0">
                                          <p:val>
                                            <p:strVal val="#ppt_x"/>
                                          </p:val>
                                        </p:tav>
                                        <p:tav tm="100000">
                                          <p:val>
                                            <p:strVal val="#ppt_x"/>
                                          </p:val>
                                        </p:tav>
                                      </p:tavLst>
                                    </p:anim>
                                    <p:anim calcmode="lin" valueType="num">
                                      <p:cBhvr>
                                        <p:cTn id="10" dur="500" fill="hold"/>
                                        <p:tgtEl>
                                          <p:spTgt spid="125955">
                                            <p:txEl>
                                              <p:pRg st="0" end="0"/>
                                            </p:txEl>
                                          </p:spTgt>
                                        </p:tgtEl>
                                        <p:attrNameLst>
                                          <p:attrName>ppt_y</p:attrName>
                                        </p:attrNameLst>
                                      </p:cBhvr>
                                      <p:tavLst>
                                        <p:tav tm="0">
                                          <p:val>
                                            <p:strVal val="#ppt_h+1"/>
                                          </p:val>
                                        </p:tav>
                                        <p:tav tm="100000">
                                          <p:val>
                                            <p:strVal val="#ppt_y"/>
                                          </p:val>
                                        </p:tav>
                                      </p:tavLst>
                                    </p:anim>
                                    <p:animEffect transition="in" filter="fade">
                                      <p:cBhvr>
                                        <p:cTn id="11" dur="500"/>
                                        <p:tgtEl>
                                          <p:spTgt spid="1259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55"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Oval 3"/>
          <p:cNvSpPr>
            <a:spLocks noChangeArrowheads="1"/>
          </p:cNvSpPr>
          <p:nvPr/>
        </p:nvSpPr>
        <p:spPr bwMode="auto">
          <a:xfrm>
            <a:off x="1600200" y="2982913"/>
            <a:ext cx="2133600" cy="1981200"/>
          </a:xfrm>
          <a:prstGeom prst="ellipse">
            <a:avLst/>
          </a:prstGeom>
          <a:solidFill>
            <a:srgbClr val="7030A0"/>
          </a:solidFill>
          <a:ln w="9525" algn="ctr">
            <a:solidFill>
              <a:schemeClr val="tx1"/>
            </a:solidFill>
            <a:round/>
            <a:headEnd/>
            <a:tailEnd/>
          </a:ln>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b="1">
                <a:solidFill>
                  <a:srgbClr val="FFFF00"/>
                </a:solidFill>
              </a:rPr>
              <a:t>تجربه</a:t>
            </a:r>
            <a:endParaRPr lang="en-US" sz="4000" b="1">
              <a:solidFill>
                <a:srgbClr val="FFFF00"/>
              </a:solidFill>
            </a:endParaRPr>
          </a:p>
        </p:txBody>
      </p:sp>
      <p:cxnSp>
        <p:nvCxnSpPr>
          <p:cNvPr id="15363" name="Shape 8"/>
          <p:cNvCxnSpPr>
            <a:cxnSpLocks noChangeShapeType="1"/>
            <a:stCxn id="17410" idx="7"/>
            <a:endCxn id="11" idx="1"/>
          </p:cNvCxnSpPr>
          <p:nvPr/>
        </p:nvCxnSpPr>
        <p:spPr bwMode="auto">
          <a:xfrm rot="5400000" flipH="1" flipV="1">
            <a:off x="3249613" y="2208213"/>
            <a:ext cx="1236662" cy="893762"/>
          </a:xfrm>
          <a:prstGeom prst="curvedConnector2">
            <a:avLst/>
          </a:prstGeom>
          <a:noFill/>
          <a:ln w="38100"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11" name="TextBox 10"/>
          <p:cNvSpPr txBox="1"/>
          <p:nvPr/>
        </p:nvSpPr>
        <p:spPr>
          <a:xfrm rot="20556913">
            <a:off x="4254500" y="1225550"/>
            <a:ext cx="2649538" cy="831850"/>
          </a:xfrm>
          <a:prstGeom prst="rect">
            <a:avLst/>
          </a:prstGeom>
          <a:noFill/>
          <a:ln>
            <a:solidFill>
              <a:schemeClr val="accent2">
                <a:lumMod val="60000"/>
                <a:lumOff val="40000"/>
              </a:schemeClr>
            </a:solidFill>
          </a:ln>
        </p:spPr>
        <p:txBody>
          <a:bodyPr>
            <a:spAutoFit/>
          </a:bodyPr>
          <a:lstStyle/>
          <a:p>
            <a:pPr algn="r">
              <a:defRPr/>
            </a:pPr>
            <a:r>
              <a:rPr lang="fa-IR" sz="2400" dirty="0">
                <a:cs typeface="B Titr" pitchFamily="2" charset="-78"/>
              </a:rPr>
              <a:t>تجربه به معنی تعامل فرد با محیط است</a:t>
            </a:r>
            <a:endParaRPr lang="en-US" dirty="0">
              <a:cs typeface="B Titr" pitchFamily="2" charset="-78"/>
            </a:endParaRPr>
          </a:p>
        </p:txBody>
      </p:sp>
      <p:sp>
        <p:nvSpPr>
          <p:cNvPr id="5" name="TextBox 4"/>
          <p:cNvSpPr txBox="1"/>
          <p:nvPr/>
        </p:nvSpPr>
        <p:spPr>
          <a:xfrm rot="21147994">
            <a:off x="4451350" y="2208213"/>
            <a:ext cx="3676650" cy="1570037"/>
          </a:xfrm>
          <a:prstGeom prst="rect">
            <a:avLst/>
          </a:prstGeom>
          <a:noFill/>
          <a:ln>
            <a:solidFill>
              <a:schemeClr val="accent2">
                <a:lumMod val="60000"/>
                <a:lumOff val="40000"/>
              </a:schemeClr>
            </a:solidFill>
          </a:ln>
        </p:spPr>
        <p:txBody>
          <a:bodyPr>
            <a:spAutoFit/>
          </a:bodyPr>
          <a:lstStyle/>
          <a:p>
            <a:pPr algn="r">
              <a:defRPr/>
            </a:pPr>
            <a:r>
              <a:rPr lang="fa-IR" sz="2400" dirty="0">
                <a:cs typeface="B Titr" pitchFamily="2" charset="-78"/>
              </a:rPr>
              <a:t>در یادگیری اعضای حسی، دستگاه های عصبی، تجربه های قبلی و تمایلات و گرایش های یادگیرنده نقش موثر ی دارند</a:t>
            </a:r>
            <a:endParaRPr lang="en-US" dirty="0">
              <a:cs typeface="B Titr" pitchFamily="2" charset="-78"/>
            </a:endParaRPr>
          </a:p>
        </p:txBody>
      </p:sp>
      <p:sp>
        <p:nvSpPr>
          <p:cNvPr id="7" name="TextBox 6"/>
          <p:cNvSpPr txBox="1"/>
          <p:nvPr/>
        </p:nvSpPr>
        <p:spPr>
          <a:xfrm rot="330651">
            <a:off x="4629150" y="4249738"/>
            <a:ext cx="2649538" cy="1570037"/>
          </a:xfrm>
          <a:prstGeom prst="rect">
            <a:avLst/>
          </a:prstGeom>
          <a:noFill/>
          <a:ln>
            <a:solidFill>
              <a:schemeClr val="accent2">
                <a:lumMod val="60000"/>
                <a:lumOff val="40000"/>
              </a:schemeClr>
            </a:solidFill>
          </a:ln>
        </p:spPr>
        <p:txBody>
          <a:bodyPr>
            <a:spAutoFit/>
          </a:bodyPr>
          <a:lstStyle/>
          <a:p>
            <a:pPr algn="r">
              <a:defRPr/>
            </a:pPr>
            <a:r>
              <a:rPr lang="fa-IR" sz="2400" dirty="0">
                <a:cs typeface="B Titr" pitchFamily="2" charset="-78"/>
              </a:rPr>
              <a:t>تجربه همیشه جنبه عمدی ندارد و می تواند برنامه ریزی شده نباشد</a:t>
            </a:r>
            <a:endParaRPr lang="en-US" dirty="0">
              <a:cs typeface="B Titr" pitchFamily="2" charset="-78"/>
            </a:endParaRPr>
          </a:p>
        </p:txBody>
      </p:sp>
      <p:cxnSp>
        <p:nvCxnSpPr>
          <p:cNvPr id="15367" name="Shape 9"/>
          <p:cNvCxnSpPr>
            <a:cxnSpLocks noChangeShapeType="1"/>
            <a:endCxn id="5" idx="1"/>
          </p:cNvCxnSpPr>
          <p:nvPr/>
        </p:nvCxnSpPr>
        <p:spPr bwMode="auto">
          <a:xfrm rot="5400000" flipH="1" flipV="1">
            <a:off x="3621882" y="3321844"/>
            <a:ext cx="933450" cy="757237"/>
          </a:xfrm>
          <a:prstGeom prst="curvedConnector2">
            <a:avLst/>
          </a:prstGeom>
          <a:noFill/>
          <a:ln w="38100" algn="ctr">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15368" name="Shape 9"/>
          <p:cNvCxnSpPr>
            <a:cxnSpLocks noChangeShapeType="1"/>
            <a:stCxn id="17410" idx="5"/>
            <a:endCxn id="7" idx="1"/>
          </p:cNvCxnSpPr>
          <p:nvPr/>
        </p:nvCxnSpPr>
        <p:spPr bwMode="auto">
          <a:xfrm rot="16200000" flipH="1">
            <a:off x="3911600" y="4183063"/>
            <a:ext cx="233363" cy="1214437"/>
          </a:xfrm>
          <a:prstGeom prst="curvedConnector4">
            <a:avLst>
              <a:gd name="adj1" fmla="val 97875"/>
              <a:gd name="adj2" fmla="val 62616"/>
            </a:avLst>
          </a:prstGeom>
          <a:noFill/>
          <a:ln w="38100" algn="ctr">
            <a:solidFill>
              <a:srgbClr val="FF0000"/>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0"/>
                                          </p:stCondLst>
                                        </p:cTn>
                                        <p:tgtEl>
                                          <p:spTgt spid="15363"/>
                                        </p:tgtEl>
                                        <p:attrNameLst>
                                          <p:attrName>style.visibility</p:attrName>
                                        </p:attrNameLst>
                                      </p:cBhvr>
                                      <p:to>
                                        <p:strVal val="visible"/>
                                      </p:to>
                                    </p:set>
                                    <p:anim to="" calcmode="lin" valueType="num">
                                      <p:cBhvr>
                                        <p:cTn id="7" dur="1" fill="hold"/>
                                        <p:tgtEl>
                                          <p:spTgt spid="15363"/>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to="" calcmode="lin" valueType="num">
                                      <p:cBhvr>
                                        <p:cTn id="12" dur="1" fill="hold"/>
                                        <p:tgtEl>
                                          <p:spTgt spid="11"/>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nodeType="clickEffect">
                                  <p:stCondLst>
                                    <p:cond delay="0"/>
                                  </p:stCondLst>
                                  <p:childTnLst>
                                    <p:set>
                                      <p:cBhvr>
                                        <p:cTn id="16" dur="1" fill="hold">
                                          <p:stCondLst>
                                            <p:cond delay="0"/>
                                          </p:stCondLst>
                                        </p:cTn>
                                        <p:tgtEl>
                                          <p:spTgt spid="15367"/>
                                        </p:tgtEl>
                                        <p:attrNameLst>
                                          <p:attrName>style.visibility</p:attrName>
                                        </p:attrNameLst>
                                      </p:cBhvr>
                                      <p:to>
                                        <p:strVal val="visible"/>
                                      </p:to>
                                    </p:set>
                                    <p:anim to="" calcmode="lin" valueType="num">
                                      <p:cBhvr>
                                        <p:cTn id="17" dur="1" fill="hold"/>
                                        <p:tgtEl>
                                          <p:spTgt spid="15367"/>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to="" calcmode="lin" valueType="num">
                                      <p:cBhvr>
                                        <p:cTn id="22" dur="1" fill="hold"/>
                                        <p:tgtEl>
                                          <p:spTgt spid="5"/>
                                        </p:tgtEl>
                                        <p:attrNameLst>
                                          <p:attrName/>
                                        </p:attrNameLst>
                                      </p:cBhvr>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4" presetClass="entr" presetSubtype="0" fill="hold" nodeType="clickEffect">
                                  <p:stCondLst>
                                    <p:cond delay="0"/>
                                  </p:stCondLst>
                                  <p:childTnLst>
                                    <p:set>
                                      <p:cBhvr>
                                        <p:cTn id="26" dur="1" fill="hold">
                                          <p:stCondLst>
                                            <p:cond delay="0"/>
                                          </p:stCondLst>
                                        </p:cTn>
                                        <p:tgtEl>
                                          <p:spTgt spid="15368"/>
                                        </p:tgtEl>
                                        <p:attrNameLst>
                                          <p:attrName>style.visibility</p:attrName>
                                        </p:attrNameLst>
                                      </p:cBhvr>
                                      <p:to>
                                        <p:strVal val="visible"/>
                                      </p:to>
                                    </p:set>
                                    <p:anim to="" calcmode="lin" valueType="num">
                                      <p:cBhvr>
                                        <p:cTn id="27" dur="1" fill="hold"/>
                                        <p:tgtEl>
                                          <p:spTgt spid="15368"/>
                                        </p:tgtEl>
                                        <p:attrNameLst>
                                          <p:attrName/>
                                        </p:attrNameLst>
                                      </p:cBhvr>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 to="" calcmode="lin" valueType="num">
                                      <p:cBhvr>
                                        <p:cTn id="32" dur="1" fill="hold"/>
                                        <p:tgtEl>
                                          <p:spTgt spid="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5" grpId="0" animBg="1"/>
      <p:bldP spid="7" grpId="0" animBg="1"/>
    </p:bldLst>
  </p:timing>
</p:sld>
</file>

<file path=ppt/slides/slide1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8002" name="Rectangle 3"/>
          <p:cNvSpPr>
            <a:spLocks noChangeArrowheads="1"/>
          </p:cNvSpPr>
          <p:nvPr/>
        </p:nvSpPr>
        <p:spPr bwMode="auto">
          <a:xfrm>
            <a:off x="1187450" y="3429000"/>
            <a:ext cx="1512888" cy="719138"/>
          </a:xfrm>
          <a:prstGeom prst="rect">
            <a:avLst/>
          </a:prstGeom>
          <a:solidFill>
            <a:srgbClr val="FFFF00"/>
          </a:solidFill>
          <a:ln w="9525">
            <a:miter lim="800000"/>
            <a:headEnd/>
            <a:tailEnd/>
          </a:ln>
          <a:scene3d>
            <a:camera prst="legacyObliqueTopLeft"/>
            <a:lightRig rig="legacyFlat3" dir="t"/>
          </a:scene3d>
          <a:sp3d extrusionH="430200" prstMaterial="legacyMatte">
            <a:bevelT w="13500" h="13500" prst="angle"/>
            <a:bevelB w="13500" h="13500" prst="angle"/>
            <a:extrusionClr>
              <a:srgbClr val="FFFF00"/>
            </a:extrusionClr>
            <a:contourClr>
              <a:srgbClr val="FFFF00"/>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3600">
                <a:solidFill>
                  <a:schemeClr val="bg2"/>
                </a:solidFill>
                <a:latin typeface="Verdana" panose="020B0604030504040204" pitchFamily="34" charset="0"/>
                <a:cs typeface="B Titr" panose="00000700000000000000" pitchFamily="2" charset="-78"/>
              </a:rPr>
              <a:t>طراحی</a:t>
            </a:r>
            <a:endParaRPr lang="en-US" sz="3600">
              <a:solidFill>
                <a:schemeClr val="bg2"/>
              </a:solidFill>
              <a:latin typeface="Verdana" panose="020B0604030504040204" pitchFamily="34" charset="0"/>
              <a:cs typeface="B Titr" panose="00000700000000000000" pitchFamily="2" charset="-78"/>
            </a:endParaRPr>
          </a:p>
        </p:txBody>
      </p:sp>
      <p:sp>
        <p:nvSpPr>
          <p:cNvPr id="128003" name="Rectangle 4"/>
          <p:cNvSpPr>
            <a:spLocks noChangeArrowheads="1"/>
          </p:cNvSpPr>
          <p:nvPr/>
        </p:nvSpPr>
        <p:spPr bwMode="auto">
          <a:xfrm>
            <a:off x="6443663" y="3357563"/>
            <a:ext cx="1512887" cy="792162"/>
          </a:xfrm>
          <a:prstGeom prst="rect">
            <a:avLst/>
          </a:prstGeom>
          <a:solidFill>
            <a:srgbClr val="FFFF00"/>
          </a:solidFill>
          <a:ln w="9525">
            <a:miter lim="800000"/>
            <a:headEnd/>
            <a:tailEnd/>
          </a:ln>
          <a:scene3d>
            <a:camera prst="legacyObliqueTopLeft"/>
            <a:lightRig rig="legacyFlat3" dir="t"/>
          </a:scene3d>
          <a:sp3d extrusionH="430200" prstMaterial="legacyMatte">
            <a:bevelT w="13500" h="13500" prst="angle"/>
            <a:bevelB w="13500" h="13500" prst="angle"/>
            <a:extrusionClr>
              <a:srgbClr val="FFFF00"/>
            </a:extrusionClr>
            <a:contourClr>
              <a:srgbClr val="FFFF00"/>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3600">
                <a:solidFill>
                  <a:schemeClr val="bg2"/>
                </a:solidFill>
                <a:latin typeface="Verdana" panose="020B0604030504040204" pitchFamily="34" charset="0"/>
                <a:cs typeface="B Titr" panose="00000700000000000000" pitchFamily="2" charset="-78"/>
              </a:rPr>
              <a:t>ارزشیابی</a:t>
            </a:r>
            <a:endParaRPr lang="en-US" sz="3600">
              <a:solidFill>
                <a:schemeClr val="bg2"/>
              </a:solidFill>
              <a:latin typeface="Verdana" panose="020B0604030504040204" pitchFamily="34" charset="0"/>
              <a:cs typeface="B Titr" panose="00000700000000000000" pitchFamily="2" charset="-78"/>
            </a:endParaRPr>
          </a:p>
        </p:txBody>
      </p:sp>
      <p:sp>
        <p:nvSpPr>
          <p:cNvPr id="128004" name="Rectangle 5"/>
          <p:cNvSpPr>
            <a:spLocks noChangeArrowheads="1"/>
          </p:cNvSpPr>
          <p:nvPr/>
        </p:nvSpPr>
        <p:spPr bwMode="auto">
          <a:xfrm>
            <a:off x="3779838" y="3357563"/>
            <a:ext cx="1655762" cy="792162"/>
          </a:xfrm>
          <a:prstGeom prst="rect">
            <a:avLst/>
          </a:prstGeom>
          <a:solidFill>
            <a:srgbClr val="FFFF00"/>
          </a:solidFill>
          <a:ln w="9525">
            <a:miter lim="800000"/>
            <a:headEnd/>
            <a:tailEnd/>
          </a:ln>
          <a:scene3d>
            <a:camera prst="legacyObliqueTopLeft"/>
            <a:lightRig rig="legacyFlat3" dir="t"/>
          </a:scene3d>
          <a:sp3d extrusionH="430200" prstMaterial="legacyMatte">
            <a:bevelT w="13500" h="13500" prst="angle"/>
            <a:bevelB w="13500" h="13500" prst="angle"/>
            <a:extrusionClr>
              <a:srgbClr val="FFFF00"/>
            </a:extrusionClr>
            <a:contourClr>
              <a:srgbClr val="FFFF00"/>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a:solidFill>
                  <a:schemeClr val="bg2"/>
                </a:solidFill>
                <a:latin typeface="Verdana" panose="020B0604030504040204" pitchFamily="34" charset="0"/>
                <a:cs typeface="B Titr" panose="00000700000000000000" pitchFamily="2" charset="-78"/>
              </a:rPr>
              <a:t>اجرا</a:t>
            </a:r>
            <a:endParaRPr lang="en-US" sz="4000">
              <a:solidFill>
                <a:schemeClr val="bg2"/>
              </a:solidFill>
              <a:latin typeface="Verdana" panose="020B0604030504040204" pitchFamily="34" charset="0"/>
              <a:cs typeface="B Titr" panose="00000700000000000000" pitchFamily="2" charset="-78"/>
            </a:endParaRPr>
          </a:p>
        </p:txBody>
      </p:sp>
      <p:sp>
        <p:nvSpPr>
          <p:cNvPr id="128005" name="Line 7"/>
          <p:cNvSpPr>
            <a:spLocks noChangeShapeType="1"/>
          </p:cNvSpPr>
          <p:nvPr/>
        </p:nvSpPr>
        <p:spPr bwMode="auto">
          <a:xfrm>
            <a:off x="5508625" y="3716338"/>
            <a:ext cx="720725" cy="0"/>
          </a:xfrm>
          <a:prstGeom prst="line">
            <a:avLst/>
          </a:prstGeom>
          <a:noFill/>
          <a:ln w="57150">
            <a:solidFill>
              <a:srgbClr val="800000"/>
            </a:solidFill>
            <a:round/>
            <a:headEnd/>
            <a:tailEnd type="triangle" w="med" len="med"/>
          </a:ln>
          <a:extLst>
            <a:ext uri="{909E8E84-426E-40DD-AFC4-6F175D3DCCD1}">
              <a14:hiddenFill xmlns:a14="http://schemas.microsoft.com/office/drawing/2010/main">
                <a:noFill/>
              </a14:hiddenFill>
            </a:ext>
          </a:extLst>
        </p:spPr>
        <p:txBody>
          <a:bodyPr/>
          <a:lstStyle/>
          <a:p>
            <a:endParaRPr lang="fa-IR"/>
          </a:p>
        </p:txBody>
      </p:sp>
      <p:sp>
        <p:nvSpPr>
          <p:cNvPr id="128006" name="Line 8"/>
          <p:cNvSpPr>
            <a:spLocks noChangeShapeType="1"/>
          </p:cNvSpPr>
          <p:nvPr/>
        </p:nvSpPr>
        <p:spPr bwMode="auto">
          <a:xfrm>
            <a:off x="2771775" y="3716338"/>
            <a:ext cx="720725" cy="0"/>
          </a:xfrm>
          <a:prstGeom prst="line">
            <a:avLst/>
          </a:prstGeom>
          <a:noFill/>
          <a:ln w="57150">
            <a:solidFill>
              <a:srgbClr val="800000"/>
            </a:solidFill>
            <a:round/>
            <a:headEnd/>
            <a:tailEnd type="triangle" w="med" len="med"/>
          </a:ln>
          <a:extLst>
            <a:ext uri="{909E8E84-426E-40DD-AFC4-6F175D3DCCD1}">
              <a14:hiddenFill xmlns:a14="http://schemas.microsoft.com/office/drawing/2010/main">
                <a:noFill/>
              </a14:hiddenFill>
            </a:ext>
          </a:extLst>
        </p:spPr>
        <p:txBody>
          <a:bodyPr/>
          <a:lstStyle/>
          <a:p>
            <a:endParaRPr lang="fa-IR"/>
          </a:p>
        </p:txBody>
      </p:sp>
      <p:sp>
        <p:nvSpPr>
          <p:cNvPr id="128007" name="Line 9"/>
          <p:cNvSpPr>
            <a:spLocks noChangeShapeType="1"/>
          </p:cNvSpPr>
          <p:nvPr/>
        </p:nvSpPr>
        <p:spPr bwMode="auto">
          <a:xfrm>
            <a:off x="2124075" y="5084763"/>
            <a:ext cx="4824413" cy="0"/>
          </a:xfrm>
          <a:prstGeom prst="line">
            <a:avLst/>
          </a:prstGeom>
          <a:noFill/>
          <a:ln w="57150">
            <a:solidFill>
              <a:srgbClr val="800000"/>
            </a:solidFill>
            <a:round/>
            <a:headEnd/>
            <a:tailEnd/>
          </a:ln>
          <a:extLst>
            <a:ext uri="{909E8E84-426E-40DD-AFC4-6F175D3DCCD1}">
              <a14:hiddenFill xmlns:a14="http://schemas.microsoft.com/office/drawing/2010/main">
                <a:noFill/>
              </a14:hiddenFill>
            </a:ext>
          </a:extLst>
        </p:spPr>
        <p:txBody>
          <a:bodyPr/>
          <a:lstStyle/>
          <a:p>
            <a:endParaRPr lang="fa-IR"/>
          </a:p>
        </p:txBody>
      </p:sp>
      <p:sp>
        <p:nvSpPr>
          <p:cNvPr id="128008" name="Line 10"/>
          <p:cNvSpPr>
            <a:spLocks noChangeShapeType="1"/>
          </p:cNvSpPr>
          <p:nvPr/>
        </p:nvSpPr>
        <p:spPr bwMode="auto">
          <a:xfrm>
            <a:off x="6948488" y="4149725"/>
            <a:ext cx="0" cy="935038"/>
          </a:xfrm>
          <a:prstGeom prst="line">
            <a:avLst/>
          </a:prstGeom>
          <a:noFill/>
          <a:ln w="57150">
            <a:solidFill>
              <a:srgbClr val="800000"/>
            </a:solidFill>
            <a:round/>
            <a:headEnd/>
            <a:tailEnd/>
          </a:ln>
          <a:extLst>
            <a:ext uri="{909E8E84-426E-40DD-AFC4-6F175D3DCCD1}">
              <a14:hiddenFill xmlns:a14="http://schemas.microsoft.com/office/drawing/2010/main">
                <a:noFill/>
              </a14:hiddenFill>
            </a:ext>
          </a:extLst>
        </p:spPr>
        <p:txBody>
          <a:bodyPr/>
          <a:lstStyle/>
          <a:p>
            <a:endParaRPr lang="fa-IR"/>
          </a:p>
        </p:txBody>
      </p:sp>
      <p:sp>
        <p:nvSpPr>
          <p:cNvPr id="128009" name="Line 11"/>
          <p:cNvSpPr>
            <a:spLocks noChangeShapeType="1"/>
          </p:cNvSpPr>
          <p:nvPr/>
        </p:nvSpPr>
        <p:spPr bwMode="auto">
          <a:xfrm flipV="1">
            <a:off x="2124075" y="4149725"/>
            <a:ext cx="0" cy="935038"/>
          </a:xfrm>
          <a:prstGeom prst="line">
            <a:avLst/>
          </a:prstGeom>
          <a:noFill/>
          <a:ln w="57150">
            <a:solidFill>
              <a:srgbClr val="800000"/>
            </a:solidFill>
            <a:round/>
            <a:headEnd/>
            <a:tailEnd type="triangle" w="med" len="med"/>
          </a:ln>
          <a:extLst>
            <a:ext uri="{909E8E84-426E-40DD-AFC4-6F175D3DCCD1}">
              <a14:hiddenFill xmlns:a14="http://schemas.microsoft.com/office/drawing/2010/main">
                <a:noFill/>
              </a14:hiddenFill>
            </a:ext>
          </a:extLst>
        </p:spPr>
        <p:txBody>
          <a:bodyPr/>
          <a:lstStyle/>
          <a:p>
            <a:endParaRPr lang="fa-IR"/>
          </a:p>
        </p:txBody>
      </p:sp>
    </p:spTree>
  </p:cSld>
  <p:clrMapOvr>
    <a:masterClrMapping/>
  </p:clrMapOvr>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6115" name="Rectangle 3"/>
          <p:cNvSpPr>
            <a:spLocks noChangeArrowheads="1"/>
          </p:cNvSpPr>
          <p:nvPr/>
        </p:nvSpPr>
        <p:spPr bwMode="auto">
          <a:xfrm>
            <a:off x="3429000" y="838200"/>
            <a:ext cx="4724400" cy="15113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6000">
                <a:latin typeface="Verdana" panose="020B0604030504040204" pitchFamily="34" charset="0"/>
                <a:cs typeface="B Titr" panose="00000700000000000000" pitchFamily="2" charset="-78"/>
              </a:rPr>
              <a:t>طراحی آموزشی</a:t>
            </a:r>
            <a:endParaRPr lang="en-US" sz="6000">
              <a:latin typeface="Verdana" panose="020B0604030504040204" pitchFamily="34" charset="0"/>
              <a:cs typeface="B Titr" panose="00000700000000000000" pitchFamily="2" charset="-78"/>
            </a:endParaRPr>
          </a:p>
        </p:txBody>
      </p:sp>
      <p:sp>
        <p:nvSpPr>
          <p:cNvPr id="129027" name="Rectangle 14" descr="049"/>
          <p:cNvSpPr>
            <a:spLocks noChangeArrowheads="1"/>
          </p:cNvSpPr>
          <p:nvPr/>
        </p:nvSpPr>
        <p:spPr bwMode="auto">
          <a:xfrm>
            <a:off x="914400" y="1143000"/>
            <a:ext cx="1584325" cy="1727200"/>
          </a:xfrm>
          <a:prstGeom prst="rect">
            <a:avLst/>
          </a:prstGeom>
          <a:blipFill dpi="0" rotWithShape="1">
            <a:blip r:embed="rId2"/>
            <a:srcRect/>
            <a:stretch>
              <a:fillRect/>
            </a:stretch>
          </a:blipFill>
          <a:ln w="9525">
            <a:solidFill>
              <a:schemeClr val="tx1"/>
            </a:solidFill>
            <a:miter lim="800000"/>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5" name="Rectangle 3"/>
          <p:cNvSpPr txBox="1">
            <a:spLocks noChangeArrowheads="1"/>
          </p:cNvSpPr>
          <p:nvPr/>
        </p:nvSpPr>
        <p:spPr bwMode="auto">
          <a:xfrm>
            <a:off x="533400" y="2895600"/>
            <a:ext cx="8001000" cy="3311525"/>
          </a:xfrm>
          <a:prstGeom prst="rect">
            <a:avLst/>
          </a:prstGeom>
          <a:noFill/>
          <a:ln w="9525">
            <a:noFill/>
            <a:miter lim="800000"/>
            <a:headEnd/>
            <a:tailEnd/>
          </a:ln>
        </p:spPr>
        <p:txBody>
          <a:bodyPr/>
          <a:lstStyle/>
          <a:p>
            <a:pPr marL="342900" indent="-342900" algn="r" rtl="1" eaLnBrk="1" hangingPunct="1">
              <a:spcBef>
                <a:spcPct val="20000"/>
              </a:spcBef>
              <a:buFontTx/>
              <a:buChar char="•"/>
              <a:defRPr/>
            </a:pPr>
            <a:r>
              <a:rPr lang="fa-IR" sz="2800" kern="0" dirty="0">
                <a:latin typeface="+mn-lt"/>
                <a:ea typeface="+mn-ea"/>
                <a:cs typeface="B Yekan" pitchFamily="2" charset="-78"/>
              </a:rPr>
              <a:t>هدف از طراحی آموزشی پیش بینی و نظم دادن به فرصتها و استفاده بهینه از امکانات در فرایند یاددهی- یادگیری است.</a:t>
            </a:r>
            <a:endParaRPr lang="en-US" sz="2800" kern="0" dirty="0">
              <a:latin typeface="+mn-lt"/>
              <a:ea typeface="+mn-ea"/>
              <a:cs typeface="B Yekan"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346115"/>
                                        </p:tgtEl>
                                        <p:attrNameLst>
                                          <p:attrName>style.visibility</p:attrName>
                                        </p:attrNameLst>
                                      </p:cBhvr>
                                      <p:to>
                                        <p:strVal val="visible"/>
                                      </p:to>
                                    </p:set>
                                    <p:animEffect transition="in" filter="fade">
                                      <p:cBhvr>
                                        <p:cTn id="7" dur="2000"/>
                                        <p:tgtEl>
                                          <p:spTgt spid="346115"/>
                                        </p:tgtEl>
                                      </p:cBhvr>
                                    </p:animEffect>
                                    <p:anim calcmode="lin" valueType="num">
                                      <p:cBhvr>
                                        <p:cTn id="8" dur="2000" fill="hold"/>
                                        <p:tgtEl>
                                          <p:spTgt spid="346115"/>
                                        </p:tgtEl>
                                        <p:attrNameLst>
                                          <p:attrName>style.rotation</p:attrName>
                                        </p:attrNameLst>
                                      </p:cBhvr>
                                      <p:tavLst>
                                        <p:tav tm="0">
                                          <p:val>
                                            <p:fltVal val="720"/>
                                          </p:val>
                                        </p:tav>
                                        <p:tav tm="100000">
                                          <p:val>
                                            <p:fltVal val="0"/>
                                          </p:val>
                                        </p:tav>
                                      </p:tavLst>
                                    </p:anim>
                                    <p:anim calcmode="lin" valueType="num">
                                      <p:cBhvr>
                                        <p:cTn id="9" dur="2000" fill="hold"/>
                                        <p:tgtEl>
                                          <p:spTgt spid="346115"/>
                                        </p:tgtEl>
                                        <p:attrNameLst>
                                          <p:attrName>ppt_h</p:attrName>
                                        </p:attrNameLst>
                                      </p:cBhvr>
                                      <p:tavLst>
                                        <p:tav tm="0">
                                          <p:val>
                                            <p:fltVal val="0"/>
                                          </p:val>
                                        </p:tav>
                                        <p:tav tm="100000">
                                          <p:val>
                                            <p:strVal val="#ppt_h"/>
                                          </p:val>
                                        </p:tav>
                                      </p:tavLst>
                                    </p:anim>
                                    <p:anim calcmode="lin" valueType="num">
                                      <p:cBhvr>
                                        <p:cTn id="10" dur="2000" fill="hold"/>
                                        <p:tgtEl>
                                          <p:spTgt spid="346115"/>
                                        </p:tgtEl>
                                        <p:attrNameLst>
                                          <p:attrName>ppt_w</p:attrName>
                                        </p:attrNameLst>
                                      </p:cBhvr>
                                      <p:tavLst>
                                        <p:tav tm="0">
                                          <p:val>
                                            <p:fltVal val="0"/>
                                          </p:val>
                                        </p:tav>
                                        <p:tav tm="100000">
                                          <p:val>
                                            <p:strVal val="#ppt_w"/>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50" presetClass="entr" presetSubtype="0" decel="100000" fill="hold" grpId="0"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 calcmode="lin" valueType="num">
                                      <p:cBhvr>
                                        <p:cTn id="15" dur="1000" fill="hold"/>
                                        <p:tgtEl>
                                          <p:spTgt spid="5">
                                            <p:txEl>
                                              <p:pRg st="0" end="0"/>
                                            </p:txEl>
                                          </p:spTgt>
                                        </p:tgtEl>
                                        <p:attrNameLst>
                                          <p:attrName>ppt_w</p:attrName>
                                        </p:attrNameLst>
                                      </p:cBhvr>
                                      <p:tavLst>
                                        <p:tav tm="0">
                                          <p:val>
                                            <p:strVal val="#ppt_w+.3"/>
                                          </p:val>
                                        </p:tav>
                                        <p:tav tm="100000">
                                          <p:val>
                                            <p:strVal val="#ppt_w"/>
                                          </p:val>
                                        </p:tav>
                                      </p:tavLst>
                                    </p:anim>
                                    <p:anim calcmode="lin" valueType="num">
                                      <p:cBhvr>
                                        <p:cTn id="16" dur="1000" fill="hold"/>
                                        <p:tgtEl>
                                          <p:spTgt spid="5">
                                            <p:txEl>
                                              <p:pRg st="0" end="0"/>
                                            </p:txEl>
                                          </p:spTgt>
                                        </p:tgtEl>
                                        <p:attrNameLst>
                                          <p:attrName>ppt_h</p:attrName>
                                        </p:attrNameLst>
                                      </p:cBhvr>
                                      <p:tavLst>
                                        <p:tav tm="0">
                                          <p:val>
                                            <p:strVal val="#ppt_h"/>
                                          </p:val>
                                        </p:tav>
                                        <p:tav tm="100000">
                                          <p:val>
                                            <p:strVal val="#ppt_h"/>
                                          </p:val>
                                        </p:tav>
                                      </p:tavLst>
                                    </p:anim>
                                    <p:animEffect transition="in" filter="fade">
                                      <p:cBhvr>
                                        <p:cTn id="1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6115" grpId="0" animBg="1"/>
      <p:bldP spid="5" grpId="0" build="p"/>
    </p:bldLst>
  </p:timing>
</p:sld>
</file>

<file path=ppt/slides/slide1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bwMode="auto">
          <a:xfrm>
            <a:off x="3200400" y="1066800"/>
            <a:ext cx="2209800" cy="838200"/>
          </a:xfrm>
          <a:prstGeom prst="rect">
            <a:avLst/>
          </a:prstGeom>
          <a:solidFill>
            <a:schemeClr val="accent2">
              <a:lumMod val="60000"/>
              <a:lumOff val="40000"/>
            </a:schemeClr>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algn="ctr">
              <a:defRPr/>
            </a:pPr>
            <a:r>
              <a:rPr lang="fa-IR" dirty="0">
                <a:cs typeface="B Titr" pitchFamily="2" charset="-78"/>
              </a:rPr>
              <a:t>تهیه و تدوین اهداف آموزشی</a:t>
            </a:r>
            <a:endParaRPr lang="en-US" dirty="0">
              <a:solidFill>
                <a:schemeClr val="tx1"/>
              </a:solidFill>
              <a:cs typeface="B Titr" pitchFamily="2" charset="-78"/>
            </a:endParaRPr>
          </a:p>
        </p:txBody>
      </p:sp>
      <p:sp>
        <p:nvSpPr>
          <p:cNvPr id="5" name="Rectangle 4">
            <a:hlinkClick r:id="rId2" action="ppaction://hlinksldjump"/>
          </p:cNvPr>
          <p:cNvSpPr/>
          <p:nvPr/>
        </p:nvSpPr>
        <p:spPr bwMode="auto">
          <a:xfrm>
            <a:off x="3200400" y="2438400"/>
            <a:ext cx="2209800" cy="8382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algn="ctr">
              <a:defRPr/>
            </a:pPr>
            <a:r>
              <a:rPr lang="fa-IR" dirty="0">
                <a:cs typeface="B Titr" pitchFamily="2" charset="-78"/>
              </a:rPr>
              <a:t>تحلیل و تعیین موقعیت آموزشی</a:t>
            </a:r>
            <a:endParaRPr lang="en-US" dirty="0">
              <a:solidFill>
                <a:schemeClr val="tx1"/>
              </a:solidFill>
              <a:cs typeface="B Titr" pitchFamily="2" charset="-78"/>
            </a:endParaRPr>
          </a:p>
        </p:txBody>
      </p:sp>
      <p:sp>
        <p:nvSpPr>
          <p:cNvPr id="6" name="Rectangle 5">
            <a:hlinkClick r:id="rId3" action="ppaction://hlinksldjump"/>
          </p:cNvPr>
          <p:cNvSpPr/>
          <p:nvPr/>
        </p:nvSpPr>
        <p:spPr bwMode="auto">
          <a:xfrm>
            <a:off x="3276600" y="3810000"/>
            <a:ext cx="2209800" cy="8382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algn="ctr">
              <a:defRPr/>
            </a:pPr>
            <a:r>
              <a:rPr lang="fa-IR" dirty="0">
                <a:cs typeface="B Titr" pitchFamily="2" charset="-78"/>
              </a:rPr>
              <a:t>تحلیل و تعیین محتوا، روش، و وسایل آموزشی</a:t>
            </a:r>
            <a:endParaRPr lang="en-US" dirty="0">
              <a:solidFill>
                <a:schemeClr val="tx1"/>
              </a:solidFill>
              <a:cs typeface="B Titr" pitchFamily="2" charset="-78"/>
            </a:endParaRPr>
          </a:p>
        </p:txBody>
      </p:sp>
      <p:sp>
        <p:nvSpPr>
          <p:cNvPr id="7" name="Rectangle 6">
            <a:hlinkClick r:id="rId3" action="ppaction://hlinksldjump"/>
          </p:cNvPr>
          <p:cNvSpPr/>
          <p:nvPr/>
        </p:nvSpPr>
        <p:spPr bwMode="auto">
          <a:xfrm>
            <a:off x="3276600" y="5257800"/>
            <a:ext cx="2209800" cy="8382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algn="ctr">
              <a:defRPr/>
            </a:pPr>
            <a:r>
              <a:rPr lang="fa-IR" dirty="0">
                <a:cs typeface="B Titr" pitchFamily="2" charset="-78"/>
              </a:rPr>
              <a:t>ارزشیابی</a:t>
            </a:r>
            <a:endParaRPr lang="en-US" dirty="0">
              <a:solidFill>
                <a:schemeClr val="tx1"/>
              </a:solidFill>
              <a:cs typeface="B Titr" pitchFamily="2" charset="-78"/>
            </a:endParaRPr>
          </a:p>
        </p:txBody>
      </p:sp>
      <p:cxnSp>
        <p:nvCxnSpPr>
          <p:cNvPr id="9" name="Straight Connector 8"/>
          <p:cNvCxnSpPr>
            <a:cxnSpLocks noChangeShapeType="1"/>
          </p:cNvCxnSpPr>
          <p:nvPr/>
        </p:nvCxnSpPr>
        <p:spPr bwMode="auto">
          <a:xfrm rot="5400000">
            <a:off x="-303212" y="3581400"/>
            <a:ext cx="4418012" cy="1588"/>
          </a:xfrm>
          <a:prstGeom prst="line">
            <a:avLst/>
          </a:prstGeom>
          <a:noFill/>
          <a:ln w="38100" algn="ctr">
            <a:solidFill>
              <a:schemeClr val="tx1"/>
            </a:solidFill>
            <a:round/>
            <a:headEnd/>
            <a:tailEnd/>
          </a:ln>
          <a:extLst>
            <a:ext uri="{909E8E84-426E-40DD-AFC4-6F175D3DCCD1}">
              <a14:hiddenFill xmlns:a14="http://schemas.microsoft.com/office/drawing/2010/main">
                <a:noFill/>
              </a14:hiddenFill>
            </a:ext>
          </a:extLst>
        </p:spPr>
      </p:cxnSp>
      <p:cxnSp>
        <p:nvCxnSpPr>
          <p:cNvPr id="11" name="Straight Arrow Connector 10"/>
          <p:cNvCxnSpPr>
            <a:cxnSpLocks noChangeShapeType="1"/>
          </p:cNvCxnSpPr>
          <p:nvPr/>
        </p:nvCxnSpPr>
        <p:spPr bwMode="auto">
          <a:xfrm>
            <a:off x="1905000" y="1371600"/>
            <a:ext cx="1295400" cy="1588"/>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2" name="Straight Arrow Connector 11"/>
          <p:cNvCxnSpPr>
            <a:cxnSpLocks noChangeShapeType="1"/>
          </p:cNvCxnSpPr>
          <p:nvPr/>
        </p:nvCxnSpPr>
        <p:spPr bwMode="auto">
          <a:xfrm>
            <a:off x="1905000" y="2895600"/>
            <a:ext cx="1295400" cy="1588"/>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3" name="Straight Arrow Connector 12"/>
          <p:cNvCxnSpPr>
            <a:cxnSpLocks noChangeShapeType="1"/>
            <a:endCxn id="6" idx="1"/>
          </p:cNvCxnSpPr>
          <p:nvPr/>
        </p:nvCxnSpPr>
        <p:spPr bwMode="auto">
          <a:xfrm flipV="1">
            <a:off x="1905000" y="4229100"/>
            <a:ext cx="1371600" cy="38100"/>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4" name="Straight Arrow Connector 13"/>
          <p:cNvCxnSpPr>
            <a:cxnSpLocks noChangeShapeType="1"/>
          </p:cNvCxnSpPr>
          <p:nvPr/>
        </p:nvCxnSpPr>
        <p:spPr bwMode="auto">
          <a:xfrm>
            <a:off x="1905000" y="5791200"/>
            <a:ext cx="1295400" cy="1588"/>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6" name="Straight Arrow Connector 15"/>
          <p:cNvCxnSpPr>
            <a:cxnSpLocks noChangeShapeType="1"/>
          </p:cNvCxnSpPr>
          <p:nvPr/>
        </p:nvCxnSpPr>
        <p:spPr bwMode="auto">
          <a:xfrm rot="5400000">
            <a:off x="4077494" y="2170906"/>
            <a:ext cx="533400" cy="1588"/>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8" name="Straight Arrow Connector 17"/>
          <p:cNvCxnSpPr>
            <a:cxnSpLocks noChangeShapeType="1"/>
          </p:cNvCxnSpPr>
          <p:nvPr/>
        </p:nvCxnSpPr>
        <p:spPr bwMode="auto">
          <a:xfrm rot="5400000">
            <a:off x="4077494" y="3542506"/>
            <a:ext cx="533400" cy="1588"/>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9" name="Straight Arrow Connector 18"/>
          <p:cNvCxnSpPr>
            <a:cxnSpLocks noChangeShapeType="1"/>
          </p:cNvCxnSpPr>
          <p:nvPr/>
        </p:nvCxnSpPr>
        <p:spPr bwMode="auto">
          <a:xfrm rot="5400000">
            <a:off x="4077494" y="4914106"/>
            <a:ext cx="533400" cy="1588"/>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24" name="Rectangle 3"/>
          <p:cNvSpPr>
            <a:spLocks noChangeArrowheads="1"/>
          </p:cNvSpPr>
          <p:nvPr/>
        </p:nvSpPr>
        <p:spPr bwMode="auto">
          <a:xfrm rot="-5400000">
            <a:off x="329406" y="2566194"/>
            <a:ext cx="2376488"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2800">
                <a:latin typeface="Verdana" panose="020B0604030504040204" pitchFamily="34" charset="0"/>
                <a:cs typeface="B Titr" panose="00000700000000000000" pitchFamily="2" charset="-78"/>
              </a:rPr>
              <a:t>تقویت و اصلاح برنامه</a:t>
            </a:r>
            <a:endParaRPr lang="en-US" sz="2800">
              <a:latin typeface="Verdana" panose="020B0604030504040204" pitchFamily="34" charset="0"/>
              <a:cs typeface="B Titr" panose="00000700000000000000" pitchFamily="2" charset="-78"/>
            </a:endParaRPr>
          </a:p>
        </p:txBody>
      </p:sp>
      <p:sp>
        <p:nvSpPr>
          <p:cNvPr id="128015" name="Rectangle 7"/>
          <p:cNvSpPr>
            <a:spLocks noChangeArrowheads="1"/>
          </p:cNvSpPr>
          <p:nvPr/>
        </p:nvSpPr>
        <p:spPr bwMode="auto">
          <a:xfrm>
            <a:off x="5791200" y="1828800"/>
            <a:ext cx="3352800" cy="576263"/>
          </a:xfrm>
          <a:prstGeom prst="rect">
            <a:avLst/>
          </a:prstGeom>
          <a:solidFill>
            <a:srgbClr val="FFFF00"/>
          </a:solidFill>
          <a:ln w="9525">
            <a:noFill/>
            <a:miter lim="800000"/>
            <a:headEnd/>
            <a:tailEnd/>
          </a:ln>
          <a:effectLst>
            <a:outerShdw dist="107763" dir="13500000" algn="ctr" rotWithShape="0">
              <a:srgbClr val="808080">
                <a:alpha val="50000"/>
              </a:srgbClr>
            </a:outerShdw>
          </a:effectLst>
        </p:spPr>
        <p:txBody>
          <a:bodyPr wrap="none" anchor="ctr"/>
          <a:lstStyle/>
          <a:p>
            <a:pPr algn="ctr">
              <a:defRPr/>
            </a:pPr>
            <a:r>
              <a:rPr lang="fa-IR" sz="3200">
                <a:solidFill>
                  <a:srgbClr val="CC0000"/>
                </a:solidFill>
                <a:latin typeface="Arial" charset="0"/>
                <a:cs typeface="B Homa" pitchFamily="2" charset="-78"/>
              </a:rPr>
              <a:t>مدل طراحی آموزشی</a:t>
            </a:r>
            <a:endParaRPr lang="en-US" sz="3200">
              <a:solidFill>
                <a:srgbClr val="CC0000"/>
              </a:solidFill>
              <a:latin typeface="Arial" charset="0"/>
              <a:cs typeface="B Homa"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 to="" calcmode="lin" valueType="num">
                                      <p:cBhvr>
                                        <p:cTn id="12" dur="1" fill="hold"/>
                                        <p:tgtEl>
                                          <p:spTgt spid="16"/>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 to="" calcmode="lin" valueType="num">
                                      <p:cBhvr>
                                        <p:cTn id="17" dur="1" fill="hold"/>
                                        <p:tgtEl>
                                          <p:spTgt spid="5"/>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 to="" calcmode="lin" valueType="num">
                                      <p:cBhvr>
                                        <p:cTn id="22" dur="1" fill="hold"/>
                                        <p:tgtEl>
                                          <p:spTgt spid="18"/>
                                        </p:tgtEl>
                                        <p:attrNameLst>
                                          <p:attrName/>
                                        </p:attrNameLst>
                                      </p:cBhvr>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to="" calcmode="lin" valueType="num">
                                      <p:cBhvr>
                                        <p:cTn id="27" dur="1" fill="hold"/>
                                        <p:tgtEl>
                                          <p:spTgt spid="6"/>
                                        </p:tgtEl>
                                        <p:attrNameLst>
                                          <p:attrName/>
                                        </p:attrNameLst>
                                      </p:cBhvr>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24" presetClass="entr" presetSubtype="0" fill="hold" nodeType="clickEffect">
                                  <p:stCondLst>
                                    <p:cond delay="0"/>
                                  </p:stCondLst>
                                  <p:childTnLst>
                                    <p:set>
                                      <p:cBhvr>
                                        <p:cTn id="31" dur="1" fill="hold">
                                          <p:stCondLst>
                                            <p:cond delay="0"/>
                                          </p:stCondLst>
                                        </p:cTn>
                                        <p:tgtEl>
                                          <p:spTgt spid="19"/>
                                        </p:tgtEl>
                                        <p:attrNameLst>
                                          <p:attrName>style.visibility</p:attrName>
                                        </p:attrNameLst>
                                      </p:cBhvr>
                                      <p:to>
                                        <p:strVal val="visible"/>
                                      </p:to>
                                    </p:set>
                                    <p:anim to="" calcmode="lin" valueType="num">
                                      <p:cBhvr>
                                        <p:cTn id="32" dur="1" fill="hold"/>
                                        <p:tgtEl>
                                          <p:spTgt spid="19"/>
                                        </p:tgtEl>
                                        <p:attrNameLst>
                                          <p:attrName/>
                                        </p:attrNameLst>
                                      </p:cBhvr>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 to="" calcmode="lin" valueType="num">
                                      <p:cBhvr>
                                        <p:cTn id="37" dur="1" fill="hold"/>
                                        <p:tgtEl>
                                          <p:spTgt spid="7"/>
                                        </p:tgtEl>
                                        <p:attrNameLst>
                                          <p:attrName/>
                                        </p:attrNameLst>
                                      </p:cBhvr>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24"/>
                                        </p:tgtEl>
                                        <p:attrNameLst>
                                          <p:attrName>style.visibility</p:attrName>
                                        </p:attrNameLst>
                                      </p:cBhvr>
                                      <p:to>
                                        <p:strVal val="visible"/>
                                      </p:to>
                                    </p:set>
                                    <p:anim to="" calcmode="lin" valueType="num">
                                      <p:cBhvr>
                                        <p:cTn id="42" dur="1" fill="hold"/>
                                        <p:tgtEl>
                                          <p:spTgt spid="24"/>
                                        </p:tgtEl>
                                        <p:attrNameLst>
                                          <p:attrName/>
                                        </p:attrNameLst>
                                      </p:cBhvr>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4" presetClass="entr" presetSubtype="0" fill="hold" nodeType="clickEffect">
                                  <p:stCondLst>
                                    <p:cond delay="0"/>
                                  </p:stCondLst>
                                  <p:childTnLst>
                                    <p:set>
                                      <p:cBhvr>
                                        <p:cTn id="46" dur="1" fill="hold">
                                          <p:stCondLst>
                                            <p:cond delay="0"/>
                                          </p:stCondLst>
                                        </p:cTn>
                                        <p:tgtEl>
                                          <p:spTgt spid="9"/>
                                        </p:tgtEl>
                                        <p:attrNameLst>
                                          <p:attrName>style.visibility</p:attrName>
                                        </p:attrNameLst>
                                      </p:cBhvr>
                                      <p:to>
                                        <p:strVal val="visible"/>
                                      </p:to>
                                    </p:set>
                                    <p:anim to="" calcmode="lin" valueType="num">
                                      <p:cBhvr>
                                        <p:cTn id="47" dur="1" fill="hold"/>
                                        <p:tgtEl>
                                          <p:spTgt spid="9"/>
                                        </p:tgtEl>
                                        <p:attrNameLst>
                                          <p:attrName/>
                                        </p:attrNameLst>
                                      </p:cBhvr>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24" presetClass="entr" presetSubtype="0" fill="hold" nodeType="clickEffect">
                                  <p:stCondLst>
                                    <p:cond delay="0"/>
                                  </p:stCondLst>
                                  <p:childTnLst>
                                    <p:set>
                                      <p:cBhvr>
                                        <p:cTn id="51" dur="1" fill="hold">
                                          <p:stCondLst>
                                            <p:cond delay="0"/>
                                          </p:stCondLst>
                                        </p:cTn>
                                        <p:tgtEl>
                                          <p:spTgt spid="11"/>
                                        </p:tgtEl>
                                        <p:attrNameLst>
                                          <p:attrName>style.visibility</p:attrName>
                                        </p:attrNameLst>
                                      </p:cBhvr>
                                      <p:to>
                                        <p:strVal val="visible"/>
                                      </p:to>
                                    </p:set>
                                    <p:anim to="" calcmode="lin" valueType="num">
                                      <p:cBhvr>
                                        <p:cTn id="52" dur="1" fill="hold"/>
                                        <p:tgtEl>
                                          <p:spTgt spid="11"/>
                                        </p:tgtEl>
                                        <p:attrNameLst>
                                          <p:attrName/>
                                        </p:attrNameLst>
                                      </p:cBhvr>
                                    </p:anim>
                                  </p:childTnLst>
                                </p:cTn>
                              </p:par>
                            </p:childTnLst>
                          </p:cTn>
                        </p:par>
                      </p:childTnLst>
                    </p:cTn>
                  </p:par>
                  <p:par>
                    <p:cTn id="53" fill="hold" nodeType="clickPar">
                      <p:stCondLst>
                        <p:cond delay="indefinite"/>
                      </p:stCondLst>
                      <p:childTnLst>
                        <p:par>
                          <p:cTn id="54" fill="hold" nodeType="withGroup">
                            <p:stCondLst>
                              <p:cond delay="0"/>
                            </p:stCondLst>
                            <p:childTnLst>
                              <p:par>
                                <p:cTn id="55" presetID="24" presetClass="entr" presetSubtype="0" fill="hold" nodeType="clickEffect">
                                  <p:stCondLst>
                                    <p:cond delay="0"/>
                                  </p:stCondLst>
                                  <p:childTnLst>
                                    <p:set>
                                      <p:cBhvr>
                                        <p:cTn id="56" dur="1" fill="hold">
                                          <p:stCondLst>
                                            <p:cond delay="0"/>
                                          </p:stCondLst>
                                        </p:cTn>
                                        <p:tgtEl>
                                          <p:spTgt spid="12"/>
                                        </p:tgtEl>
                                        <p:attrNameLst>
                                          <p:attrName>style.visibility</p:attrName>
                                        </p:attrNameLst>
                                      </p:cBhvr>
                                      <p:to>
                                        <p:strVal val="visible"/>
                                      </p:to>
                                    </p:set>
                                    <p:anim to="" calcmode="lin" valueType="num">
                                      <p:cBhvr>
                                        <p:cTn id="57" dur="1" fill="hold"/>
                                        <p:tgtEl>
                                          <p:spTgt spid="12"/>
                                        </p:tgtEl>
                                        <p:attrNameLst>
                                          <p:attrName/>
                                        </p:attrNameLst>
                                      </p:cBhvr>
                                    </p:anim>
                                  </p:childTnLst>
                                </p:cTn>
                              </p:par>
                            </p:childTnLst>
                          </p:cTn>
                        </p:par>
                      </p:childTnLst>
                    </p:cTn>
                  </p:par>
                  <p:par>
                    <p:cTn id="58" fill="hold" nodeType="clickPar">
                      <p:stCondLst>
                        <p:cond delay="indefinite"/>
                      </p:stCondLst>
                      <p:childTnLst>
                        <p:par>
                          <p:cTn id="59" fill="hold" nodeType="withGroup">
                            <p:stCondLst>
                              <p:cond delay="0"/>
                            </p:stCondLst>
                            <p:childTnLst>
                              <p:par>
                                <p:cTn id="60" presetID="24" presetClass="entr" presetSubtype="0" fill="hold" nodeType="clickEffect">
                                  <p:stCondLst>
                                    <p:cond delay="0"/>
                                  </p:stCondLst>
                                  <p:childTnLst>
                                    <p:set>
                                      <p:cBhvr>
                                        <p:cTn id="61" dur="1" fill="hold">
                                          <p:stCondLst>
                                            <p:cond delay="0"/>
                                          </p:stCondLst>
                                        </p:cTn>
                                        <p:tgtEl>
                                          <p:spTgt spid="13"/>
                                        </p:tgtEl>
                                        <p:attrNameLst>
                                          <p:attrName>style.visibility</p:attrName>
                                        </p:attrNameLst>
                                      </p:cBhvr>
                                      <p:to>
                                        <p:strVal val="visible"/>
                                      </p:to>
                                    </p:set>
                                    <p:anim to="" calcmode="lin" valueType="num">
                                      <p:cBhvr>
                                        <p:cTn id="62" dur="1" fill="hold"/>
                                        <p:tgtEl>
                                          <p:spTgt spid="13"/>
                                        </p:tgtEl>
                                        <p:attrNameLst>
                                          <p:attrName/>
                                        </p:attrNameLst>
                                      </p:cBhvr>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4" presetClass="entr" presetSubtype="0" fill="hold" nodeType="clickEffect">
                                  <p:stCondLst>
                                    <p:cond delay="0"/>
                                  </p:stCondLst>
                                  <p:childTnLst>
                                    <p:set>
                                      <p:cBhvr>
                                        <p:cTn id="66" dur="1" fill="hold">
                                          <p:stCondLst>
                                            <p:cond delay="0"/>
                                          </p:stCondLst>
                                        </p:cTn>
                                        <p:tgtEl>
                                          <p:spTgt spid="14"/>
                                        </p:tgtEl>
                                        <p:attrNameLst>
                                          <p:attrName>style.visibility</p:attrName>
                                        </p:attrNameLst>
                                      </p:cBhvr>
                                      <p:to>
                                        <p:strVal val="visible"/>
                                      </p:to>
                                    </p:set>
                                    <p:anim to="" calcmode="lin" valueType="num">
                                      <p:cBhvr>
                                        <p:cTn id="67" dur="1" fill="hold"/>
                                        <p:tgtEl>
                                          <p:spTgt spid="1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24" grpId="0"/>
    </p:bldLst>
  </p:timing>
</p:sld>
</file>

<file path=ppt/slides/slide1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1074" name="Rectangle 6"/>
          <p:cNvSpPr>
            <a:spLocks noChangeArrowheads="1"/>
          </p:cNvSpPr>
          <p:nvPr/>
        </p:nvSpPr>
        <p:spPr bwMode="auto">
          <a:xfrm>
            <a:off x="107950" y="1012825"/>
            <a:ext cx="1512888"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rtl="1">
              <a:spcBef>
                <a:spcPct val="20000"/>
              </a:spcBef>
              <a:buClr>
                <a:schemeClr val="tx2"/>
              </a:buClr>
              <a:buSzPct val="90000"/>
              <a:buFont typeface="Wingdings" panose="05000000000000000000" pitchFamily="2" charset="2"/>
              <a:buNone/>
            </a:pPr>
            <a:r>
              <a:rPr lang="fa-IR">
                <a:solidFill>
                  <a:schemeClr val="bg2"/>
                </a:solidFill>
                <a:latin typeface="Times New Roman" panose="02020603050405020304" pitchFamily="18" charset="0"/>
                <a:cs typeface="B Yekan" panose="00000400000000000000" pitchFamily="2" charset="-78"/>
              </a:rPr>
              <a:t>طراحی</a:t>
            </a:r>
            <a:endParaRPr lang="en-US">
              <a:solidFill>
                <a:schemeClr val="bg2"/>
              </a:solidFill>
              <a:latin typeface="Times New Roman" panose="02020603050405020304" pitchFamily="18" charset="0"/>
              <a:cs typeface="B Yekan" panose="00000400000000000000" pitchFamily="2" charset="-78"/>
            </a:endParaRPr>
          </a:p>
        </p:txBody>
      </p:sp>
      <p:sp>
        <p:nvSpPr>
          <p:cNvPr id="129027" name="Rectangle 7"/>
          <p:cNvSpPr>
            <a:spLocks noChangeArrowheads="1"/>
          </p:cNvSpPr>
          <p:nvPr/>
        </p:nvSpPr>
        <p:spPr bwMode="auto">
          <a:xfrm>
            <a:off x="3352800" y="457200"/>
            <a:ext cx="2736850" cy="576263"/>
          </a:xfrm>
          <a:prstGeom prst="rect">
            <a:avLst/>
          </a:prstGeom>
          <a:solidFill>
            <a:srgbClr val="FFFF00"/>
          </a:solidFill>
          <a:ln w="9525">
            <a:noFill/>
            <a:miter lim="800000"/>
            <a:headEnd/>
            <a:tailEnd/>
          </a:ln>
          <a:effectLst>
            <a:outerShdw dist="107763" dir="13500000" algn="ctr" rotWithShape="0">
              <a:srgbClr val="808080">
                <a:alpha val="50000"/>
              </a:srgbClr>
            </a:outerShdw>
          </a:effectLst>
        </p:spPr>
        <p:txBody>
          <a:bodyPr wrap="none" anchor="ctr"/>
          <a:lstStyle/>
          <a:p>
            <a:pPr algn="ctr">
              <a:defRPr/>
            </a:pPr>
            <a:r>
              <a:rPr lang="fa-IR" sz="3200">
                <a:solidFill>
                  <a:srgbClr val="CC0000"/>
                </a:solidFill>
                <a:latin typeface="Arial" charset="0"/>
                <a:cs typeface="B Homa" pitchFamily="2" charset="-78"/>
              </a:rPr>
              <a:t>انواع اهداف آموزشی</a:t>
            </a:r>
            <a:endParaRPr lang="en-US" sz="3200">
              <a:solidFill>
                <a:srgbClr val="CC0000"/>
              </a:solidFill>
              <a:latin typeface="Arial" charset="0"/>
              <a:cs typeface="B Homa" pitchFamily="2" charset="-78"/>
            </a:endParaRPr>
          </a:p>
        </p:txBody>
      </p:sp>
      <p:sp>
        <p:nvSpPr>
          <p:cNvPr id="5" name="Oval 4"/>
          <p:cNvSpPr/>
          <p:nvPr/>
        </p:nvSpPr>
        <p:spPr bwMode="auto">
          <a:xfrm>
            <a:off x="3810000" y="1066800"/>
            <a:ext cx="1981200" cy="1600200"/>
          </a:xfrm>
          <a:prstGeom prst="ellipse">
            <a:avLst/>
          </a:prstGeom>
          <a:solidFill>
            <a:schemeClr val="bg2">
              <a:lumMod val="20000"/>
              <a:lumOff val="80000"/>
            </a:schemeClr>
          </a:solidFill>
          <a:ln w="28575" cap="flat" cmpd="sng" algn="ctr">
            <a:solidFill>
              <a:schemeClr val="tx1"/>
            </a:solidFill>
            <a:prstDash val="solid"/>
            <a:round/>
            <a:headEnd type="none" w="med" len="med"/>
            <a:tailEnd type="none" w="med" len="med"/>
          </a:ln>
          <a:effectLst/>
        </p:spPr>
        <p:txBody>
          <a:bodyPr anchor="ctr"/>
          <a:lstStyle/>
          <a:p>
            <a:pPr algn="ctr">
              <a:defRPr/>
            </a:pPr>
            <a:r>
              <a:rPr lang="fa-IR" dirty="0">
                <a:cs typeface="B Titr" pitchFamily="2" charset="-78"/>
              </a:rPr>
              <a:t>هدف های کلی آموزشی</a:t>
            </a:r>
            <a:endParaRPr lang="en-US" dirty="0">
              <a:cs typeface="B Titr" pitchFamily="2" charset="-78"/>
            </a:endParaRPr>
          </a:p>
        </p:txBody>
      </p:sp>
      <p:sp>
        <p:nvSpPr>
          <p:cNvPr id="6" name="Oval 5"/>
          <p:cNvSpPr>
            <a:spLocks noChangeArrowheads="1"/>
          </p:cNvSpPr>
          <p:nvPr/>
        </p:nvSpPr>
        <p:spPr bwMode="auto">
          <a:xfrm>
            <a:off x="1143000" y="2971800"/>
            <a:ext cx="2057400" cy="1600200"/>
          </a:xfrm>
          <a:prstGeom prst="ellipse">
            <a:avLst/>
          </a:prstGeom>
          <a:solidFill>
            <a:srgbClr val="FFFF00"/>
          </a:solidFill>
          <a:ln w="28575" algn="ctr">
            <a:solidFill>
              <a:schemeClr val="tx1"/>
            </a:solidFill>
            <a:round/>
            <a:headEnd/>
            <a:tailEnd/>
          </a:ln>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a:cs typeface="B Titr" panose="00000700000000000000" pitchFamily="2" charset="-78"/>
              </a:rPr>
              <a:t>هدف های جزیی آموزشی</a:t>
            </a:r>
            <a:endParaRPr lang="en-US">
              <a:cs typeface="B Titr" panose="00000700000000000000" pitchFamily="2" charset="-78"/>
            </a:endParaRPr>
          </a:p>
        </p:txBody>
      </p:sp>
      <p:sp>
        <p:nvSpPr>
          <p:cNvPr id="7" name="Oval 6"/>
          <p:cNvSpPr>
            <a:spLocks noChangeArrowheads="1"/>
          </p:cNvSpPr>
          <p:nvPr/>
        </p:nvSpPr>
        <p:spPr bwMode="auto">
          <a:xfrm>
            <a:off x="6324600" y="3048000"/>
            <a:ext cx="2057400" cy="1600200"/>
          </a:xfrm>
          <a:prstGeom prst="ellipse">
            <a:avLst/>
          </a:prstGeom>
          <a:solidFill>
            <a:srgbClr val="FFFF00"/>
          </a:solidFill>
          <a:ln w="28575" algn="ctr">
            <a:solidFill>
              <a:schemeClr val="tx1"/>
            </a:solidFill>
            <a:round/>
            <a:headEnd/>
            <a:tailEnd/>
          </a:ln>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a:cs typeface="B Titr" panose="00000700000000000000" pitchFamily="2" charset="-78"/>
              </a:rPr>
              <a:t>هدف های جزیی آموزشی</a:t>
            </a:r>
            <a:endParaRPr lang="en-US">
              <a:cs typeface="B Titr" panose="00000700000000000000" pitchFamily="2" charset="-78"/>
            </a:endParaRPr>
          </a:p>
        </p:txBody>
      </p:sp>
      <p:sp>
        <p:nvSpPr>
          <p:cNvPr id="8" name="Oval 7"/>
          <p:cNvSpPr/>
          <p:nvPr/>
        </p:nvSpPr>
        <p:spPr bwMode="auto">
          <a:xfrm>
            <a:off x="0" y="5105400"/>
            <a:ext cx="1371600" cy="1143000"/>
          </a:xfrm>
          <a:prstGeom prst="ellipse">
            <a:avLst/>
          </a:prstGeom>
          <a:solidFill>
            <a:schemeClr val="bg2">
              <a:lumMod val="60000"/>
              <a:lumOff val="40000"/>
            </a:schemeClr>
          </a:solidFill>
          <a:ln w="9525" cap="flat" cmpd="sng" algn="ctr">
            <a:solidFill>
              <a:schemeClr val="accent1"/>
            </a:solidFill>
            <a:prstDash val="solid"/>
            <a:round/>
            <a:headEnd type="none" w="med" len="med"/>
            <a:tailEnd type="none" w="med" len="med"/>
          </a:ln>
          <a:effectLst/>
        </p:spPr>
        <p:txBody>
          <a:bodyPr anchor="ctr"/>
          <a:lstStyle/>
          <a:p>
            <a:pPr algn="ctr">
              <a:defRPr/>
            </a:pPr>
            <a:r>
              <a:rPr lang="fa-IR" dirty="0">
                <a:cs typeface="B Titr" pitchFamily="2" charset="-78"/>
              </a:rPr>
              <a:t>هدف رفتاری</a:t>
            </a:r>
            <a:endParaRPr lang="en-US" dirty="0">
              <a:cs typeface="B Titr" pitchFamily="2" charset="-78"/>
            </a:endParaRPr>
          </a:p>
        </p:txBody>
      </p:sp>
      <p:sp>
        <p:nvSpPr>
          <p:cNvPr id="9" name="Oval 8"/>
          <p:cNvSpPr/>
          <p:nvPr/>
        </p:nvSpPr>
        <p:spPr bwMode="auto">
          <a:xfrm>
            <a:off x="1676400" y="5181600"/>
            <a:ext cx="1143000" cy="1143000"/>
          </a:xfrm>
          <a:prstGeom prst="ellipse">
            <a:avLst/>
          </a:prstGeom>
          <a:solidFill>
            <a:schemeClr val="bg2">
              <a:lumMod val="60000"/>
              <a:lumOff val="40000"/>
            </a:schemeClr>
          </a:solidFill>
          <a:ln w="9525" cap="flat" cmpd="sng" algn="ctr">
            <a:solidFill>
              <a:schemeClr val="accent1"/>
            </a:solidFill>
            <a:prstDash val="solid"/>
            <a:round/>
            <a:headEnd type="none" w="med" len="med"/>
            <a:tailEnd type="none" w="med" len="med"/>
          </a:ln>
          <a:effectLst/>
        </p:spPr>
        <p:txBody>
          <a:bodyPr anchor="ctr"/>
          <a:lstStyle/>
          <a:p>
            <a:pPr algn="ctr">
              <a:defRPr/>
            </a:pPr>
            <a:r>
              <a:rPr lang="fa-IR" dirty="0">
                <a:cs typeface="B Titr" pitchFamily="2" charset="-78"/>
              </a:rPr>
              <a:t>هدف رفتاری</a:t>
            </a:r>
            <a:endParaRPr lang="en-US" dirty="0">
              <a:cs typeface="B Titr" pitchFamily="2" charset="-78"/>
            </a:endParaRPr>
          </a:p>
        </p:txBody>
      </p:sp>
      <p:sp>
        <p:nvSpPr>
          <p:cNvPr id="10" name="Oval 9"/>
          <p:cNvSpPr/>
          <p:nvPr/>
        </p:nvSpPr>
        <p:spPr bwMode="auto">
          <a:xfrm>
            <a:off x="3048000" y="5181600"/>
            <a:ext cx="1219200" cy="990600"/>
          </a:xfrm>
          <a:prstGeom prst="ellipse">
            <a:avLst/>
          </a:prstGeom>
          <a:solidFill>
            <a:schemeClr val="bg2">
              <a:lumMod val="60000"/>
              <a:lumOff val="40000"/>
            </a:schemeClr>
          </a:solidFill>
          <a:ln w="9525" cap="flat" cmpd="sng" algn="ctr">
            <a:solidFill>
              <a:schemeClr val="accent1"/>
            </a:solidFill>
            <a:prstDash val="solid"/>
            <a:round/>
            <a:headEnd type="none" w="med" len="med"/>
            <a:tailEnd type="none" w="med" len="med"/>
          </a:ln>
          <a:effectLst/>
        </p:spPr>
        <p:txBody>
          <a:bodyPr anchor="ctr"/>
          <a:lstStyle/>
          <a:p>
            <a:pPr algn="ctr">
              <a:defRPr/>
            </a:pPr>
            <a:r>
              <a:rPr lang="fa-IR" dirty="0">
                <a:cs typeface="B Titr" pitchFamily="2" charset="-78"/>
              </a:rPr>
              <a:t>هدف رفتاری</a:t>
            </a:r>
            <a:endParaRPr lang="en-US" dirty="0">
              <a:cs typeface="B Titr" pitchFamily="2" charset="-78"/>
            </a:endParaRPr>
          </a:p>
        </p:txBody>
      </p:sp>
      <p:sp>
        <p:nvSpPr>
          <p:cNvPr id="11" name="Oval 10"/>
          <p:cNvSpPr/>
          <p:nvPr/>
        </p:nvSpPr>
        <p:spPr bwMode="auto">
          <a:xfrm>
            <a:off x="5181600" y="5257800"/>
            <a:ext cx="1295400" cy="1143000"/>
          </a:xfrm>
          <a:prstGeom prst="ellipse">
            <a:avLst/>
          </a:prstGeom>
          <a:solidFill>
            <a:schemeClr val="bg2">
              <a:lumMod val="60000"/>
              <a:lumOff val="40000"/>
            </a:schemeClr>
          </a:solidFill>
          <a:ln w="9525" cap="flat" cmpd="sng" algn="ctr">
            <a:solidFill>
              <a:schemeClr val="accent1"/>
            </a:solidFill>
            <a:prstDash val="solid"/>
            <a:round/>
            <a:headEnd type="none" w="med" len="med"/>
            <a:tailEnd type="none" w="med" len="med"/>
          </a:ln>
          <a:effectLst/>
        </p:spPr>
        <p:txBody>
          <a:bodyPr anchor="ctr"/>
          <a:lstStyle/>
          <a:p>
            <a:pPr algn="ctr">
              <a:defRPr/>
            </a:pPr>
            <a:r>
              <a:rPr lang="fa-IR" dirty="0">
                <a:cs typeface="B Titr" pitchFamily="2" charset="-78"/>
              </a:rPr>
              <a:t>هدف رفتاری</a:t>
            </a:r>
            <a:endParaRPr lang="en-US" dirty="0">
              <a:cs typeface="B Titr" pitchFamily="2" charset="-78"/>
            </a:endParaRPr>
          </a:p>
        </p:txBody>
      </p:sp>
      <p:sp>
        <p:nvSpPr>
          <p:cNvPr id="12" name="Oval 11"/>
          <p:cNvSpPr/>
          <p:nvPr/>
        </p:nvSpPr>
        <p:spPr bwMode="auto">
          <a:xfrm>
            <a:off x="6553200" y="5257800"/>
            <a:ext cx="1295400" cy="1143000"/>
          </a:xfrm>
          <a:prstGeom prst="ellipse">
            <a:avLst/>
          </a:prstGeom>
          <a:solidFill>
            <a:schemeClr val="bg2">
              <a:lumMod val="60000"/>
              <a:lumOff val="40000"/>
            </a:schemeClr>
          </a:solidFill>
          <a:ln w="9525" cap="flat" cmpd="sng" algn="ctr">
            <a:solidFill>
              <a:schemeClr val="accent1"/>
            </a:solidFill>
            <a:prstDash val="solid"/>
            <a:round/>
            <a:headEnd type="none" w="med" len="med"/>
            <a:tailEnd type="none" w="med" len="med"/>
          </a:ln>
          <a:effectLst/>
        </p:spPr>
        <p:txBody>
          <a:bodyPr anchor="ctr"/>
          <a:lstStyle/>
          <a:p>
            <a:pPr algn="ctr">
              <a:defRPr/>
            </a:pPr>
            <a:r>
              <a:rPr lang="fa-IR" dirty="0">
                <a:cs typeface="B Titr" pitchFamily="2" charset="-78"/>
              </a:rPr>
              <a:t>هدف رفتاری</a:t>
            </a:r>
            <a:endParaRPr lang="en-US" dirty="0">
              <a:cs typeface="B Titr" pitchFamily="2" charset="-78"/>
            </a:endParaRPr>
          </a:p>
        </p:txBody>
      </p:sp>
      <p:sp>
        <p:nvSpPr>
          <p:cNvPr id="13" name="Oval 12"/>
          <p:cNvSpPr/>
          <p:nvPr/>
        </p:nvSpPr>
        <p:spPr bwMode="auto">
          <a:xfrm>
            <a:off x="7848600" y="5257800"/>
            <a:ext cx="1295400" cy="1143000"/>
          </a:xfrm>
          <a:prstGeom prst="ellipse">
            <a:avLst/>
          </a:prstGeom>
          <a:solidFill>
            <a:schemeClr val="bg2">
              <a:lumMod val="60000"/>
              <a:lumOff val="40000"/>
            </a:schemeClr>
          </a:solidFill>
          <a:ln w="28575" cap="flat" cmpd="sng" algn="ctr">
            <a:solidFill>
              <a:schemeClr val="accent1"/>
            </a:solidFill>
            <a:prstDash val="solid"/>
            <a:round/>
            <a:headEnd type="none" w="med" len="med"/>
            <a:tailEnd type="none" w="med" len="med"/>
          </a:ln>
          <a:effectLst/>
        </p:spPr>
        <p:txBody>
          <a:bodyPr anchor="ctr"/>
          <a:lstStyle/>
          <a:p>
            <a:pPr algn="ctr">
              <a:defRPr/>
            </a:pPr>
            <a:r>
              <a:rPr lang="fa-IR" dirty="0">
                <a:cs typeface="B Titr" pitchFamily="2" charset="-78"/>
              </a:rPr>
              <a:t>هدف رفتاری</a:t>
            </a:r>
            <a:endParaRPr lang="en-US" dirty="0">
              <a:cs typeface="B Titr" pitchFamily="2" charset="-78"/>
            </a:endParaRPr>
          </a:p>
        </p:txBody>
      </p:sp>
      <p:cxnSp>
        <p:nvCxnSpPr>
          <p:cNvPr id="16" name="Straight Arrow Connector 15"/>
          <p:cNvCxnSpPr>
            <a:cxnSpLocks noChangeShapeType="1"/>
            <a:stCxn id="5" idx="5"/>
            <a:endCxn id="7" idx="1"/>
          </p:cNvCxnSpPr>
          <p:nvPr/>
        </p:nvCxnSpPr>
        <p:spPr bwMode="auto">
          <a:xfrm rot="16200000" flipH="1">
            <a:off x="5638007" y="2294731"/>
            <a:ext cx="850900" cy="1125537"/>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7" name="Straight Arrow Connector 16"/>
          <p:cNvCxnSpPr>
            <a:cxnSpLocks noChangeShapeType="1"/>
            <a:stCxn id="5" idx="3"/>
            <a:endCxn id="6" idx="7"/>
          </p:cNvCxnSpPr>
          <p:nvPr/>
        </p:nvCxnSpPr>
        <p:spPr bwMode="auto">
          <a:xfrm rot="5400000">
            <a:off x="3112294" y="2218531"/>
            <a:ext cx="774700" cy="1201738"/>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0" name="Straight Arrow Connector 19"/>
          <p:cNvCxnSpPr>
            <a:cxnSpLocks noChangeShapeType="1"/>
          </p:cNvCxnSpPr>
          <p:nvPr/>
        </p:nvCxnSpPr>
        <p:spPr bwMode="auto">
          <a:xfrm rot="5400000">
            <a:off x="6858001" y="4953000"/>
            <a:ext cx="762000" cy="3175"/>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6" name="Straight Arrow Connector 25"/>
          <p:cNvCxnSpPr>
            <a:cxnSpLocks noChangeShapeType="1"/>
            <a:endCxn id="13" idx="0"/>
          </p:cNvCxnSpPr>
          <p:nvPr/>
        </p:nvCxnSpPr>
        <p:spPr bwMode="auto">
          <a:xfrm rot="16200000" flipH="1">
            <a:off x="7868444" y="4629944"/>
            <a:ext cx="838200" cy="417512"/>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8" name="Straight Arrow Connector 27"/>
          <p:cNvCxnSpPr>
            <a:cxnSpLocks noChangeShapeType="1"/>
            <a:endCxn id="11" idx="0"/>
          </p:cNvCxnSpPr>
          <p:nvPr/>
        </p:nvCxnSpPr>
        <p:spPr bwMode="auto">
          <a:xfrm rot="5400000">
            <a:off x="5657850" y="4438650"/>
            <a:ext cx="990600" cy="647700"/>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30" name="Straight Arrow Connector 29"/>
          <p:cNvCxnSpPr>
            <a:cxnSpLocks noChangeShapeType="1"/>
            <a:endCxn id="8" idx="0"/>
          </p:cNvCxnSpPr>
          <p:nvPr/>
        </p:nvCxnSpPr>
        <p:spPr bwMode="auto">
          <a:xfrm rot="5400000">
            <a:off x="666750" y="4362450"/>
            <a:ext cx="762000" cy="723900"/>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32" name="Straight Arrow Connector 31"/>
          <p:cNvCxnSpPr>
            <a:cxnSpLocks noChangeShapeType="1"/>
            <a:endCxn id="9" idx="0"/>
          </p:cNvCxnSpPr>
          <p:nvPr/>
        </p:nvCxnSpPr>
        <p:spPr bwMode="auto">
          <a:xfrm rot="16200000" flipH="1">
            <a:off x="1905000" y="4838700"/>
            <a:ext cx="609600" cy="76200"/>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34" name="Straight Arrow Connector 33"/>
          <p:cNvCxnSpPr>
            <a:cxnSpLocks noChangeShapeType="1"/>
            <a:endCxn id="10" idx="0"/>
          </p:cNvCxnSpPr>
          <p:nvPr/>
        </p:nvCxnSpPr>
        <p:spPr bwMode="auto">
          <a:xfrm rot="16200000" flipH="1">
            <a:off x="2819400" y="4343400"/>
            <a:ext cx="990600" cy="685800"/>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 to="" calcmode="lin" valueType="num">
                                      <p:cBhvr>
                                        <p:cTn id="12" dur="1" fill="hold"/>
                                        <p:tgtEl>
                                          <p:spTgt spid="16"/>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 to="" calcmode="lin" valueType="num">
                                      <p:cBhvr>
                                        <p:cTn id="17" dur="1" fill="hold"/>
                                        <p:tgtEl>
                                          <p:spTgt spid="17"/>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 to="" calcmode="lin" valueType="num">
                                      <p:cBhvr>
                                        <p:cTn id="22" dur="1" fill="hold"/>
                                        <p:tgtEl>
                                          <p:spTgt spid="7"/>
                                        </p:tgtEl>
                                        <p:attrNameLst>
                                          <p:attrName/>
                                        </p:attrNameLst>
                                      </p:cBhvr>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to="" calcmode="lin" valueType="num">
                                      <p:cBhvr>
                                        <p:cTn id="27" dur="1" fill="hold"/>
                                        <p:tgtEl>
                                          <p:spTgt spid="6"/>
                                        </p:tgtEl>
                                        <p:attrNameLst>
                                          <p:attrName/>
                                        </p:attrNameLst>
                                      </p:cBhvr>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24" presetClass="entr" presetSubtype="0" fill="hold" nodeType="clickEffect">
                                  <p:stCondLst>
                                    <p:cond delay="0"/>
                                  </p:stCondLst>
                                  <p:childTnLst>
                                    <p:set>
                                      <p:cBhvr>
                                        <p:cTn id="31" dur="1" fill="hold">
                                          <p:stCondLst>
                                            <p:cond delay="0"/>
                                          </p:stCondLst>
                                        </p:cTn>
                                        <p:tgtEl>
                                          <p:spTgt spid="32"/>
                                        </p:tgtEl>
                                        <p:attrNameLst>
                                          <p:attrName>style.visibility</p:attrName>
                                        </p:attrNameLst>
                                      </p:cBhvr>
                                      <p:to>
                                        <p:strVal val="visible"/>
                                      </p:to>
                                    </p:set>
                                    <p:anim to="" calcmode="lin" valueType="num">
                                      <p:cBhvr>
                                        <p:cTn id="32" dur="1" fill="hold"/>
                                        <p:tgtEl>
                                          <p:spTgt spid="32"/>
                                        </p:tgtEl>
                                        <p:attrNameLst>
                                          <p:attrName/>
                                        </p:attrNameLst>
                                      </p:cBhvr>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4" presetClass="entr" presetSubtype="0" fill="hold" nodeType="clickEffect">
                                  <p:stCondLst>
                                    <p:cond delay="0"/>
                                  </p:stCondLst>
                                  <p:childTnLst>
                                    <p:set>
                                      <p:cBhvr>
                                        <p:cTn id="36" dur="1" fill="hold">
                                          <p:stCondLst>
                                            <p:cond delay="0"/>
                                          </p:stCondLst>
                                        </p:cTn>
                                        <p:tgtEl>
                                          <p:spTgt spid="30"/>
                                        </p:tgtEl>
                                        <p:attrNameLst>
                                          <p:attrName>style.visibility</p:attrName>
                                        </p:attrNameLst>
                                      </p:cBhvr>
                                      <p:to>
                                        <p:strVal val="visible"/>
                                      </p:to>
                                    </p:set>
                                    <p:anim to="" calcmode="lin" valueType="num">
                                      <p:cBhvr>
                                        <p:cTn id="37" dur="1" fill="hold"/>
                                        <p:tgtEl>
                                          <p:spTgt spid="30"/>
                                        </p:tgtEl>
                                        <p:attrNameLst>
                                          <p:attrName/>
                                        </p:attrNameLst>
                                      </p:cBhvr>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4" presetClass="entr" presetSubtype="0" fill="hold" nodeType="clickEffect">
                                  <p:stCondLst>
                                    <p:cond delay="0"/>
                                  </p:stCondLst>
                                  <p:childTnLst>
                                    <p:set>
                                      <p:cBhvr>
                                        <p:cTn id="41" dur="1" fill="hold">
                                          <p:stCondLst>
                                            <p:cond delay="0"/>
                                          </p:stCondLst>
                                        </p:cTn>
                                        <p:tgtEl>
                                          <p:spTgt spid="34"/>
                                        </p:tgtEl>
                                        <p:attrNameLst>
                                          <p:attrName>style.visibility</p:attrName>
                                        </p:attrNameLst>
                                      </p:cBhvr>
                                      <p:to>
                                        <p:strVal val="visible"/>
                                      </p:to>
                                    </p:set>
                                    <p:anim to="" calcmode="lin" valueType="num">
                                      <p:cBhvr>
                                        <p:cTn id="42" dur="1" fill="hold"/>
                                        <p:tgtEl>
                                          <p:spTgt spid="34"/>
                                        </p:tgtEl>
                                        <p:attrNameLst>
                                          <p:attrName/>
                                        </p:attrNameLst>
                                      </p:cBhvr>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4" presetClass="entr" presetSubtype="0"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anim to="" calcmode="lin" valueType="num">
                                      <p:cBhvr>
                                        <p:cTn id="47" dur="1" fill="hold"/>
                                        <p:tgtEl>
                                          <p:spTgt spid="8"/>
                                        </p:tgtEl>
                                        <p:attrNameLst>
                                          <p:attrName/>
                                        </p:attrNameLst>
                                      </p:cBhvr>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24" presetClass="entr" presetSubtype="0" fill="hold" grpId="0" nodeType="clickEffect">
                                  <p:stCondLst>
                                    <p:cond delay="0"/>
                                  </p:stCondLst>
                                  <p:childTnLst>
                                    <p:set>
                                      <p:cBhvr>
                                        <p:cTn id="51" dur="1" fill="hold">
                                          <p:stCondLst>
                                            <p:cond delay="0"/>
                                          </p:stCondLst>
                                        </p:cTn>
                                        <p:tgtEl>
                                          <p:spTgt spid="9"/>
                                        </p:tgtEl>
                                        <p:attrNameLst>
                                          <p:attrName>style.visibility</p:attrName>
                                        </p:attrNameLst>
                                      </p:cBhvr>
                                      <p:to>
                                        <p:strVal val="visible"/>
                                      </p:to>
                                    </p:set>
                                    <p:anim to="" calcmode="lin" valueType="num">
                                      <p:cBhvr>
                                        <p:cTn id="52" dur="1" fill="hold"/>
                                        <p:tgtEl>
                                          <p:spTgt spid="9"/>
                                        </p:tgtEl>
                                        <p:attrNameLst>
                                          <p:attrName/>
                                        </p:attrNameLst>
                                      </p:cBhvr>
                                    </p:anim>
                                  </p:childTnLst>
                                </p:cTn>
                              </p:par>
                            </p:childTnLst>
                          </p:cTn>
                        </p:par>
                      </p:childTnLst>
                    </p:cTn>
                  </p:par>
                  <p:par>
                    <p:cTn id="53" fill="hold" nodeType="clickPar">
                      <p:stCondLst>
                        <p:cond delay="indefinite"/>
                      </p:stCondLst>
                      <p:childTnLst>
                        <p:par>
                          <p:cTn id="54" fill="hold" nodeType="withGroup">
                            <p:stCondLst>
                              <p:cond delay="0"/>
                            </p:stCondLst>
                            <p:childTnLst>
                              <p:par>
                                <p:cTn id="55" presetID="24" presetClass="entr" presetSubtype="0" fill="hold" grpId="0" nodeType="clickEffect">
                                  <p:stCondLst>
                                    <p:cond delay="0"/>
                                  </p:stCondLst>
                                  <p:childTnLst>
                                    <p:set>
                                      <p:cBhvr>
                                        <p:cTn id="56" dur="1" fill="hold">
                                          <p:stCondLst>
                                            <p:cond delay="0"/>
                                          </p:stCondLst>
                                        </p:cTn>
                                        <p:tgtEl>
                                          <p:spTgt spid="10"/>
                                        </p:tgtEl>
                                        <p:attrNameLst>
                                          <p:attrName>style.visibility</p:attrName>
                                        </p:attrNameLst>
                                      </p:cBhvr>
                                      <p:to>
                                        <p:strVal val="visible"/>
                                      </p:to>
                                    </p:set>
                                    <p:anim to="" calcmode="lin" valueType="num">
                                      <p:cBhvr>
                                        <p:cTn id="57" dur="1" fill="hold"/>
                                        <p:tgtEl>
                                          <p:spTgt spid="10"/>
                                        </p:tgtEl>
                                        <p:attrNameLst>
                                          <p:attrName/>
                                        </p:attrNameLst>
                                      </p:cBhvr>
                                    </p:anim>
                                  </p:childTnLst>
                                </p:cTn>
                              </p:par>
                            </p:childTnLst>
                          </p:cTn>
                        </p:par>
                      </p:childTnLst>
                    </p:cTn>
                  </p:par>
                  <p:par>
                    <p:cTn id="58" fill="hold" nodeType="clickPar">
                      <p:stCondLst>
                        <p:cond delay="indefinite"/>
                      </p:stCondLst>
                      <p:childTnLst>
                        <p:par>
                          <p:cTn id="59" fill="hold" nodeType="withGroup">
                            <p:stCondLst>
                              <p:cond delay="0"/>
                            </p:stCondLst>
                            <p:childTnLst>
                              <p:par>
                                <p:cTn id="60" presetID="24" presetClass="entr" presetSubtype="0" fill="hold" nodeType="clickEffect">
                                  <p:stCondLst>
                                    <p:cond delay="0"/>
                                  </p:stCondLst>
                                  <p:childTnLst>
                                    <p:set>
                                      <p:cBhvr>
                                        <p:cTn id="61" dur="1" fill="hold">
                                          <p:stCondLst>
                                            <p:cond delay="0"/>
                                          </p:stCondLst>
                                        </p:cTn>
                                        <p:tgtEl>
                                          <p:spTgt spid="28"/>
                                        </p:tgtEl>
                                        <p:attrNameLst>
                                          <p:attrName>style.visibility</p:attrName>
                                        </p:attrNameLst>
                                      </p:cBhvr>
                                      <p:to>
                                        <p:strVal val="visible"/>
                                      </p:to>
                                    </p:set>
                                    <p:anim to="" calcmode="lin" valueType="num">
                                      <p:cBhvr>
                                        <p:cTn id="62" dur="1" fill="hold"/>
                                        <p:tgtEl>
                                          <p:spTgt spid="28"/>
                                        </p:tgtEl>
                                        <p:attrNameLst>
                                          <p:attrName/>
                                        </p:attrNameLst>
                                      </p:cBhvr>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4" presetClass="entr" presetSubtype="0" fill="hold" nodeType="clickEffect">
                                  <p:stCondLst>
                                    <p:cond delay="0"/>
                                  </p:stCondLst>
                                  <p:childTnLst>
                                    <p:set>
                                      <p:cBhvr>
                                        <p:cTn id="66" dur="1" fill="hold">
                                          <p:stCondLst>
                                            <p:cond delay="0"/>
                                          </p:stCondLst>
                                        </p:cTn>
                                        <p:tgtEl>
                                          <p:spTgt spid="20"/>
                                        </p:tgtEl>
                                        <p:attrNameLst>
                                          <p:attrName>style.visibility</p:attrName>
                                        </p:attrNameLst>
                                      </p:cBhvr>
                                      <p:to>
                                        <p:strVal val="visible"/>
                                      </p:to>
                                    </p:set>
                                    <p:anim to="" calcmode="lin" valueType="num">
                                      <p:cBhvr>
                                        <p:cTn id="67" dur="1" fill="hold"/>
                                        <p:tgtEl>
                                          <p:spTgt spid="20"/>
                                        </p:tgtEl>
                                        <p:attrNameLst>
                                          <p:attrName/>
                                        </p:attrNameLst>
                                      </p:cBhvr>
                                    </p:anim>
                                  </p:childTnLst>
                                </p:cTn>
                              </p:par>
                            </p:childTnLst>
                          </p:cTn>
                        </p:par>
                      </p:childTnLst>
                    </p:cTn>
                  </p:par>
                  <p:par>
                    <p:cTn id="68" fill="hold" nodeType="clickPar">
                      <p:stCondLst>
                        <p:cond delay="indefinite"/>
                      </p:stCondLst>
                      <p:childTnLst>
                        <p:par>
                          <p:cTn id="69" fill="hold" nodeType="withGroup">
                            <p:stCondLst>
                              <p:cond delay="0"/>
                            </p:stCondLst>
                            <p:childTnLst>
                              <p:par>
                                <p:cTn id="70" presetID="24" presetClass="entr" presetSubtype="0" fill="hold" nodeType="clickEffect">
                                  <p:stCondLst>
                                    <p:cond delay="0"/>
                                  </p:stCondLst>
                                  <p:childTnLst>
                                    <p:set>
                                      <p:cBhvr>
                                        <p:cTn id="71" dur="1" fill="hold">
                                          <p:stCondLst>
                                            <p:cond delay="0"/>
                                          </p:stCondLst>
                                        </p:cTn>
                                        <p:tgtEl>
                                          <p:spTgt spid="26"/>
                                        </p:tgtEl>
                                        <p:attrNameLst>
                                          <p:attrName>style.visibility</p:attrName>
                                        </p:attrNameLst>
                                      </p:cBhvr>
                                      <p:to>
                                        <p:strVal val="visible"/>
                                      </p:to>
                                    </p:set>
                                    <p:anim to="" calcmode="lin" valueType="num">
                                      <p:cBhvr>
                                        <p:cTn id="72" dur="1" fill="hold"/>
                                        <p:tgtEl>
                                          <p:spTgt spid="26"/>
                                        </p:tgtEl>
                                        <p:attrNameLst>
                                          <p:attrName/>
                                        </p:attrNameLst>
                                      </p:cBhvr>
                                    </p:anim>
                                  </p:childTnLst>
                                </p:cTn>
                              </p:par>
                            </p:childTnLst>
                          </p:cTn>
                        </p:par>
                      </p:childTnLst>
                    </p:cTn>
                  </p:par>
                  <p:par>
                    <p:cTn id="73" fill="hold" nodeType="clickPar">
                      <p:stCondLst>
                        <p:cond delay="indefinite"/>
                      </p:stCondLst>
                      <p:childTnLst>
                        <p:par>
                          <p:cTn id="74" fill="hold" nodeType="withGroup">
                            <p:stCondLst>
                              <p:cond delay="0"/>
                            </p:stCondLst>
                            <p:childTnLst>
                              <p:par>
                                <p:cTn id="75" presetID="24" presetClass="entr" presetSubtype="0" fill="hold" grpId="0" nodeType="clickEffect">
                                  <p:stCondLst>
                                    <p:cond delay="0"/>
                                  </p:stCondLst>
                                  <p:childTnLst>
                                    <p:set>
                                      <p:cBhvr>
                                        <p:cTn id="76" dur="1" fill="hold">
                                          <p:stCondLst>
                                            <p:cond delay="0"/>
                                          </p:stCondLst>
                                        </p:cTn>
                                        <p:tgtEl>
                                          <p:spTgt spid="11"/>
                                        </p:tgtEl>
                                        <p:attrNameLst>
                                          <p:attrName>style.visibility</p:attrName>
                                        </p:attrNameLst>
                                      </p:cBhvr>
                                      <p:to>
                                        <p:strVal val="visible"/>
                                      </p:to>
                                    </p:set>
                                    <p:anim to="" calcmode="lin" valueType="num">
                                      <p:cBhvr>
                                        <p:cTn id="77" dur="1" fill="hold"/>
                                        <p:tgtEl>
                                          <p:spTgt spid="11"/>
                                        </p:tgtEl>
                                        <p:attrNameLst>
                                          <p:attrName/>
                                        </p:attrNameLst>
                                      </p:cBhvr>
                                    </p:anim>
                                  </p:childTnLst>
                                </p:cTn>
                              </p:par>
                            </p:childTnLst>
                          </p:cTn>
                        </p:par>
                      </p:childTnLst>
                    </p:cTn>
                  </p:par>
                  <p:par>
                    <p:cTn id="78" fill="hold" nodeType="clickPar">
                      <p:stCondLst>
                        <p:cond delay="indefinite"/>
                      </p:stCondLst>
                      <p:childTnLst>
                        <p:par>
                          <p:cTn id="79" fill="hold" nodeType="withGroup">
                            <p:stCondLst>
                              <p:cond delay="0"/>
                            </p:stCondLst>
                            <p:childTnLst>
                              <p:par>
                                <p:cTn id="80" presetID="24" presetClass="entr" presetSubtype="0" fill="hold" grpId="0" nodeType="clickEffect">
                                  <p:stCondLst>
                                    <p:cond delay="0"/>
                                  </p:stCondLst>
                                  <p:childTnLst>
                                    <p:set>
                                      <p:cBhvr>
                                        <p:cTn id="81" dur="1" fill="hold">
                                          <p:stCondLst>
                                            <p:cond delay="0"/>
                                          </p:stCondLst>
                                        </p:cTn>
                                        <p:tgtEl>
                                          <p:spTgt spid="12"/>
                                        </p:tgtEl>
                                        <p:attrNameLst>
                                          <p:attrName>style.visibility</p:attrName>
                                        </p:attrNameLst>
                                      </p:cBhvr>
                                      <p:to>
                                        <p:strVal val="visible"/>
                                      </p:to>
                                    </p:set>
                                    <p:anim to="" calcmode="lin" valueType="num">
                                      <p:cBhvr>
                                        <p:cTn id="82" dur="1" fill="hold"/>
                                        <p:tgtEl>
                                          <p:spTgt spid="12"/>
                                        </p:tgtEl>
                                        <p:attrNameLst>
                                          <p:attrName/>
                                        </p:attrNameLst>
                                      </p:cBhvr>
                                    </p:anim>
                                  </p:childTnLst>
                                </p:cTn>
                              </p:par>
                            </p:childTnLst>
                          </p:cTn>
                        </p:par>
                      </p:childTnLst>
                    </p:cTn>
                  </p:par>
                  <p:par>
                    <p:cTn id="83" fill="hold" nodeType="clickPar">
                      <p:stCondLst>
                        <p:cond delay="indefinite"/>
                      </p:stCondLst>
                      <p:childTnLst>
                        <p:par>
                          <p:cTn id="84" fill="hold" nodeType="withGroup">
                            <p:stCondLst>
                              <p:cond delay="0"/>
                            </p:stCondLst>
                            <p:childTnLst>
                              <p:par>
                                <p:cTn id="85" presetID="24" presetClass="entr" presetSubtype="0" fill="hold" grpId="0" nodeType="clickEffect">
                                  <p:stCondLst>
                                    <p:cond delay="0"/>
                                  </p:stCondLst>
                                  <p:childTnLst>
                                    <p:set>
                                      <p:cBhvr>
                                        <p:cTn id="86" dur="1" fill="hold">
                                          <p:stCondLst>
                                            <p:cond delay="0"/>
                                          </p:stCondLst>
                                        </p:cTn>
                                        <p:tgtEl>
                                          <p:spTgt spid="13"/>
                                        </p:tgtEl>
                                        <p:attrNameLst>
                                          <p:attrName>style.visibility</p:attrName>
                                        </p:attrNameLst>
                                      </p:cBhvr>
                                      <p:to>
                                        <p:strVal val="visible"/>
                                      </p:to>
                                    </p:set>
                                    <p:anim to="" calcmode="lin" valueType="num">
                                      <p:cBhvr>
                                        <p:cTn id="87" dur="1" fill="hold"/>
                                        <p:tgtEl>
                                          <p:spTgt spid="1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1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685800" y="1295400"/>
            <a:ext cx="8074025" cy="2368550"/>
          </a:xfrm>
        </p:spPr>
        <p:txBody>
          <a:bodyPr/>
          <a:lstStyle/>
          <a:p>
            <a:r>
              <a:rPr lang="fa-IR" sz="3200" smtClean="0">
                <a:solidFill>
                  <a:schemeClr val="tx1"/>
                </a:solidFill>
                <a:cs typeface="B Yekan" panose="00000400000000000000" pitchFamily="2" charset="-78"/>
              </a:rPr>
              <a:t>اهداف کلی آموزشی اهدافی هستند که در پایان یک دوره آموزشی بایستی تحقق یابند. این دسته از اهداف معمولا به صورت عبارتهای کلی و مبهم بیان می شوند و نیاز به زمان بیشتری جهت تحقق دارند</a:t>
            </a:r>
            <a:endParaRPr lang="en-US" sz="3200" smtClean="0">
              <a:solidFill>
                <a:schemeClr val="tx1"/>
              </a:solidFill>
              <a:cs typeface="B Yekan" panose="00000400000000000000" pitchFamily="2" charset="-78"/>
            </a:endParaRPr>
          </a:p>
        </p:txBody>
      </p:sp>
      <p:sp>
        <p:nvSpPr>
          <p:cNvPr id="5" name="Rectangle 2"/>
          <p:cNvSpPr txBox="1">
            <a:spLocks noChangeArrowheads="1"/>
          </p:cNvSpPr>
          <p:nvPr/>
        </p:nvSpPr>
        <p:spPr bwMode="auto">
          <a:xfrm>
            <a:off x="685800" y="3200400"/>
            <a:ext cx="8074025" cy="2368550"/>
          </a:xfrm>
          <a:prstGeom prst="rect">
            <a:avLst/>
          </a:prstGeom>
          <a:noFill/>
          <a:ln w="9525">
            <a:noFill/>
            <a:miter lim="800000"/>
            <a:headEnd/>
            <a:tailEnd/>
          </a:ln>
        </p:spPr>
        <p:txBody>
          <a:bodyPr anchor="ctr"/>
          <a:lstStyle/>
          <a:p>
            <a:pPr algn="r">
              <a:defRPr/>
            </a:pPr>
            <a:r>
              <a:rPr lang="fa-IR" sz="3200" b="1" kern="0" dirty="0">
                <a:solidFill>
                  <a:srgbClr val="FF0000"/>
                </a:solidFill>
                <a:latin typeface="+mj-lt"/>
                <a:ea typeface="+mj-ea"/>
                <a:cs typeface="B Yekan" pitchFamily="2" charset="-78"/>
              </a:rPr>
              <a:t>مثال: ارتقاء دانش و مهارت شرکت کنندگان در زمینه روش ها و فنون تدریس</a:t>
            </a:r>
            <a:endParaRPr lang="en-US" sz="3200" b="1" kern="0" dirty="0">
              <a:solidFill>
                <a:srgbClr val="FF0000"/>
              </a:solidFill>
              <a:latin typeface="+mj-lt"/>
              <a:ea typeface="+mj-ea"/>
              <a:cs typeface="B Yekan" pitchFamily="2" charset="-78"/>
            </a:endParaRPr>
          </a:p>
        </p:txBody>
      </p:sp>
      <p:sp>
        <p:nvSpPr>
          <p:cNvPr id="130052" name="Rectangle 3"/>
          <p:cNvSpPr>
            <a:spLocks noChangeArrowheads="1"/>
          </p:cNvSpPr>
          <p:nvPr/>
        </p:nvSpPr>
        <p:spPr bwMode="auto">
          <a:xfrm>
            <a:off x="5715000" y="990600"/>
            <a:ext cx="2990850" cy="576263"/>
          </a:xfrm>
          <a:prstGeom prst="rect">
            <a:avLst/>
          </a:prstGeom>
          <a:solidFill>
            <a:srgbClr val="FFFF00"/>
          </a:solidFill>
          <a:ln w="9525">
            <a:noFill/>
            <a:miter lim="800000"/>
            <a:headEnd/>
            <a:tailEnd/>
          </a:ln>
          <a:effectLst>
            <a:outerShdw dist="107763" dir="13500000" algn="ctr" rotWithShape="0">
              <a:srgbClr val="808080">
                <a:alpha val="50000"/>
              </a:srgbClr>
            </a:outerShdw>
          </a:effectLst>
        </p:spPr>
        <p:txBody>
          <a:bodyPr wrap="none" anchor="ctr"/>
          <a:lstStyle/>
          <a:p>
            <a:pPr algn="ctr">
              <a:defRPr/>
            </a:pPr>
            <a:r>
              <a:rPr lang="fa-IR" sz="3200">
                <a:solidFill>
                  <a:srgbClr val="CC0000"/>
                </a:solidFill>
                <a:latin typeface="Arial" charset="0"/>
                <a:cs typeface="B Homa" pitchFamily="2" charset="-78"/>
              </a:rPr>
              <a:t>اهداف کلی آموزشی</a:t>
            </a:r>
            <a:endParaRPr lang="en-US" sz="3200">
              <a:solidFill>
                <a:srgbClr val="CC0000"/>
              </a:solidFill>
              <a:latin typeface="Arial" charset="0"/>
              <a:cs typeface="B Homa"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29026"/>
                                        </p:tgtEl>
                                        <p:attrNameLst>
                                          <p:attrName>style.visibility</p:attrName>
                                        </p:attrNameLst>
                                      </p:cBhvr>
                                      <p:to>
                                        <p:strVal val="visible"/>
                                      </p:to>
                                    </p:set>
                                    <p:anim to="" calcmode="lin" valueType="num">
                                      <p:cBhvr>
                                        <p:cTn id="7" dur="1" fill="hold"/>
                                        <p:tgtEl>
                                          <p:spTgt spid="129026"/>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to="" calcmode="lin" valueType="num">
                                      <p:cBhvr>
                                        <p:cTn id="12"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26" grpId="0"/>
      <p:bldP spid="5" grpId="0"/>
    </p:bldLst>
  </p:timing>
</p:sld>
</file>

<file path=ppt/slides/slide1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a:xfrm>
            <a:off x="685800" y="1295400"/>
            <a:ext cx="8074025" cy="2368550"/>
          </a:xfrm>
        </p:spPr>
        <p:txBody>
          <a:bodyPr/>
          <a:lstStyle/>
          <a:p>
            <a:r>
              <a:rPr lang="fa-IR" sz="3200" smtClean="0">
                <a:solidFill>
                  <a:schemeClr val="tx1"/>
                </a:solidFill>
                <a:cs typeface="B Yekan" panose="00000400000000000000" pitchFamily="2" charset="-78"/>
              </a:rPr>
              <a:t>اهدافی هستند که از هدف کلی نشات گرفته اند و نسبت به آنها محدودتر و مشخص ترند. معمولا در نوشتن اهداف جزیی از افعال زیر استفاده می شود ، (آشنا شدن، درک کردن، فکر کردن، کسب کردن، پی بردن)</a:t>
            </a:r>
            <a:endParaRPr lang="en-US" sz="3200" smtClean="0">
              <a:solidFill>
                <a:schemeClr val="tx1"/>
              </a:solidFill>
              <a:cs typeface="B Yekan" panose="00000400000000000000" pitchFamily="2" charset="-78"/>
            </a:endParaRPr>
          </a:p>
        </p:txBody>
      </p:sp>
      <p:sp>
        <p:nvSpPr>
          <p:cNvPr id="5" name="Rectangle 2"/>
          <p:cNvSpPr txBox="1">
            <a:spLocks noChangeArrowheads="1"/>
          </p:cNvSpPr>
          <p:nvPr/>
        </p:nvSpPr>
        <p:spPr bwMode="auto">
          <a:xfrm>
            <a:off x="533400" y="3657600"/>
            <a:ext cx="8074025" cy="2368550"/>
          </a:xfrm>
          <a:prstGeom prst="rect">
            <a:avLst/>
          </a:prstGeom>
          <a:noFill/>
          <a:ln w="9525">
            <a:noFill/>
            <a:miter lim="800000"/>
            <a:headEnd/>
            <a:tailEnd/>
          </a:ln>
        </p:spPr>
        <p:txBody>
          <a:bodyPr anchor="ctr"/>
          <a:lstStyle/>
          <a:p>
            <a:pPr algn="r">
              <a:defRPr/>
            </a:pPr>
            <a:r>
              <a:rPr lang="fa-IR" sz="3200" b="1" kern="0" dirty="0">
                <a:solidFill>
                  <a:srgbClr val="FF0000"/>
                </a:solidFill>
                <a:latin typeface="+mj-lt"/>
                <a:ea typeface="+mj-ea"/>
                <a:cs typeface="B Yekan" pitchFamily="2" charset="-78"/>
              </a:rPr>
              <a:t>مثال: در پایان این دوره انتظار می رود فراگیران با مفاهیم آموزش، یادگیری، تدریس آشنا شوند.</a:t>
            </a:r>
            <a:endParaRPr lang="en-US" sz="3200" b="1" kern="0" dirty="0">
              <a:solidFill>
                <a:srgbClr val="FF0000"/>
              </a:solidFill>
              <a:latin typeface="+mj-lt"/>
              <a:ea typeface="+mj-ea"/>
              <a:cs typeface="B Yekan" pitchFamily="2" charset="-78"/>
            </a:endParaRPr>
          </a:p>
        </p:txBody>
      </p:sp>
      <p:sp>
        <p:nvSpPr>
          <p:cNvPr id="131076" name="Rectangle 3"/>
          <p:cNvSpPr>
            <a:spLocks noChangeArrowheads="1"/>
          </p:cNvSpPr>
          <p:nvPr/>
        </p:nvSpPr>
        <p:spPr bwMode="auto">
          <a:xfrm>
            <a:off x="5334000" y="609600"/>
            <a:ext cx="3371850" cy="576263"/>
          </a:xfrm>
          <a:prstGeom prst="rect">
            <a:avLst/>
          </a:prstGeom>
          <a:solidFill>
            <a:srgbClr val="FFFF00"/>
          </a:solidFill>
          <a:ln w="9525">
            <a:noFill/>
            <a:miter lim="800000"/>
            <a:headEnd/>
            <a:tailEnd/>
          </a:ln>
          <a:effectLst>
            <a:outerShdw dist="107763" dir="13500000" algn="ctr" rotWithShape="0">
              <a:srgbClr val="808080">
                <a:alpha val="50000"/>
              </a:srgbClr>
            </a:outerShdw>
          </a:effectLst>
        </p:spPr>
        <p:txBody>
          <a:bodyPr wrap="none" anchor="ctr"/>
          <a:lstStyle/>
          <a:p>
            <a:pPr algn="ctr">
              <a:defRPr/>
            </a:pPr>
            <a:r>
              <a:rPr lang="fa-IR" sz="3200">
                <a:solidFill>
                  <a:srgbClr val="CC0000"/>
                </a:solidFill>
                <a:latin typeface="Arial" charset="0"/>
                <a:cs typeface="B Homa" pitchFamily="2" charset="-78"/>
              </a:rPr>
              <a:t>اهداف جزئی آموزشی</a:t>
            </a:r>
            <a:endParaRPr lang="en-US" sz="3200">
              <a:solidFill>
                <a:srgbClr val="CC0000"/>
              </a:solidFill>
              <a:latin typeface="Arial" charset="0"/>
              <a:cs typeface="B Homa"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30050"/>
                                        </p:tgtEl>
                                        <p:attrNameLst>
                                          <p:attrName>style.visibility</p:attrName>
                                        </p:attrNameLst>
                                      </p:cBhvr>
                                      <p:to>
                                        <p:strVal val="visible"/>
                                      </p:to>
                                    </p:set>
                                    <p:anim to="" calcmode="lin" valueType="num">
                                      <p:cBhvr>
                                        <p:cTn id="7" dur="1" fill="hold"/>
                                        <p:tgtEl>
                                          <p:spTgt spid="130050"/>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to="" calcmode="lin" valueType="num">
                                      <p:cBhvr>
                                        <p:cTn id="12"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0" grpId="0"/>
      <p:bldP spid="5" grpId="0"/>
    </p:bldLst>
  </p:timing>
</p:sld>
</file>

<file path=ppt/slides/slide1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762000" y="1828800"/>
            <a:ext cx="8074025" cy="2368550"/>
          </a:xfrm>
        </p:spPr>
        <p:txBody>
          <a:bodyPr/>
          <a:lstStyle/>
          <a:p>
            <a:r>
              <a:rPr lang="fa-IR" sz="3200" smtClean="0">
                <a:solidFill>
                  <a:schemeClr val="tx1"/>
                </a:solidFill>
                <a:cs typeface="B Yekan" panose="00000400000000000000" pitchFamily="2" charset="-78"/>
              </a:rPr>
              <a:t>اهداف رفتاری هدف های آموزشی عینی هستند و نوع رفتار و قابلیتهایی را که انتظار داریم دانش آموزان پس از یک فعالیت آموزشی به آنها برسند مشخص می کنند. ویژگی بارز این رفتارها صریح  و قابل فهم بودنشان است.  نمونه ای از افعال عبارتند از (توضیح دهد، فهرست کند، تقسیم کند، نام ببرد، توصیف کند و....)</a:t>
            </a:r>
            <a:endParaRPr lang="en-US" sz="3200" smtClean="0">
              <a:solidFill>
                <a:schemeClr val="tx1"/>
              </a:solidFill>
              <a:cs typeface="B Yekan" panose="00000400000000000000" pitchFamily="2" charset="-78"/>
            </a:endParaRPr>
          </a:p>
        </p:txBody>
      </p:sp>
      <p:sp>
        <p:nvSpPr>
          <p:cNvPr id="5" name="Rectangle 2"/>
          <p:cNvSpPr txBox="1">
            <a:spLocks noChangeArrowheads="1"/>
          </p:cNvSpPr>
          <p:nvPr/>
        </p:nvSpPr>
        <p:spPr bwMode="auto">
          <a:xfrm>
            <a:off x="152400" y="4419600"/>
            <a:ext cx="8074025" cy="2063750"/>
          </a:xfrm>
          <a:prstGeom prst="rect">
            <a:avLst/>
          </a:prstGeom>
          <a:noFill/>
          <a:ln w="9525">
            <a:noFill/>
            <a:miter lim="800000"/>
            <a:headEnd/>
            <a:tailEnd/>
          </a:ln>
        </p:spPr>
        <p:txBody>
          <a:bodyPr anchor="ctr"/>
          <a:lstStyle/>
          <a:p>
            <a:pPr algn="r">
              <a:defRPr/>
            </a:pPr>
            <a:r>
              <a:rPr lang="fa-IR" sz="3200" b="1" kern="0" dirty="0">
                <a:solidFill>
                  <a:srgbClr val="FF0000"/>
                </a:solidFill>
                <a:latin typeface="+mj-lt"/>
                <a:ea typeface="+mj-ea"/>
                <a:cs typeface="B Yekan" pitchFamily="2" charset="-78"/>
              </a:rPr>
              <a:t>مثال: فراگیر بتواند تفاوت آموزش و تدریس را توضیح دهد. </a:t>
            </a:r>
            <a:endParaRPr lang="en-US" sz="3200" b="1" kern="0" dirty="0">
              <a:solidFill>
                <a:srgbClr val="FF0000"/>
              </a:solidFill>
              <a:latin typeface="+mj-lt"/>
              <a:ea typeface="+mj-ea"/>
              <a:cs typeface="B Yekan" pitchFamily="2" charset="-78"/>
            </a:endParaRPr>
          </a:p>
        </p:txBody>
      </p:sp>
      <p:sp>
        <p:nvSpPr>
          <p:cNvPr id="132100" name="Rectangle 3"/>
          <p:cNvSpPr>
            <a:spLocks noChangeArrowheads="1"/>
          </p:cNvSpPr>
          <p:nvPr/>
        </p:nvSpPr>
        <p:spPr bwMode="auto">
          <a:xfrm>
            <a:off x="5334000" y="609600"/>
            <a:ext cx="3371850" cy="576263"/>
          </a:xfrm>
          <a:prstGeom prst="rect">
            <a:avLst/>
          </a:prstGeom>
          <a:solidFill>
            <a:srgbClr val="FFFF00"/>
          </a:solidFill>
          <a:ln w="9525">
            <a:noFill/>
            <a:miter lim="800000"/>
            <a:headEnd/>
            <a:tailEnd/>
          </a:ln>
          <a:effectLst>
            <a:outerShdw dist="107763" dir="13500000" algn="ctr" rotWithShape="0">
              <a:srgbClr val="808080">
                <a:alpha val="50000"/>
              </a:srgbClr>
            </a:outerShdw>
          </a:effectLst>
        </p:spPr>
        <p:txBody>
          <a:bodyPr wrap="none" anchor="ctr"/>
          <a:lstStyle/>
          <a:p>
            <a:pPr algn="ctr">
              <a:defRPr/>
            </a:pPr>
            <a:r>
              <a:rPr lang="fa-IR" sz="3200">
                <a:solidFill>
                  <a:srgbClr val="CC0000"/>
                </a:solidFill>
                <a:latin typeface="Arial" charset="0"/>
                <a:cs typeface="B Homa" pitchFamily="2" charset="-78"/>
              </a:rPr>
              <a:t>اهداف رفتاری</a:t>
            </a:r>
            <a:endParaRPr lang="en-US" sz="3200">
              <a:solidFill>
                <a:srgbClr val="CC0000"/>
              </a:solidFill>
              <a:latin typeface="Arial" charset="0"/>
              <a:cs typeface="B Homa"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31074"/>
                                        </p:tgtEl>
                                        <p:attrNameLst>
                                          <p:attrName>style.visibility</p:attrName>
                                        </p:attrNameLst>
                                      </p:cBhvr>
                                      <p:to>
                                        <p:strVal val="visible"/>
                                      </p:to>
                                    </p:set>
                                    <p:anim to="" calcmode="lin" valueType="num">
                                      <p:cBhvr>
                                        <p:cTn id="7" dur="1" fill="hold"/>
                                        <p:tgtEl>
                                          <p:spTgt spid="131074"/>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to="" calcmode="lin" valueType="num">
                                      <p:cBhvr>
                                        <p:cTn id="12"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74" grpId="0"/>
      <p:bldP spid="5" grpId="0"/>
    </p:bldLst>
  </p:timing>
</p:sld>
</file>

<file path=ppt/slides/slide1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a:xfrm>
            <a:off x="762000" y="1828800"/>
            <a:ext cx="8074025" cy="2368550"/>
          </a:xfrm>
        </p:spPr>
        <p:txBody>
          <a:bodyPr/>
          <a:lstStyle/>
          <a:p>
            <a:r>
              <a:rPr lang="fa-IR" sz="3200" smtClean="0">
                <a:solidFill>
                  <a:schemeClr val="tx1"/>
                </a:solidFill>
                <a:cs typeface="B Yekan" panose="00000400000000000000" pitchFamily="2" charset="-78"/>
              </a:rPr>
              <a:t>الف- با افعال واضح و صریح بیان شود.</a:t>
            </a:r>
            <a:br>
              <a:rPr lang="fa-IR" sz="3200" smtClean="0">
                <a:solidFill>
                  <a:schemeClr val="tx1"/>
                </a:solidFill>
                <a:cs typeface="B Yekan" panose="00000400000000000000" pitchFamily="2" charset="-78"/>
              </a:rPr>
            </a:br>
            <a:r>
              <a:rPr lang="fa-IR" sz="3200" smtClean="0">
                <a:solidFill>
                  <a:schemeClr val="tx1"/>
                </a:solidFill>
                <a:cs typeface="B Yekan" panose="00000400000000000000" pitchFamily="2" charset="-78"/>
              </a:rPr>
              <a:t>ب- موقعیتی که رفتار بایستی در آن انجام شود مشخص شود (تحت چه شرایطی).</a:t>
            </a:r>
            <a:br>
              <a:rPr lang="fa-IR" sz="3200" smtClean="0">
                <a:solidFill>
                  <a:schemeClr val="tx1"/>
                </a:solidFill>
                <a:cs typeface="B Yekan" panose="00000400000000000000" pitchFamily="2" charset="-78"/>
              </a:rPr>
            </a:br>
            <a:r>
              <a:rPr lang="fa-IR" sz="3200" smtClean="0">
                <a:solidFill>
                  <a:schemeClr val="tx1"/>
                </a:solidFill>
                <a:cs typeface="B Yekan" panose="00000400000000000000" pitchFamily="2" charset="-78"/>
              </a:rPr>
              <a:t>ج- معیار رفتار مشخص شود ( سطح قابل قبول رفتار)</a:t>
            </a:r>
            <a:endParaRPr lang="en-US" sz="3200" smtClean="0">
              <a:solidFill>
                <a:schemeClr val="tx1"/>
              </a:solidFill>
              <a:cs typeface="B Yekan" panose="00000400000000000000" pitchFamily="2" charset="-78"/>
            </a:endParaRPr>
          </a:p>
        </p:txBody>
      </p:sp>
      <p:sp>
        <p:nvSpPr>
          <p:cNvPr id="133123" name="Rectangle 3"/>
          <p:cNvSpPr>
            <a:spLocks noChangeArrowheads="1"/>
          </p:cNvSpPr>
          <p:nvPr/>
        </p:nvSpPr>
        <p:spPr bwMode="auto">
          <a:xfrm>
            <a:off x="4648200" y="609600"/>
            <a:ext cx="4267200" cy="576263"/>
          </a:xfrm>
          <a:prstGeom prst="rect">
            <a:avLst/>
          </a:prstGeom>
          <a:solidFill>
            <a:srgbClr val="FFFF00"/>
          </a:solidFill>
          <a:ln w="9525">
            <a:noFill/>
            <a:miter lim="800000"/>
            <a:headEnd/>
            <a:tailEnd/>
          </a:ln>
          <a:effectLst>
            <a:outerShdw dist="107763" dir="13500000" algn="ctr" rotWithShape="0">
              <a:srgbClr val="808080">
                <a:alpha val="50000"/>
              </a:srgbClr>
            </a:outerShdw>
          </a:effectLst>
        </p:spPr>
        <p:txBody>
          <a:bodyPr wrap="none" anchor="ctr"/>
          <a:lstStyle/>
          <a:p>
            <a:pPr algn="ctr">
              <a:defRPr/>
            </a:pPr>
            <a:r>
              <a:rPr lang="fa-IR" sz="3200">
                <a:solidFill>
                  <a:srgbClr val="CC0000"/>
                </a:solidFill>
                <a:latin typeface="Arial" charset="0"/>
                <a:cs typeface="B Homa" pitchFamily="2" charset="-78"/>
              </a:rPr>
              <a:t>ویژگی های اهداف رفتاری خوب</a:t>
            </a:r>
            <a:endParaRPr lang="en-US" sz="3200">
              <a:solidFill>
                <a:srgbClr val="CC0000"/>
              </a:solidFill>
              <a:latin typeface="Arial" charset="0"/>
              <a:cs typeface="B Homa" pitchFamily="2" charset="-78"/>
            </a:endParaRPr>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a:xfrm>
            <a:off x="533400" y="0"/>
            <a:ext cx="8382000" cy="1676400"/>
          </a:xfrm>
        </p:spPr>
        <p:txBody>
          <a:bodyPr/>
          <a:lstStyle/>
          <a:p>
            <a:r>
              <a:rPr lang="fa-IR" sz="3600" smtClean="0">
                <a:solidFill>
                  <a:srgbClr val="FF0000"/>
                </a:solidFill>
                <a:cs typeface="B Yekan" panose="00000400000000000000" pitchFamily="2" charset="-78"/>
              </a:rPr>
              <a:t>انتقادات از اهداف رفتاری بسیار ویژه</a:t>
            </a:r>
            <a:endParaRPr lang="en-US" sz="3600" smtClean="0">
              <a:solidFill>
                <a:srgbClr val="FF0000"/>
              </a:solidFill>
              <a:cs typeface="B Yekan" panose="00000400000000000000" pitchFamily="2" charset="-78"/>
            </a:endParaRPr>
          </a:p>
        </p:txBody>
      </p:sp>
      <p:sp>
        <p:nvSpPr>
          <p:cNvPr id="4" name="Rectangle 2"/>
          <p:cNvSpPr txBox="1">
            <a:spLocks noChangeArrowheads="1"/>
          </p:cNvSpPr>
          <p:nvPr/>
        </p:nvSpPr>
        <p:spPr bwMode="auto">
          <a:xfrm>
            <a:off x="609600" y="2362200"/>
            <a:ext cx="8074025" cy="2368550"/>
          </a:xfrm>
          <a:prstGeom prst="rect">
            <a:avLst/>
          </a:prstGeom>
          <a:noFill/>
          <a:ln w="9525">
            <a:noFill/>
            <a:miter lim="800000"/>
            <a:headEnd/>
            <a:tailEnd/>
          </a:ln>
        </p:spPr>
        <p:txBody>
          <a:bodyPr anchor="ctr"/>
          <a:lstStyle/>
          <a:p>
            <a:pPr algn="r">
              <a:defRPr/>
            </a:pPr>
            <a:r>
              <a:rPr lang="fa-IR" sz="3200" b="1" kern="0" dirty="0">
                <a:latin typeface="+mj-lt"/>
                <a:ea typeface="+mj-ea"/>
                <a:cs typeface="B Yekan" pitchFamily="2" charset="-78"/>
              </a:rPr>
              <a:t>1- تدوین هدف های رفتاری بسیار ویژه به ایجاد صلاحیتها و مهارتهای جزئی و بی اهمیت منجر می شود.</a:t>
            </a:r>
          </a:p>
          <a:p>
            <a:pPr algn="r">
              <a:defRPr/>
            </a:pPr>
            <a:r>
              <a:rPr lang="fa-IR" sz="3200" b="1" kern="0" dirty="0">
                <a:latin typeface="+mj-lt"/>
                <a:ea typeface="+mj-ea"/>
                <a:cs typeface="B Yekan" pitchFamily="2" charset="-78"/>
              </a:rPr>
              <a:t>2- خلاقیت و ابتکار را در فعالیتهای آموزشی محدود می کند</a:t>
            </a:r>
          </a:p>
          <a:p>
            <a:pPr algn="r">
              <a:defRPr/>
            </a:pPr>
            <a:r>
              <a:rPr lang="fa-IR" sz="3200" b="1" kern="0" dirty="0">
                <a:latin typeface="+mj-lt"/>
                <a:ea typeface="+mj-ea"/>
                <a:cs typeface="B Yekan" pitchFamily="2" charset="-78"/>
              </a:rPr>
              <a:t>3- تدریس را روی حقایق با امور معلوم متمرکز می سازد و رفتارهای پیچیده سطح بالا را از نظر دور می دارد</a:t>
            </a:r>
          </a:p>
          <a:p>
            <a:pPr algn="r">
              <a:defRPr/>
            </a:pPr>
            <a:r>
              <a:rPr lang="fa-IR" sz="3200" b="1" kern="0" dirty="0">
                <a:latin typeface="+mj-lt"/>
                <a:ea typeface="+mj-ea"/>
                <a:cs typeface="B Yekan" pitchFamily="2" charset="-78"/>
              </a:rPr>
              <a:t>4- آموزش را غیر قابل انعطاف می سازد که از ارزشهای انسانی دور می سازد</a:t>
            </a:r>
            <a:endParaRPr lang="en-US" sz="3200" b="1" kern="0" dirty="0">
              <a:latin typeface="+mj-lt"/>
              <a:ea typeface="+mj-ea"/>
              <a:cs typeface="B Yekan" pitchFamily="2" charset="-78"/>
            </a:endParaRPr>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a:xfrm>
            <a:off x="381000" y="228600"/>
            <a:ext cx="8382000" cy="1676400"/>
          </a:xfrm>
        </p:spPr>
        <p:txBody>
          <a:bodyPr/>
          <a:lstStyle/>
          <a:p>
            <a:r>
              <a:rPr lang="fa-IR" sz="3600" smtClean="0">
                <a:solidFill>
                  <a:srgbClr val="FF0000"/>
                </a:solidFill>
                <a:cs typeface="B Yekan" panose="00000400000000000000" pitchFamily="2" charset="-78"/>
              </a:rPr>
              <a:t>مزایای تعیین اهداف</a:t>
            </a:r>
            <a:endParaRPr lang="en-US" sz="3600" smtClean="0">
              <a:solidFill>
                <a:srgbClr val="FF0000"/>
              </a:solidFill>
              <a:cs typeface="B Yekan" panose="00000400000000000000" pitchFamily="2" charset="-78"/>
            </a:endParaRPr>
          </a:p>
        </p:txBody>
      </p:sp>
      <p:sp>
        <p:nvSpPr>
          <p:cNvPr id="4" name="Rectangle 2"/>
          <p:cNvSpPr txBox="1">
            <a:spLocks noChangeArrowheads="1"/>
          </p:cNvSpPr>
          <p:nvPr/>
        </p:nvSpPr>
        <p:spPr bwMode="auto">
          <a:xfrm>
            <a:off x="609600" y="1600200"/>
            <a:ext cx="8074025" cy="2368550"/>
          </a:xfrm>
          <a:prstGeom prst="rect">
            <a:avLst/>
          </a:prstGeom>
          <a:noFill/>
          <a:ln w="9525">
            <a:noFill/>
            <a:miter lim="800000"/>
            <a:headEnd/>
            <a:tailEnd/>
          </a:ln>
        </p:spPr>
        <p:txBody>
          <a:bodyPr anchor="ctr"/>
          <a:lstStyle/>
          <a:p>
            <a:pPr algn="r">
              <a:defRPr/>
            </a:pPr>
            <a:r>
              <a:rPr lang="fa-IR" sz="3200" b="1" kern="0" dirty="0">
                <a:latin typeface="+mj-lt"/>
                <a:ea typeface="+mj-ea"/>
                <a:cs typeface="B Yekan" pitchFamily="2" charset="-78"/>
              </a:rPr>
              <a:t>1- تمرکز روی برنامه ریزی درسی</a:t>
            </a:r>
          </a:p>
          <a:p>
            <a:pPr algn="r">
              <a:defRPr/>
            </a:pPr>
            <a:r>
              <a:rPr lang="fa-IR" sz="3200" b="1" kern="0" dirty="0">
                <a:latin typeface="+mj-lt"/>
                <a:ea typeface="+mj-ea"/>
                <a:cs typeface="B Yekan" pitchFamily="2" charset="-78"/>
              </a:rPr>
              <a:t>2- طراحی رخدادهای آموزشی موثر</a:t>
            </a:r>
          </a:p>
          <a:p>
            <a:pPr algn="r">
              <a:defRPr/>
            </a:pPr>
            <a:r>
              <a:rPr lang="fa-IR" sz="3200" b="1" kern="0" dirty="0">
                <a:latin typeface="+mj-lt"/>
                <a:ea typeface="+mj-ea"/>
                <a:cs typeface="B Yekan" pitchFamily="2" charset="-78"/>
              </a:rPr>
              <a:t>3- طراحی شیوه های ارزشیابی معتبر (اعتبار و پایایی)</a:t>
            </a:r>
          </a:p>
          <a:p>
            <a:pPr algn="r">
              <a:defRPr/>
            </a:pPr>
            <a:r>
              <a:rPr lang="fa-IR" sz="3200" b="1" kern="0" dirty="0">
                <a:latin typeface="+mj-lt"/>
                <a:ea typeface="+mj-ea"/>
                <a:cs typeface="B Yekan" pitchFamily="2" charset="-78"/>
              </a:rPr>
              <a:t>4- اجرای موثر تدریس</a:t>
            </a:r>
            <a:endParaRPr lang="en-US" sz="3200" b="1" kern="0" dirty="0">
              <a:latin typeface="+mj-lt"/>
              <a:ea typeface="+mj-ea"/>
              <a:cs typeface="B Yekan" pitchFamily="2" charset="-7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85800" y="18288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400" b="1">
                <a:cs typeface="B Yekan" panose="00000400000000000000" pitchFamily="2" charset="-78"/>
              </a:rPr>
              <a:t>عملکرد تجلی تغییرات ناشی از یادگیری در قالب رفتارهای آشکار و قابل مشاهده یا تبدیل رفتارهای بالقوه به بالفعل است</a:t>
            </a:r>
            <a:endParaRPr lang="en-US" sz="2400" b="1">
              <a:cs typeface="B Yekan" panose="00000400000000000000" pitchFamily="2" charset="-78"/>
            </a:endParaRPr>
          </a:p>
        </p:txBody>
      </p:sp>
      <p:sp>
        <p:nvSpPr>
          <p:cNvPr id="7" name="Title 1"/>
          <p:cNvSpPr txBox="1">
            <a:spLocks/>
          </p:cNvSpPr>
          <p:nvPr/>
        </p:nvSpPr>
        <p:spPr bwMode="auto">
          <a:xfrm>
            <a:off x="2133600" y="609600"/>
            <a:ext cx="6096000" cy="1143000"/>
          </a:xfrm>
          <a:prstGeom prst="rect">
            <a:avLst/>
          </a:prstGeom>
          <a:noFill/>
          <a:ln w="9525">
            <a:noFill/>
            <a:miter lim="800000"/>
            <a:headEnd/>
            <a:tailEnd/>
          </a:ln>
        </p:spPr>
        <p:txBody>
          <a:bodyPr anchor="ctr"/>
          <a:lstStyle/>
          <a:p>
            <a:pPr algn="r">
              <a:defRPr/>
            </a:pPr>
            <a:r>
              <a:rPr lang="fa-IR" sz="4800" b="1" kern="0" dirty="0">
                <a:solidFill>
                  <a:schemeClr val="tx2"/>
                </a:solidFill>
                <a:latin typeface="+mj-lt"/>
                <a:ea typeface="+mj-ea"/>
                <a:cs typeface="B Titr" pitchFamily="2" charset="-78"/>
              </a:rPr>
              <a:t>تفاوت یادگیری و عملکرد</a:t>
            </a:r>
            <a:endParaRPr lang="en-US" sz="4800" b="1" kern="0" dirty="0">
              <a:solidFill>
                <a:schemeClr val="tx2"/>
              </a:solidFill>
              <a:latin typeface="+mj-lt"/>
              <a:ea typeface="+mj-ea"/>
              <a:cs typeface="B Titr" pitchFamily="2" charset="-78"/>
            </a:endParaRPr>
          </a:p>
        </p:txBody>
      </p:sp>
      <p:sp>
        <p:nvSpPr>
          <p:cNvPr id="4" name="Rectangle 6"/>
          <p:cNvSpPr>
            <a:spLocks noChangeArrowheads="1"/>
          </p:cNvSpPr>
          <p:nvPr/>
        </p:nvSpPr>
        <p:spPr bwMode="auto">
          <a:xfrm>
            <a:off x="685800" y="28194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400" b="1">
                <a:cs typeface="B Yekan" panose="00000400000000000000" pitchFamily="2" charset="-78"/>
              </a:rPr>
              <a:t>تغییرات حاصل از تجربه بلافاصله در عملکرد یا رفتار قابل اندازه گیری بروز نمی کند. عملکرد متاثر از عوامل متعددی چون انگیزش و شرایط محیطی است.</a:t>
            </a:r>
            <a:endParaRPr lang="en-US" sz="2400" b="1">
              <a:cs typeface="B Yekan" panose="00000400000000000000" pitchFamily="2" charset="-78"/>
            </a:endParaRPr>
          </a:p>
        </p:txBody>
      </p:sp>
      <p:sp>
        <p:nvSpPr>
          <p:cNvPr id="6" name="Rectangle 6"/>
          <p:cNvSpPr>
            <a:spLocks noChangeArrowheads="1"/>
          </p:cNvSpPr>
          <p:nvPr/>
        </p:nvSpPr>
        <p:spPr bwMode="auto">
          <a:xfrm>
            <a:off x="762000" y="42672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400" b="1">
                <a:cs typeface="B Yekan" panose="00000400000000000000" pitchFamily="2" charset="-78"/>
              </a:rPr>
              <a:t>از طریق ارزشیابی و مشاهده دقیق رفتار فراگیر می توان عملکرد او را که نشان دهنده یادگیری است اندازه گیری کرد.</a:t>
            </a:r>
            <a:endParaRPr lang="en-US" sz="2400" b="1">
              <a:cs typeface="B Yeka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lide(fromBottom)">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P spid="6" grpId="0"/>
    </p:bldLst>
  </p:timing>
</p:sld>
</file>

<file path=ppt/slides/slide1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bwMode="auto">
          <a:xfrm>
            <a:off x="3200400" y="1066800"/>
            <a:ext cx="2209800" cy="8382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algn="ctr">
              <a:defRPr/>
            </a:pPr>
            <a:r>
              <a:rPr lang="fa-IR" dirty="0">
                <a:cs typeface="B Titr" pitchFamily="2" charset="-78"/>
              </a:rPr>
              <a:t>تهیه و تدوین اهداف آموزشی</a:t>
            </a:r>
            <a:endParaRPr lang="en-US" dirty="0">
              <a:solidFill>
                <a:schemeClr val="tx1"/>
              </a:solidFill>
              <a:cs typeface="B Titr" pitchFamily="2" charset="-78"/>
            </a:endParaRPr>
          </a:p>
        </p:txBody>
      </p:sp>
      <p:sp>
        <p:nvSpPr>
          <p:cNvPr id="5" name="Rectangle 4">
            <a:hlinkClick r:id="rId2" action="ppaction://hlinksldjump"/>
          </p:cNvPr>
          <p:cNvSpPr/>
          <p:nvPr/>
        </p:nvSpPr>
        <p:spPr bwMode="auto">
          <a:xfrm>
            <a:off x="3200400" y="2438400"/>
            <a:ext cx="2209800" cy="838200"/>
          </a:xfrm>
          <a:prstGeom prst="rect">
            <a:avLst/>
          </a:prstGeom>
          <a:solidFill>
            <a:schemeClr val="accent2">
              <a:lumMod val="60000"/>
              <a:lumOff val="40000"/>
            </a:schemeClr>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algn="ctr">
              <a:defRPr/>
            </a:pPr>
            <a:r>
              <a:rPr lang="fa-IR" dirty="0">
                <a:cs typeface="B Titr" pitchFamily="2" charset="-78"/>
              </a:rPr>
              <a:t>تحلیل و تعیین موقعیت آموزشی</a:t>
            </a:r>
            <a:endParaRPr lang="en-US" dirty="0">
              <a:solidFill>
                <a:schemeClr val="tx1"/>
              </a:solidFill>
              <a:cs typeface="B Titr" pitchFamily="2" charset="-78"/>
            </a:endParaRPr>
          </a:p>
        </p:txBody>
      </p:sp>
      <p:sp>
        <p:nvSpPr>
          <p:cNvPr id="6" name="Rectangle 5">
            <a:hlinkClick r:id="rId3" action="ppaction://hlinksldjump"/>
          </p:cNvPr>
          <p:cNvSpPr/>
          <p:nvPr/>
        </p:nvSpPr>
        <p:spPr bwMode="auto">
          <a:xfrm>
            <a:off x="3276600" y="3810000"/>
            <a:ext cx="2209800" cy="8382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algn="ctr">
              <a:defRPr/>
            </a:pPr>
            <a:r>
              <a:rPr lang="fa-IR" dirty="0">
                <a:cs typeface="B Titr" pitchFamily="2" charset="-78"/>
              </a:rPr>
              <a:t>تحلیل و تعیین محتوا، روش، و وسایل آموزشی</a:t>
            </a:r>
            <a:endParaRPr lang="en-US" dirty="0">
              <a:solidFill>
                <a:schemeClr val="tx1"/>
              </a:solidFill>
              <a:cs typeface="B Titr" pitchFamily="2" charset="-78"/>
            </a:endParaRPr>
          </a:p>
        </p:txBody>
      </p:sp>
      <p:sp>
        <p:nvSpPr>
          <p:cNvPr id="7" name="Rectangle 6">
            <a:hlinkClick r:id="rId3" action="ppaction://hlinksldjump"/>
          </p:cNvPr>
          <p:cNvSpPr/>
          <p:nvPr/>
        </p:nvSpPr>
        <p:spPr bwMode="auto">
          <a:xfrm>
            <a:off x="3276600" y="5257800"/>
            <a:ext cx="2209800" cy="8382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algn="ctr">
              <a:defRPr/>
            </a:pPr>
            <a:r>
              <a:rPr lang="fa-IR" dirty="0">
                <a:cs typeface="B Titr" pitchFamily="2" charset="-78"/>
              </a:rPr>
              <a:t>ارزشیابی</a:t>
            </a:r>
            <a:endParaRPr lang="en-US" dirty="0">
              <a:solidFill>
                <a:schemeClr val="tx1"/>
              </a:solidFill>
              <a:cs typeface="B Titr" pitchFamily="2" charset="-78"/>
            </a:endParaRPr>
          </a:p>
        </p:txBody>
      </p:sp>
      <p:cxnSp>
        <p:nvCxnSpPr>
          <p:cNvPr id="138246" name="Straight Connector 8"/>
          <p:cNvCxnSpPr>
            <a:cxnSpLocks noChangeShapeType="1"/>
          </p:cNvCxnSpPr>
          <p:nvPr/>
        </p:nvCxnSpPr>
        <p:spPr bwMode="auto">
          <a:xfrm rot="5400000">
            <a:off x="-303212" y="3581400"/>
            <a:ext cx="4418012" cy="1588"/>
          </a:xfrm>
          <a:prstGeom prst="line">
            <a:avLst/>
          </a:prstGeom>
          <a:noFill/>
          <a:ln w="38100" algn="ctr">
            <a:solidFill>
              <a:schemeClr val="tx1"/>
            </a:solidFill>
            <a:round/>
            <a:headEnd/>
            <a:tailEnd/>
          </a:ln>
          <a:extLst>
            <a:ext uri="{909E8E84-426E-40DD-AFC4-6F175D3DCCD1}">
              <a14:hiddenFill xmlns:a14="http://schemas.microsoft.com/office/drawing/2010/main">
                <a:noFill/>
              </a14:hiddenFill>
            </a:ext>
          </a:extLst>
        </p:spPr>
      </p:cxnSp>
      <p:cxnSp>
        <p:nvCxnSpPr>
          <p:cNvPr id="138247" name="Straight Arrow Connector 10"/>
          <p:cNvCxnSpPr>
            <a:cxnSpLocks noChangeShapeType="1"/>
          </p:cNvCxnSpPr>
          <p:nvPr/>
        </p:nvCxnSpPr>
        <p:spPr bwMode="auto">
          <a:xfrm>
            <a:off x="1905000" y="1371600"/>
            <a:ext cx="1295400" cy="1588"/>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38248" name="Straight Arrow Connector 11"/>
          <p:cNvCxnSpPr>
            <a:cxnSpLocks noChangeShapeType="1"/>
          </p:cNvCxnSpPr>
          <p:nvPr/>
        </p:nvCxnSpPr>
        <p:spPr bwMode="auto">
          <a:xfrm>
            <a:off x="1905000" y="2895600"/>
            <a:ext cx="1295400" cy="1588"/>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38249" name="Straight Arrow Connector 12"/>
          <p:cNvCxnSpPr>
            <a:cxnSpLocks noChangeShapeType="1"/>
            <a:endCxn id="6" idx="1"/>
          </p:cNvCxnSpPr>
          <p:nvPr/>
        </p:nvCxnSpPr>
        <p:spPr bwMode="auto">
          <a:xfrm flipV="1">
            <a:off x="1905000" y="4229100"/>
            <a:ext cx="1371600" cy="38100"/>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38250" name="Straight Arrow Connector 13"/>
          <p:cNvCxnSpPr>
            <a:cxnSpLocks noChangeShapeType="1"/>
          </p:cNvCxnSpPr>
          <p:nvPr/>
        </p:nvCxnSpPr>
        <p:spPr bwMode="auto">
          <a:xfrm>
            <a:off x="1905000" y="5791200"/>
            <a:ext cx="1295400" cy="1588"/>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38251" name="Straight Arrow Connector 15"/>
          <p:cNvCxnSpPr>
            <a:cxnSpLocks noChangeShapeType="1"/>
          </p:cNvCxnSpPr>
          <p:nvPr/>
        </p:nvCxnSpPr>
        <p:spPr bwMode="auto">
          <a:xfrm rot="5400000">
            <a:off x="4077494" y="2170906"/>
            <a:ext cx="533400" cy="1588"/>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38252" name="Straight Arrow Connector 17"/>
          <p:cNvCxnSpPr>
            <a:cxnSpLocks noChangeShapeType="1"/>
          </p:cNvCxnSpPr>
          <p:nvPr/>
        </p:nvCxnSpPr>
        <p:spPr bwMode="auto">
          <a:xfrm rot="5400000">
            <a:off x="4077494" y="3542506"/>
            <a:ext cx="533400" cy="1588"/>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38253" name="Straight Arrow Connector 18"/>
          <p:cNvCxnSpPr>
            <a:cxnSpLocks noChangeShapeType="1"/>
          </p:cNvCxnSpPr>
          <p:nvPr/>
        </p:nvCxnSpPr>
        <p:spPr bwMode="auto">
          <a:xfrm rot="5400000">
            <a:off x="4077494" y="4914106"/>
            <a:ext cx="533400" cy="1588"/>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138254" name="Rectangle 3"/>
          <p:cNvSpPr>
            <a:spLocks noChangeArrowheads="1"/>
          </p:cNvSpPr>
          <p:nvPr/>
        </p:nvSpPr>
        <p:spPr bwMode="auto">
          <a:xfrm rot="-5400000">
            <a:off x="329406" y="2566194"/>
            <a:ext cx="2376488"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2800">
                <a:latin typeface="Verdana" panose="020B0604030504040204" pitchFamily="34" charset="0"/>
                <a:cs typeface="B Titr" panose="00000700000000000000" pitchFamily="2" charset="-78"/>
              </a:rPr>
              <a:t>تقویت و اصلاح برنامه</a:t>
            </a:r>
            <a:endParaRPr lang="en-US" sz="2800">
              <a:latin typeface="Verdana" panose="020B0604030504040204" pitchFamily="34" charset="0"/>
              <a:cs typeface="B Titr" panose="00000700000000000000" pitchFamily="2" charset="-78"/>
            </a:endParaRPr>
          </a:p>
        </p:txBody>
      </p:sp>
      <p:sp>
        <p:nvSpPr>
          <p:cNvPr id="136207" name="Rectangle 7"/>
          <p:cNvSpPr>
            <a:spLocks noChangeArrowheads="1"/>
          </p:cNvSpPr>
          <p:nvPr/>
        </p:nvSpPr>
        <p:spPr bwMode="auto">
          <a:xfrm>
            <a:off x="5791200" y="1828800"/>
            <a:ext cx="3352800" cy="576263"/>
          </a:xfrm>
          <a:prstGeom prst="rect">
            <a:avLst/>
          </a:prstGeom>
          <a:solidFill>
            <a:srgbClr val="FFFF00"/>
          </a:solidFill>
          <a:ln w="9525">
            <a:noFill/>
            <a:miter lim="800000"/>
            <a:headEnd/>
            <a:tailEnd/>
          </a:ln>
          <a:effectLst>
            <a:outerShdw dist="107763" dir="13500000" algn="ctr" rotWithShape="0">
              <a:srgbClr val="808080">
                <a:alpha val="50000"/>
              </a:srgbClr>
            </a:outerShdw>
          </a:effectLst>
        </p:spPr>
        <p:txBody>
          <a:bodyPr wrap="none" anchor="ctr"/>
          <a:lstStyle/>
          <a:p>
            <a:pPr algn="ctr">
              <a:defRPr/>
            </a:pPr>
            <a:r>
              <a:rPr lang="fa-IR" sz="3200">
                <a:solidFill>
                  <a:srgbClr val="CC0000"/>
                </a:solidFill>
                <a:latin typeface="Arial" charset="0"/>
                <a:cs typeface="B Homa" pitchFamily="2" charset="-78"/>
              </a:rPr>
              <a:t>مدل طراحی آموزشی</a:t>
            </a:r>
            <a:endParaRPr lang="en-US" sz="3200">
              <a:solidFill>
                <a:srgbClr val="CC0000"/>
              </a:solidFill>
              <a:latin typeface="Arial" charset="0"/>
              <a:cs typeface="B Homa" pitchFamily="2" charset="-78"/>
            </a:endParaRPr>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7218" name="Rectangle 3"/>
          <p:cNvSpPr>
            <a:spLocks noChangeArrowheads="1"/>
          </p:cNvSpPr>
          <p:nvPr/>
        </p:nvSpPr>
        <p:spPr bwMode="auto">
          <a:xfrm>
            <a:off x="4648200" y="609600"/>
            <a:ext cx="4267200" cy="576263"/>
          </a:xfrm>
          <a:prstGeom prst="rect">
            <a:avLst/>
          </a:prstGeom>
          <a:solidFill>
            <a:srgbClr val="FFFF00"/>
          </a:solidFill>
          <a:ln w="9525">
            <a:noFill/>
            <a:miter lim="800000"/>
            <a:headEnd/>
            <a:tailEnd/>
          </a:ln>
          <a:effectLst>
            <a:outerShdw dist="107763" dir="13500000" algn="ctr" rotWithShape="0">
              <a:srgbClr val="808080">
                <a:alpha val="50000"/>
              </a:srgbClr>
            </a:outerShdw>
          </a:effectLst>
        </p:spPr>
        <p:txBody>
          <a:bodyPr wrap="none" anchor="ctr"/>
          <a:lstStyle/>
          <a:p>
            <a:pPr algn="ctr">
              <a:defRPr/>
            </a:pPr>
            <a:r>
              <a:rPr lang="fa-IR" sz="3200">
                <a:solidFill>
                  <a:srgbClr val="CC0000"/>
                </a:solidFill>
                <a:latin typeface="Arial" charset="0"/>
                <a:cs typeface="B Homa" pitchFamily="2" charset="-78"/>
              </a:rPr>
              <a:t>تحلیل آموزشی</a:t>
            </a:r>
            <a:endParaRPr lang="en-US" sz="3200">
              <a:solidFill>
                <a:srgbClr val="CC0000"/>
              </a:solidFill>
              <a:latin typeface="Arial" charset="0"/>
              <a:cs typeface="B Homa" pitchFamily="2" charset="-78"/>
            </a:endParaRPr>
          </a:p>
        </p:txBody>
      </p:sp>
      <p:sp>
        <p:nvSpPr>
          <p:cNvPr id="9" name="Teardrop 8"/>
          <p:cNvSpPr/>
          <p:nvPr/>
        </p:nvSpPr>
        <p:spPr bwMode="auto">
          <a:xfrm>
            <a:off x="2590800" y="2209800"/>
            <a:ext cx="2057400" cy="1752600"/>
          </a:xfrm>
          <a:prstGeom prst="teardrop">
            <a:avLst>
              <a:gd name="adj" fmla="val 184967"/>
            </a:avLst>
          </a:prstGeom>
          <a:solidFill>
            <a:schemeClr val="accent1"/>
          </a:solidFill>
          <a:ln w="9525" cap="flat" cmpd="sng" algn="ctr">
            <a:solidFill>
              <a:schemeClr val="tx1"/>
            </a:solidFill>
            <a:prstDash val="solid"/>
            <a:round/>
            <a:headEnd type="none" w="med" len="med"/>
            <a:tailEnd type="none" w="med" len="med"/>
          </a:ln>
          <a:effectLst/>
        </p:spPr>
        <p:txBody>
          <a:bodyPr anchor="ctr"/>
          <a:lstStyle/>
          <a:p>
            <a:pPr algn="ctr">
              <a:defRPr/>
            </a:pPr>
            <a:r>
              <a:rPr lang="fa-IR" dirty="0">
                <a:solidFill>
                  <a:schemeClr val="bg1"/>
                </a:solidFill>
                <a:cs typeface="B Titr" pitchFamily="2" charset="-78"/>
              </a:rPr>
              <a:t>رخدادهای آموزشی</a:t>
            </a:r>
            <a:endParaRPr lang="en-US" dirty="0">
              <a:solidFill>
                <a:schemeClr val="bg1"/>
              </a:solidFill>
              <a:cs typeface="B Titr" pitchFamily="2" charset="-78"/>
            </a:endParaRPr>
          </a:p>
        </p:txBody>
      </p:sp>
      <p:sp>
        <p:nvSpPr>
          <p:cNvPr id="10" name="Teardrop 9"/>
          <p:cNvSpPr/>
          <p:nvPr/>
        </p:nvSpPr>
        <p:spPr bwMode="auto">
          <a:xfrm>
            <a:off x="3581400" y="3429000"/>
            <a:ext cx="2057400" cy="1752600"/>
          </a:xfrm>
          <a:prstGeom prst="teardrop">
            <a:avLst>
              <a:gd name="adj" fmla="val 196732"/>
            </a:avLst>
          </a:prstGeom>
          <a:solidFill>
            <a:srgbClr val="FFC000"/>
          </a:solidFill>
          <a:ln w="9525" cap="flat" cmpd="sng" algn="ctr">
            <a:solidFill>
              <a:schemeClr val="tx1"/>
            </a:solidFill>
            <a:prstDash val="solid"/>
            <a:round/>
            <a:headEnd type="none" w="med" len="med"/>
            <a:tailEnd type="none" w="med" len="med"/>
          </a:ln>
          <a:effectLst/>
        </p:spPr>
        <p:txBody>
          <a:bodyPr anchor="ctr"/>
          <a:lstStyle/>
          <a:p>
            <a:pPr algn="ctr">
              <a:defRPr/>
            </a:pPr>
            <a:r>
              <a:rPr lang="fa-IR" dirty="0">
                <a:cs typeface="B Titr" pitchFamily="2" charset="-78"/>
              </a:rPr>
              <a:t>تعیین روابط اهداف</a:t>
            </a:r>
            <a:endParaRPr lang="en-US" dirty="0">
              <a:cs typeface="B Titr" pitchFamily="2" charset="-78"/>
            </a:endParaRPr>
          </a:p>
        </p:txBody>
      </p:sp>
      <p:sp>
        <p:nvSpPr>
          <p:cNvPr id="11" name="Teardrop 10"/>
          <p:cNvSpPr/>
          <p:nvPr/>
        </p:nvSpPr>
        <p:spPr bwMode="auto">
          <a:xfrm>
            <a:off x="5029200" y="4648200"/>
            <a:ext cx="2057400" cy="1752600"/>
          </a:xfrm>
          <a:prstGeom prst="teardrop">
            <a:avLst>
              <a:gd name="adj" fmla="val 196732"/>
            </a:avLst>
          </a:prstGeom>
          <a:solidFill>
            <a:schemeClr val="accent6">
              <a:lumMod val="60000"/>
              <a:lumOff val="40000"/>
            </a:schemeClr>
          </a:solidFill>
          <a:ln w="9525" cap="flat" cmpd="sng" algn="ctr">
            <a:solidFill>
              <a:schemeClr val="tx1"/>
            </a:solidFill>
            <a:prstDash val="solid"/>
            <a:round/>
            <a:headEnd type="none" w="med" len="med"/>
            <a:tailEnd type="none" w="med" len="med"/>
          </a:ln>
          <a:effectLst/>
        </p:spPr>
        <p:txBody>
          <a:bodyPr anchor="ctr"/>
          <a:lstStyle/>
          <a:p>
            <a:pPr algn="ctr">
              <a:defRPr/>
            </a:pPr>
            <a:r>
              <a:rPr lang="fa-IR" dirty="0">
                <a:cs typeface="B Titr" pitchFamily="2" charset="-78"/>
              </a:rPr>
              <a:t>تعیین رفتارهای ورودی</a:t>
            </a:r>
            <a:endParaRPr lang="en-US" dirty="0">
              <a:cs typeface="B Titr" pitchFamily="2" charset="-78"/>
            </a:endParaRPr>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a:xfrm>
            <a:off x="-1143000" y="685800"/>
            <a:ext cx="8074025" cy="685800"/>
          </a:xfrm>
        </p:spPr>
        <p:txBody>
          <a:bodyPr/>
          <a:lstStyle/>
          <a:p>
            <a:r>
              <a:rPr lang="fa-IR" smtClean="0">
                <a:solidFill>
                  <a:schemeClr val="tx1"/>
                </a:solidFill>
                <a:cs typeface="B Titr" panose="00000700000000000000" pitchFamily="2" charset="-78"/>
              </a:rPr>
              <a:t>رخدادهای آموزشی</a:t>
            </a:r>
            <a:endParaRPr lang="en-US" smtClean="0">
              <a:solidFill>
                <a:schemeClr val="tx1"/>
              </a:solidFill>
              <a:cs typeface="B Titr" panose="00000700000000000000" pitchFamily="2" charset="-78"/>
            </a:endParaRPr>
          </a:p>
        </p:txBody>
      </p:sp>
      <p:sp>
        <p:nvSpPr>
          <p:cNvPr id="4" name="Rectangle 2"/>
          <p:cNvSpPr txBox="1">
            <a:spLocks noChangeArrowheads="1"/>
          </p:cNvSpPr>
          <p:nvPr/>
        </p:nvSpPr>
        <p:spPr bwMode="auto">
          <a:xfrm>
            <a:off x="685800" y="1981200"/>
            <a:ext cx="8074025" cy="685800"/>
          </a:xfrm>
          <a:prstGeom prst="rect">
            <a:avLst/>
          </a:prstGeom>
          <a:noFill/>
          <a:ln w="9525">
            <a:noFill/>
            <a:miter lim="800000"/>
            <a:headEnd/>
            <a:tailEnd/>
          </a:ln>
        </p:spPr>
        <p:txBody>
          <a:bodyPr anchor="ctr"/>
          <a:lstStyle/>
          <a:p>
            <a:pPr algn="r">
              <a:defRPr/>
            </a:pPr>
            <a:r>
              <a:rPr lang="fa-IR" sz="3200" b="1" kern="0" dirty="0">
                <a:latin typeface="+mj-lt"/>
                <a:ea typeface="+mj-ea"/>
                <a:cs typeface="B Yekan" pitchFamily="2" charset="-78"/>
              </a:rPr>
              <a:t>رخدادهای آموزشی به مجموعه فعالیتهای معلمان و دانش آموزان در یک زمان معین برای تحقق هدف معین، اطلاق می شود</a:t>
            </a:r>
            <a:endParaRPr lang="en-US" sz="3200" b="1" kern="0" dirty="0">
              <a:latin typeface="+mj-lt"/>
              <a:ea typeface="+mj-ea"/>
              <a:cs typeface="B Yekan" pitchFamily="2" charset="-78"/>
            </a:endParaRPr>
          </a:p>
        </p:txBody>
      </p:sp>
      <p:sp>
        <p:nvSpPr>
          <p:cNvPr id="5" name="Rectangle 2"/>
          <p:cNvSpPr txBox="1">
            <a:spLocks noChangeArrowheads="1"/>
          </p:cNvSpPr>
          <p:nvPr/>
        </p:nvSpPr>
        <p:spPr bwMode="auto">
          <a:xfrm>
            <a:off x="838200" y="3429000"/>
            <a:ext cx="8074025" cy="685800"/>
          </a:xfrm>
          <a:prstGeom prst="rect">
            <a:avLst/>
          </a:prstGeom>
          <a:noFill/>
          <a:ln w="9525">
            <a:noFill/>
            <a:miter lim="800000"/>
            <a:headEnd/>
            <a:tailEnd/>
          </a:ln>
        </p:spPr>
        <p:txBody>
          <a:bodyPr anchor="ctr"/>
          <a:lstStyle/>
          <a:p>
            <a:pPr algn="r">
              <a:defRPr/>
            </a:pPr>
            <a:r>
              <a:rPr lang="fa-IR" sz="3200" b="1" kern="0" dirty="0">
                <a:solidFill>
                  <a:srgbClr val="FF0000"/>
                </a:solidFill>
                <a:latin typeface="+mj-lt"/>
                <a:ea typeface="+mj-ea"/>
                <a:cs typeface="B Yekan" pitchFamily="2" charset="-78"/>
              </a:rPr>
              <a:t>فعالیتهای معلم </a:t>
            </a:r>
            <a:r>
              <a:rPr lang="fa-IR" sz="3200" b="1" kern="0" dirty="0">
                <a:latin typeface="+mj-lt"/>
                <a:ea typeface="+mj-ea"/>
                <a:cs typeface="B Yekan" pitchFamily="2" charset="-78"/>
              </a:rPr>
              <a:t>(ارائه توضیحات، پرسیدن سوال، فراهم کردن زمینه فعالیت فراگیر، نظارت و راهنمایی فراگیران، </a:t>
            </a:r>
            <a:endParaRPr lang="en-US" sz="3200" b="1" kern="0" dirty="0">
              <a:latin typeface="+mj-lt"/>
              <a:ea typeface="+mj-ea"/>
              <a:cs typeface="B Yekan" pitchFamily="2" charset="-78"/>
            </a:endParaRPr>
          </a:p>
        </p:txBody>
      </p:sp>
      <p:sp>
        <p:nvSpPr>
          <p:cNvPr id="7" name="Rectangle 2"/>
          <p:cNvSpPr txBox="1">
            <a:spLocks noChangeArrowheads="1"/>
          </p:cNvSpPr>
          <p:nvPr/>
        </p:nvSpPr>
        <p:spPr bwMode="auto">
          <a:xfrm>
            <a:off x="838200" y="4572000"/>
            <a:ext cx="8074025" cy="685800"/>
          </a:xfrm>
          <a:prstGeom prst="rect">
            <a:avLst/>
          </a:prstGeom>
          <a:noFill/>
          <a:ln w="9525">
            <a:noFill/>
            <a:miter lim="800000"/>
            <a:headEnd/>
            <a:tailEnd/>
          </a:ln>
        </p:spPr>
        <p:txBody>
          <a:bodyPr anchor="ctr"/>
          <a:lstStyle/>
          <a:p>
            <a:pPr algn="r">
              <a:defRPr/>
            </a:pPr>
            <a:r>
              <a:rPr lang="fa-IR" sz="3200" b="1" kern="0" dirty="0">
                <a:solidFill>
                  <a:srgbClr val="FF0000"/>
                </a:solidFill>
                <a:latin typeface="+mj-lt"/>
                <a:ea typeface="+mj-ea"/>
                <a:cs typeface="B Yekan" pitchFamily="2" charset="-78"/>
              </a:rPr>
              <a:t>فعالیتهای دانش آموز یا تجارب یادگیری</a:t>
            </a:r>
            <a:endParaRPr lang="en-US" sz="3200" b="1" kern="0" dirty="0">
              <a:latin typeface="+mj-lt"/>
              <a:ea typeface="+mj-ea"/>
              <a:cs typeface="B Yekan" pitchFamily="2" charset="-78"/>
            </a:endParaRPr>
          </a:p>
        </p:txBody>
      </p:sp>
      <p:sp>
        <p:nvSpPr>
          <p:cNvPr id="8" name="Rectangle 2"/>
          <p:cNvSpPr txBox="1">
            <a:spLocks noChangeArrowheads="1"/>
          </p:cNvSpPr>
          <p:nvPr/>
        </p:nvSpPr>
        <p:spPr bwMode="auto">
          <a:xfrm>
            <a:off x="838200" y="5410200"/>
            <a:ext cx="8074025" cy="685800"/>
          </a:xfrm>
          <a:prstGeom prst="rect">
            <a:avLst/>
          </a:prstGeom>
          <a:noFill/>
          <a:ln w="9525">
            <a:noFill/>
            <a:miter lim="800000"/>
            <a:headEnd/>
            <a:tailEnd/>
          </a:ln>
        </p:spPr>
        <p:txBody>
          <a:bodyPr anchor="ctr"/>
          <a:lstStyle/>
          <a:p>
            <a:pPr algn="r">
              <a:defRPr/>
            </a:pPr>
            <a:r>
              <a:rPr lang="fa-IR" sz="3200" b="1" kern="0" dirty="0">
                <a:latin typeface="+mj-lt"/>
                <a:ea typeface="+mj-ea"/>
                <a:cs typeface="B Yekan" pitchFamily="2" charset="-78"/>
              </a:rPr>
              <a:t>تهیه گزارش، بحث و مناظره، پرسش و پاسخ، ارائه کنفرانس، مطالعه و...)</a:t>
            </a:r>
            <a:endParaRPr lang="en-US" sz="3200" b="1" kern="0" dirty="0">
              <a:latin typeface="+mj-lt"/>
              <a:ea typeface="+mj-ea"/>
              <a:cs typeface="B Yekan" pitchFamily="2" charset="-78"/>
            </a:endParaRPr>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a:xfrm>
            <a:off x="-609600" y="685800"/>
            <a:ext cx="8074025" cy="685800"/>
          </a:xfrm>
        </p:spPr>
        <p:txBody>
          <a:bodyPr/>
          <a:lstStyle/>
          <a:p>
            <a:r>
              <a:rPr lang="fa-IR" smtClean="0">
                <a:solidFill>
                  <a:schemeClr val="tx1"/>
                </a:solidFill>
                <a:cs typeface="B Titr" panose="00000700000000000000" pitchFamily="2" charset="-78"/>
              </a:rPr>
              <a:t>تعیین روابط اهداف آموزشی</a:t>
            </a:r>
            <a:endParaRPr lang="en-US" smtClean="0">
              <a:solidFill>
                <a:schemeClr val="tx1"/>
              </a:solidFill>
              <a:cs typeface="B Titr" panose="00000700000000000000" pitchFamily="2" charset="-78"/>
            </a:endParaRPr>
          </a:p>
        </p:txBody>
      </p:sp>
      <p:sp>
        <p:nvSpPr>
          <p:cNvPr id="4" name="Rectangle 2"/>
          <p:cNvSpPr txBox="1">
            <a:spLocks noChangeArrowheads="1"/>
          </p:cNvSpPr>
          <p:nvPr/>
        </p:nvSpPr>
        <p:spPr bwMode="auto">
          <a:xfrm>
            <a:off x="685800" y="2133600"/>
            <a:ext cx="8074025" cy="685800"/>
          </a:xfrm>
          <a:prstGeom prst="rect">
            <a:avLst/>
          </a:prstGeom>
          <a:noFill/>
          <a:ln w="9525">
            <a:noFill/>
            <a:miter lim="800000"/>
            <a:headEnd/>
            <a:tailEnd/>
          </a:ln>
        </p:spPr>
        <p:txBody>
          <a:bodyPr anchor="ctr"/>
          <a:lstStyle/>
          <a:p>
            <a:pPr algn="r">
              <a:defRPr/>
            </a:pPr>
            <a:r>
              <a:rPr lang="fa-IR" sz="3200" b="1" kern="0" dirty="0">
                <a:latin typeface="+mj-lt"/>
                <a:ea typeface="+mj-ea"/>
                <a:cs typeface="B Yekan" pitchFamily="2" charset="-78"/>
              </a:rPr>
              <a:t>بایستی به گونه ای اهداف آموزشی مرتب شود که یادگیری های ساده در پایین و یادگیری های مشکل در بالا قرار گیرد. </a:t>
            </a:r>
            <a:endParaRPr lang="en-US" sz="3200" b="1" kern="0" dirty="0">
              <a:latin typeface="+mj-lt"/>
              <a:ea typeface="+mj-ea"/>
              <a:cs typeface="B Yekan" pitchFamily="2" charset="-78"/>
            </a:endParaRPr>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2338" name="Rounded Rectangle 4"/>
          <p:cNvSpPr>
            <a:spLocks noChangeArrowheads="1"/>
          </p:cNvSpPr>
          <p:nvPr/>
        </p:nvSpPr>
        <p:spPr bwMode="auto">
          <a:xfrm>
            <a:off x="5867400" y="2819400"/>
            <a:ext cx="1524000" cy="533400"/>
          </a:xfrm>
          <a:prstGeom prst="roundRect">
            <a:avLst>
              <a:gd name="adj" fmla="val 16667"/>
            </a:avLst>
          </a:prstGeom>
          <a:solidFill>
            <a:schemeClr val="accent1"/>
          </a:solidFill>
          <a:ln w="9525" algn="ctr">
            <a:solidFill>
              <a:schemeClr val="tx1"/>
            </a:solidFill>
            <a:round/>
            <a:headEnd/>
            <a:tailEnd/>
          </a:ln>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b="1"/>
              <a:t>هدف نهایی</a:t>
            </a:r>
            <a:endParaRPr lang="en-US" b="1"/>
          </a:p>
        </p:txBody>
      </p:sp>
      <p:sp>
        <p:nvSpPr>
          <p:cNvPr id="142339" name="Rounded Rectangle 5"/>
          <p:cNvSpPr>
            <a:spLocks noChangeArrowheads="1"/>
          </p:cNvSpPr>
          <p:nvPr/>
        </p:nvSpPr>
        <p:spPr bwMode="auto">
          <a:xfrm>
            <a:off x="7391400" y="4038600"/>
            <a:ext cx="1524000" cy="533400"/>
          </a:xfrm>
          <a:prstGeom prst="roundRect">
            <a:avLst>
              <a:gd name="adj" fmla="val 16667"/>
            </a:avLst>
          </a:prstGeom>
          <a:solidFill>
            <a:srgbClr val="FFC000"/>
          </a:solidFill>
          <a:ln w="9525" algn="ctr">
            <a:solidFill>
              <a:schemeClr val="tx1"/>
            </a:solidFill>
            <a:round/>
            <a:headEnd/>
            <a:tailEnd/>
          </a:ln>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b="1"/>
              <a:t>هدف مرحله ای</a:t>
            </a:r>
            <a:endParaRPr lang="en-US" b="1"/>
          </a:p>
        </p:txBody>
      </p:sp>
      <p:sp>
        <p:nvSpPr>
          <p:cNvPr id="142340" name="Rounded Rectangle 6"/>
          <p:cNvSpPr>
            <a:spLocks noChangeArrowheads="1"/>
          </p:cNvSpPr>
          <p:nvPr/>
        </p:nvSpPr>
        <p:spPr bwMode="auto">
          <a:xfrm>
            <a:off x="5638800" y="4038600"/>
            <a:ext cx="1524000" cy="533400"/>
          </a:xfrm>
          <a:prstGeom prst="roundRect">
            <a:avLst>
              <a:gd name="adj" fmla="val 16667"/>
            </a:avLst>
          </a:prstGeom>
          <a:solidFill>
            <a:srgbClr val="FFC000"/>
          </a:solidFill>
          <a:ln w="9525" algn="ctr">
            <a:solidFill>
              <a:schemeClr val="tx1"/>
            </a:solidFill>
            <a:round/>
            <a:headEnd/>
            <a:tailEnd/>
          </a:ln>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b="1"/>
              <a:t>هدف مرحله ای</a:t>
            </a:r>
            <a:endParaRPr lang="en-US" b="1"/>
          </a:p>
        </p:txBody>
      </p:sp>
      <p:sp>
        <p:nvSpPr>
          <p:cNvPr id="142341" name="Rounded Rectangle 8"/>
          <p:cNvSpPr>
            <a:spLocks noChangeArrowheads="1"/>
          </p:cNvSpPr>
          <p:nvPr/>
        </p:nvSpPr>
        <p:spPr bwMode="auto">
          <a:xfrm>
            <a:off x="3962400" y="4038600"/>
            <a:ext cx="1524000" cy="533400"/>
          </a:xfrm>
          <a:prstGeom prst="roundRect">
            <a:avLst>
              <a:gd name="adj" fmla="val 16667"/>
            </a:avLst>
          </a:prstGeom>
          <a:solidFill>
            <a:srgbClr val="FFC000"/>
          </a:solidFill>
          <a:ln w="9525" algn="ctr">
            <a:solidFill>
              <a:schemeClr val="tx1"/>
            </a:solidFill>
            <a:round/>
            <a:headEnd/>
            <a:tailEnd/>
          </a:ln>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b="1"/>
              <a:t>هدف مرحله ای</a:t>
            </a:r>
            <a:endParaRPr lang="en-US" b="1"/>
          </a:p>
        </p:txBody>
      </p:sp>
      <p:cxnSp>
        <p:nvCxnSpPr>
          <p:cNvPr id="142342" name="Straight Connector 10"/>
          <p:cNvCxnSpPr>
            <a:cxnSpLocks noChangeShapeType="1"/>
          </p:cNvCxnSpPr>
          <p:nvPr/>
        </p:nvCxnSpPr>
        <p:spPr bwMode="auto">
          <a:xfrm>
            <a:off x="4114800" y="3657600"/>
            <a:ext cx="4572000" cy="1588"/>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142343" name="Straight Arrow Connector 12"/>
          <p:cNvCxnSpPr>
            <a:cxnSpLocks noChangeShapeType="1"/>
            <a:endCxn id="142338" idx="2"/>
          </p:cNvCxnSpPr>
          <p:nvPr/>
        </p:nvCxnSpPr>
        <p:spPr bwMode="auto">
          <a:xfrm rot="5400000" flipH="1" flipV="1">
            <a:off x="6286501" y="3695700"/>
            <a:ext cx="685800" cy="3175"/>
          </a:xfrm>
          <a:prstGeom prst="straightConnector1">
            <a:avLst/>
          </a:prstGeom>
          <a:noFill/>
          <a:ln w="285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42344" name="Straight Arrow Connector 13"/>
          <p:cNvCxnSpPr>
            <a:cxnSpLocks noChangeShapeType="1"/>
          </p:cNvCxnSpPr>
          <p:nvPr/>
        </p:nvCxnSpPr>
        <p:spPr bwMode="auto">
          <a:xfrm rot="5400000" flipH="1" flipV="1">
            <a:off x="6477794" y="3733006"/>
            <a:ext cx="304800" cy="1588"/>
          </a:xfrm>
          <a:prstGeom prst="straightConnector1">
            <a:avLst/>
          </a:prstGeom>
          <a:noFill/>
          <a:ln w="285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42345" name="Straight Arrow Connector 15"/>
          <p:cNvCxnSpPr>
            <a:cxnSpLocks noChangeShapeType="1"/>
          </p:cNvCxnSpPr>
          <p:nvPr/>
        </p:nvCxnSpPr>
        <p:spPr bwMode="auto">
          <a:xfrm rot="5400000" flipH="1" flipV="1">
            <a:off x="8420101" y="3848100"/>
            <a:ext cx="381000" cy="3175"/>
          </a:xfrm>
          <a:prstGeom prst="straightConnector1">
            <a:avLst/>
          </a:prstGeom>
          <a:noFill/>
          <a:ln w="285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42346" name="Straight Arrow Connector 17"/>
          <p:cNvCxnSpPr>
            <a:cxnSpLocks noChangeShapeType="1"/>
          </p:cNvCxnSpPr>
          <p:nvPr/>
        </p:nvCxnSpPr>
        <p:spPr bwMode="auto">
          <a:xfrm rot="5400000" flipH="1" flipV="1">
            <a:off x="3925094" y="3847306"/>
            <a:ext cx="381000" cy="1588"/>
          </a:xfrm>
          <a:prstGeom prst="straightConnector1">
            <a:avLst/>
          </a:prstGeom>
          <a:noFill/>
          <a:ln w="2857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142347" name="Rounded Rectangle 18"/>
          <p:cNvSpPr>
            <a:spLocks noChangeArrowheads="1"/>
          </p:cNvSpPr>
          <p:nvPr/>
        </p:nvSpPr>
        <p:spPr bwMode="auto">
          <a:xfrm>
            <a:off x="533400" y="1524000"/>
            <a:ext cx="1981200" cy="533400"/>
          </a:xfrm>
          <a:prstGeom prst="roundRect">
            <a:avLst>
              <a:gd name="adj" fmla="val 16667"/>
            </a:avLst>
          </a:prstGeom>
          <a:solidFill>
            <a:schemeClr val="accent1"/>
          </a:solidFill>
          <a:ln w="9525" algn="ctr">
            <a:solidFill>
              <a:schemeClr val="tx1"/>
            </a:solidFill>
            <a:round/>
            <a:headEnd/>
            <a:tailEnd/>
          </a:ln>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b="1"/>
              <a:t>هدف نهایی</a:t>
            </a:r>
            <a:endParaRPr lang="en-US" b="1"/>
          </a:p>
        </p:txBody>
      </p:sp>
      <p:sp>
        <p:nvSpPr>
          <p:cNvPr id="142348" name="Rounded Rectangle 19"/>
          <p:cNvSpPr>
            <a:spLocks noChangeArrowheads="1"/>
          </p:cNvSpPr>
          <p:nvPr/>
        </p:nvSpPr>
        <p:spPr bwMode="auto">
          <a:xfrm>
            <a:off x="381000" y="2514600"/>
            <a:ext cx="2133600" cy="533400"/>
          </a:xfrm>
          <a:prstGeom prst="roundRect">
            <a:avLst>
              <a:gd name="adj" fmla="val 16667"/>
            </a:avLst>
          </a:prstGeom>
          <a:solidFill>
            <a:srgbClr val="FFC000"/>
          </a:solidFill>
          <a:ln w="9525" algn="ctr">
            <a:solidFill>
              <a:schemeClr val="tx1"/>
            </a:solidFill>
            <a:round/>
            <a:headEnd/>
            <a:tailEnd/>
          </a:ln>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b="1">
                <a:cs typeface="B Koodak" panose="00000700000000000000" pitchFamily="2" charset="-78"/>
              </a:rPr>
              <a:t>هدف مرحله ای 3</a:t>
            </a:r>
            <a:endParaRPr lang="en-US" b="1">
              <a:cs typeface="B Koodak" panose="00000700000000000000" pitchFamily="2" charset="-78"/>
            </a:endParaRPr>
          </a:p>
        </p:txBody>
      </p:sp>
      <p:sp>
        <p:nvSpPr>
          <p:cNvPr id="142349" name="Rounded Rectangle 20"/>
          <p:cNvSpPr>
            <a:spLocks noChangeArrowheads="1"/>
          </p:cNvSpPr>
          <p:nvPr/>
        </p:nvSpPr>
        <p:spPr bwMode="auto">
          <a:xfrm>
            <a:off x="304800" y="3505200"/>
            <a:ext cx="2209800" cy="533400"/>
          </a:xfrm>
          <a:prstGeom prst="roundRect">
            <a:avLst>
              <a:gd name="adj" fmla="val 16667"/>
            </a:avLst>
          </a:prstGeom>
          <a:solidFill>
            <a:srgbClr val="FFC000"/>
          </a:solidFill>
          <a:ln w="9525" algn="ctr">
            <a:solidFill>
              <a:schemeClr val="tx1"/>
            </a:solidFill>
            <a:round/>
            <a:headEnd/>
            <a:tailEnd/>
          </a:ln>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b="1">
                <a:cs typeface="B Koodak" panose="00000700000000000000" pitchFamily="2" charset="-78"/>
              </a:rPr>
              <a:t> هدف مرحله ای2</a:t>
            </a:r>
            <a:endParaRPr lang="en-US" b="1">
              <a:cs typeface="B Koodak" panose="00000700000000000000" pitchFamily="2" charset="-78"/>
            </a:endParaRPr>
          </a:p>
        </p:txBody>
      </p:sp>
      <p:sp>
        <p:nvSpPr>
          <p:cNvPr id="142350" name="Rounded Rectangle 21"/>
          <p:cNvSpPr>
            <a:spLocks noChangeArrowheads="1"/>
          </p:cNvSpPr>
          <p:nvPr/>
        </p:nvSpPr>
        <p:spPr bwMode="auto">
          <a:xfrm>
            <a:off x="304800" y="4495800"/>
            <a:ext cx="2209800" cy="533400"/>
          </a:xfrm>
          <a:prstGeom prst="roundRect">
            <a:avLst>
              <a:gd name="adj" fmla="val 16667"/>
            </a:avLst>
          </a:prstGeom>
          <a:solidFill>
            <a:srgbClr val="FFC000"/>
          </a:solidFill>
          <a:ln w="9525" algn="ctr">
            <a:solidFill>
              <a:schemeClr val="tx1"/>
            </a:solidFill>
            <a:round/>
            <a:headEnd/>
            <a:tailEnd/>
          </a:ln>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b="1">
                <a:cs typeface="B Koodak" panose="00000700000000000000" pitchFamily="2" charset="-78"/>
              </a:rPr>
              <a:t>هدف مرحله ای 1</a:t>
            </a:r>
            <a:endParaRPr lang="en-US" b="1">
              <a:cs typeface="B Koodak" panose="00000700000000000000" pitchFamily="2" charset="-78"/>
            </a:endParaRPr>
          </a:p>
        </p:txBody>
      </p:sp>
      <p:cxnSp>
        <p:nvCxnSpPr>
          <p:cNvPr id="142351" name="Straight Arrow Connector 22"/>
          <p:cNvCxnSpPr>
            <a:cxnSpLocks noChangeShapeType="1"/>
            <a:stCxn id="142350" idx="0"/>
            <a:endCxn id="142349" idx="2"/>
          </p:cNvCxnSpPr>
          <p:nvPr/>
        </p:nvCxnSpPr>
        <p:spPr bwMode="auto">
          <a:xfrm rot="5400000" flipH="1" flipV="1">
            <a:off x="1181101" y="4267200"/>
            <a:ext cx="457200" cy="3175"/>
          </a:xfrm>
          <a:prstGeom prst="straightConnector1">
            <a:avLst/>
          </a:prstGeom>
          <a:noFill/>
          <a:ln w="285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42352" name="Straight Arrow Connector 24"/>
          <p:cNvCxnSpPr>
            <a:cxnSpLocks noChangeShapeType="1"/>
          </p:cNvCxnSpPr>
          <p:nvPr/>
        </p:nvCxnSpPr>
        <p:spPr bwMode="auto">
          <a:xfrm rot="5400000" flipH="1" flipV="1">
            <a:off x="1219994" y="3275806"/>
            <a:ext cx="457200" cy="1588"/>
          </a:xfrm>
          <a:prstGeom prst="straightConnector1">
            <a:avLst/>
          </a:prstGeom>
          <a:noFill/>
          <a:ln w="2857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42353" name="Straight Arrow Connector 25"/>
          <p:cNvCxnSpPr>
            <a:cxnSpLocks noChangeShapeType="1"/>
          </p:cNvCxnSpPr>
          <p:nvPr/>
        </p:nvCxnSpPr>
        <p:spPr bwMode="auto">
          <a:xfrm rot="5400000" flipH="1" flipV="1">
            <a:off x="1219994" y="2285206"/>
            <a:ext cx="457200" cy="1588"/>
          </a:xfrm>
          <a:prstGeom prst="straightConnector1">
            <a:avLst/>
          </a:prstGeom>
          <a:noFill/>
          <a:ln w="2857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142354" name="Rectangle 2"/>
          <p:cNvSpPr>
            <a:spLocks noGrp="1" noChangeArrowheads="1"/>
          </p:cNvSpPr>
          <p:nvPr>
            <p:ph type="title"/>
          </p:nvPr>
        </p:nvSpPr>
        <p:spPr>
          <a:xfrm>
            <a:off x="3733800" y="685800"/>
            <a:ext cx="5105400" cy="1143000"/>
          </a:xfrm>
        </p:spPr>
        <p:txBody>
          <a:bodyPr/>
          <a:lstStyle/>
          <a:p>
            <a:r>
              <a:rPr lang="fa-IR" smtClean="0">
                <a:solidFill>
                  <a:srgbClr val="FF0000"/>
                </a:solidFill>
                <a:cs typeface="B Yekan" panose="00000400000000000000" pitchFamily="2" charset="-78"/>
              </a:rPr>
              <a:t>دو نمونه از روابط اهداف</a:t>
            </a:r>
            <a:endParaRPr lang="en-US" smtClean="0">
              <a:solidFill>
                <a:srgbClr val="FF0000"/>
              </a:solidFill>
              <a:cs typeface="B Yekan" panose="00000400000000000000" pitchFamily="2" charset="-78"/>
            </a:endParaRPr>
          </a:p>
        </p:txBody>
      </p:sp>
      <p:sp>
        <p:nvSpPr>
          <p:cNvPr id="19" name="Rectangle 2"/>
          <p:cNvSpPr txBox="1">
            <a:spLocks noChangeArrowheads="1"/>
          </p:cNvSpPr>
          <p:nvPr/>
        </p:nvSpPr>
        <p:spPr bwMode="auto">
          <a:xfrm>
            <a:off x="0" y="5181600"/>
            <a:ext cx="2286000" cy="1066800"/>
          </a:xfrm>
          <a:prstGeom prst="rect">
            <a:avLst/>
          </a:prstGeom>
          <a:noFill/>
          <a:ln w="9525">
            <a:noFill/>
            <a:miter lim="800000"/>
            <a:headEnd/>
            <a:tailEnd/>
          </a:ln>
        </p:spPr>
        <p:txBody>
          <a:bodyPr anchor="ctr"/>
          <a:lstStyle/>
          <a:p>
            <a:pPr algn="r">
              <a:defRPr/>
            </a:pPr>
            <a:r>
              <a:rPr lang="fa-IR" sz="2400" b="1" kern="0" dirty="0">
                <a:solidFill>
                  <a:srgbClr val="FF0000"/>
                </a:solidFill>
                <a:latin typeface="+mj-lt"/>
                <a:ea typeface="+mj-ea"/>
                <a:cs typeface="B Yekan" pitchFamily="2" charset="-78"/>
              </a:rPr>
              <a:t>ارتباط تسلسلی یا سلسله مراتبی</a:t>
            </a:r>
            <a:endParaRPr lang="en-US" sz="2400" b="1" kern="0" dirty="0">
              <a:solidFill>
                <a:srgbClr val="FF0000"/>
              </a:solidFill>
              <a:latin typeface="+mj-lt"/>
              <a:ea typeface="+mj-ea"/>
              <a:cs typeface="B Yekan" pitchFamily="2" charset="-78"/>
            </a:endParaRPr>
          </a:p>
        </p:txBody>
      </p:sp>
      <p:sp>
        <p:nvSpPr>
          <p:cNvPr id="20" name="Rectangle 2"/>
          <p:cNvSpPr txBox="1">
            <a:spLocks noChangeArrowheads="1"/>
          </p:cNvSpPr>
          <p:nvPr/>
        </p:nvSpPr>
        <p:spPr bwMode="auto">
          <a:xfrm>
            <a:off x="4800600" y="4648200"/>
            <a:ext cx="3429000" cy="1066800"/>
          </a:xfrm>
          <a:prstGeom prst="rect">
            <a:avLst/>
          </a:prstGeom>
          <a:noFill/>
          <a:ln w="9525">
            <a:noFill/>
            <a:miter lim="800000"/>
            <a:headEnd/>
            <a:tailEnd/>
          </a:ln>
        </p:spPr>
        <p:txBody>
          <a:bodyPr anchor="ctr"/>
          <a:lstStyle/>
          <a:p>
            <a:pPr algn="r">
              <a:defRPr/>
            </a:pPr>
            <a:r>
              <a:rPr lang="fa-IR" sz="2400" b="1" kern="0" dirty="0">
                <a:solidFill>
                  <a:srgbClr val="FF0000"/>
                </a:solidFill>
                <a:latin typeface="+mj-lt"/>
                <a:ea typeface="+mj-ea"/>
                <a:cs typeface="B Yekan" pitchFamily="2" charset="-78"/>
              </a:rPr>
              <a:t>ارتباط هم تراز یا موازی</a:t>
            </a:r>
            <a:endParaRPr lang="en-US" sz="2400" b="1" kern="0" dirty="0">
              <a:solidFill>
                <a:srgbClr val="FF0000"/>
              </a:solidFill>
              <a:latin typeface="+mj-lt"/>
              <a:ea typeface="+mj-ea"/>
              <a:cs typeface="B Yekan" pitchFamily="2" charset="-78"/>
            </a:endParaRPr>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057400"/>
            <a:ext cx="8382000" cy="2368550"/>
          </a:xfrm>
        </p:spPr>
        <p:txBody>
          <a:bodyPr/>
          <a:lstStyle/>
          <a:p>
            <a:pPr>
              <a:defRPr/>
            </a:pPr>
            <a:r>
              <a:rPr lang="fa-IR" sz="3200" dirty="0" smtClean="0">
                <a:solidFill>
                  <a:schemeClr val="accent2">
                    <a:lumMod val="75000"/>
                  </a:schemeClr>
                </a:solidFill>
                <a:cs typeface="B Yekan" pitchFamily="2" charset="-78"/>
              </a:rPr>
              <a:t>رفتارهای ورودی، مهارتها و توانایی هایی است که دانش آموزان باید قبل از شروع یک فعالیت آموزشی از خود نشان دهند تا بتوانند با موفقیت به هدف های اجرایی .</a:t>
            </a:r>
            <a:br>
              <a:rPr lang="fa-IR" sz="3200" dirty="0" smtClean="0">
                <a:solidFill>
                  <a:schemeClr val="accent2">
                    <a:lumMod val="75000"/>
                  </a:schemeClr>
                </a:solidFill>
                <a:cs typeface="B Yekan" pitchFamily="2" charset="-78"/>
              </a:rPr>
            </a:br>
            <a:r>
              <a:rPr lang="fa-IR" sz="3200" dirty="0" smtClean="0">
                <a:solidFill>
                  <a:schemeClr val="accent2">
                    <a:lumMod val="75000"/>
                  </a:schemeClr>
                </a:solidFill>
                <a:cs typeface="B Yekan" pitchFamily="2" charset="-78"/>
              </a:rPr>
              <a:t>دست یابند</a:t>
            </a:r>
            <a:br>
              <a:rPr lang="fa-IR" sz="3200" dirty="0" smtClean="0">
                <a:solidFill>
                  <a:schemeClr val="accent2">
                    <a:lumMod val="75000"/>
                  </a:schemeClr>
                </a:solidFill>
                <a:cs typeface="B Yekan" pitchFamily="2" charset="-78"/>
              </a:rPr>
            </a:br>
            <a:endParaRPr lang="en-US" sz="3200" dirty="0" smtClean="0">
              <a:solidFill>
                <a:srgbClr val="FF0000"/>
              </a:solidFill>
              <a:cs typeface="B Yekan" pitchFamily="2" charset="-78"/>
            </a:endParaRPr>
          </a:p>
        </p:txBody>
      </p:sp>
      <p:sp>
        <p:nvSpPr>
          <p:cNvPr id="141315" name="Rectangle 3"/>
          <p:cNvSpPr>
            <a:spLocks noChangeArrowheads="1"/>
          </p:cNvSpPr>
          <p:nvPr/>
        </p:nvSpPr>
        <p:spPr bwMode="auto">
          <a:xfrm>
            <a:off x="6324600" y="838200"/>
            <a:ext cx="2305050" cy="576263"/>
          </a:xfrm>
          <a:prstGeom prst="rect">
            <a:avLst/>
          </a:prstGeom>
          <a:solidFill>
            <a:srgbClr val="FFFF00"/>
          </a:solidFill>
          <a:ln w="9525">
            <a:noFill/>
            <a:miter lim="800000"/>
            <a:headEnd/>
            <a:tailEnd/>
          </a:ln>
          <a:effectLst>
            <a:outerShdw dist="107763" dir="13500000" algn="ctr" rotWithShape="0">
              <a:srgbClr val="808080">
                <a:alpha val="50000"/>
              </a:srgbClr>
            </a:outerShdw>
          </a:effectLst>
        </p:spPr>
        <p:txBody>
          <a:bodyPr wrap="none" anchor="ctr"/>
          <a:lstStyle/>
          <a:p>
            <a:pPr algn="ctr">
              <a:defRPr/>
            </a:pPr>
            <a:r>
              <a:rPr lang="fa-IR" sz="3200">
                <a:solidFill>
                  <a:srgbClr val="CC0000"/>
                </a:solidFill>
                <a:latin typeface="Arial" charset="0"/>
                <a:cs typeface="B Homa" pitchFamily="2" charset="-78"/>
              </a:rPr>
              <a:t>رفتار های ورودی</a:t>
            </a:r>
            <a:endParaRPr lang="en-US" sz="3200">
              <a:solidFill>
                <a:srgbClr val="CC0000"/>
              </a:solidFill>
              <a:latin typeface="Arial" charset="0"/>
              <a:cs typeface="B Homa" pitchFamily="2" charset="-78"/>
            </a:endParaRPr>
          </a:p>
        </p:txBody>
      </p:sp>
      <p:sp>
        <p:nvSpPr>
          <p:cNvPr id="7" name="Rectangle 6"/>
          <p:cNvSpPr>
            <a:spLocks noChangeArrowheads="1"/>
          </p:cNvSpPr>
          <p:nvPr/>
        </p:nvSpPr>
        <p:spPr bwMode="auto">
          <a:xfrm>
            <a:off x="381000" y="4114800"/>
            <a:ext cx="80010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a:r>
              <a:rPr lang="fa-IR" sz="3200">
                <a:solidFill>
                  <a:srgbClr val="FF0000"/>
                </a:solidFill>
                <a:cs typeface="B Yekan" panose="00000400000000000000" pitchFamily="2" charset="-78"/>
              </a:rPr>
              <a:t>سوال:  معلم چگونه می تواند مطمعن شود که فراگیران رفتارهای ورودی لازم را دارا هستند؟</a:t>
            </a:r>
            <a:endParaRPr lang="en-US" sz="3200"/>
          </a:p>
        </p:txBody>
      </p:sp>
      <p:sp>
        <p:nvSpPr>
          <p:cNvPr id="8" name="Rectangle 7"/>
          <p:cNvSpPr>
            <a:spLocks noChangeArrowheads="1"/>
          </p:cNvSpPr>
          <p:nvPr/>
        </p:nvSpPr>
        <p:spPr bwMode="auto">
          <a:xfrm>
            <a:off x="4419600" y="5257800"/>
            <a:ext cx="4114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a:r>
              <a:rPr lang="fa-IR" sz="3200">
                <a:cs typeface="B Yekan" panose="00000400000000000000" pitchFamily="2" charset="-78"/>
              </a:rPr>
              <a:t>پاسخ: ارزشیابی تشخیصی</a:t>
            </a:r>
            <a:endParaRPr lang="en-US" sz="3200"/>
          </a:p>
        </p:txBody>
      </p:sp>
      <p:sp>
        <p:nvSpPr>
          <p:cNvPr id="9" name="Rectangle 8"/>
          <p:cNvSpPr>
            <a:spLocks noChangeArrowheads="1"/>
          </p:cNvSpPr>
          <p:nvPr/>
        </p:nvSpPr>
        <p:spPr bwMode="auto">
          <a:xfrm>
            <a:off x="1676400" y="6096000"/>
            <a:ext cx="7010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a:r>
              <a:rPr lang="fa-IR" sz="3200">
                <a:solidFill>
                  <a:srgbClr val="FF0000"/>
                </a:solidFill>
                <a:cs typeface="B Yekan" panose="00000400000000000000" pitchFamily="2" charset="-78"/>
              </a:rPr>
              <a:t>تفاوت سنجش آغازین و پیش آزمون چیست؟</a:t>
            </a:r>
            <a:endParaRPr lang="en-US" sz="320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to="" calcmode="lin" valueType="num">
                                      <p:cBhvr>
                                        <p:cTn id="12" dur="1" fill="hold"/>
                                        <p:tgtEl>
                                          <p:spTgt spid="7"/>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to="" calcmode="lin" valueType="num">
                                      <p:cBhvr>
                                        <p:cTn id="17" dur="1" fill="hold"/>
                                        <p:tgtEl>
                                          <p:spTgt spid="8"/>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 to="" calcmode="lin" valueType="num">
                                      <p:cBhvr>
                                        <p:cTn id="22" dur="1" fill="hold"/>
                                        <p:tgtEl>
                                          <p:spTgt spid="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9" grpId="0"/>
    </p:bldLst>
  </p:timing>
</p:sld>
</file>

<file path=ppt/slides/slide1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057400"/>
            <a:ext cx="8382000" cy="2368550"/>
          </a:xfrm>
        </p:spPr>
        <p:txBody>
          <a:bodyPr/>
          <a:lstStyle/>
          <a:p>
            <a:pPr>
              <a:defRPr/>
            </a:pPr>
            <a:r>
              <a:rPr lang="fa-IR" sz="3200" dirty="0" smtClean="0">
                <a:solidFill>
                  <a:schemeClr val="accent2">
                    <a:lumMod val="75000"/>
                  </a:schemeClr>
                </a:solidFill>
                <a:cs typeface="B Yekan" pitchFamily="2" charset="-78"/>
              </a:rPr>
              <a:t>در تحلیل آموزشی ویژگیهایی از مخاطبان چون </a:t>
            </a:r>
            <a:r>
              <a:rPr lang="fa-IR" sz="3200" dirty="0" smtClean="0">
                <a:solidFill>
                  <a:srgbClr val="FF0000"/>
                </a:solidFill>
                <a:cs typeface="B Yekan" pitchFamily="2" charset="-78"/>
              </a:rPr>
              <a:t>مهارت لغوی، گرایش و طرز فکر، معلومات و اطلاعات،  خصوصیات اجتماعی و فرهنگی</a:t>
            </a:r>
            <a:r>
              <a:rPr lang="fa-IR" sz="3200" dirty="0" smtClean="0">
                <a:solidFill>
                  <a:schemeClr val="accent2">
                    <a:lumMod val="75000"/>
                  </a:schemeClr>
                </a:solidFill>
                <a:cs typeface="B Yekan" pitchFamily="2" charset="-78"/>
              </a:rPr>
              <a:t> نیز مورد توجه قرار می گیرد.</a:t>
            </a:r>
            <a:endParaRPr lang="en-US" sz="3200" dirty="0" smtClean="0">
              <a:solidFill>
                <a:srgbClr val="FF0000"/>
              </a:solidFill>
              <a:cs typeface="B Yekan" pitchFamily="2" charset="-78"/>
            </a:endParaRPr>
          </a:p>
        </p:txBody>
      </p:sp>
      <p:sp>
        <p:nvSpPr>
          <p:cNvPr id="142339" name="Rectangle 3"/>
          <p:cNvSpPr>
            <a:spLocks noChangeArrowheads="1"/>
          </p:cNvSpPr>
          <p:nvPr/>
        </p:nvSpPr>
        <p:spPr bwMode="auto">
          <a:xfrm>
            <a:off x="5562600" y="838200"/>
            <a:ext cx="3067050" cy="576263"/>
          </a:xfrm>
          <a:prstGeom prst="rect">
            <a:avLst/>
          </a:prstGeom>
          <a:solidFill>
            <a:srgbClr val="FFFF00"/>
          </a:solidFill>
          <a:ln w="9525">
            <a:noFill/>
            <a:miter lim="800000"/>
            <a:headEnd/>
            <a:tailEnd/>
          </a:ln>
          <a:effectLst>
            <a:outerShdw dist="107763" dir="13500000" algn="ctr" rotWithShape="0">
              <a:srgbClr val="808080">
                <a:alpha val="50000"/>
              </a:srgbClr>
            </a:outerShdw>
          </a:effectLst>
        </p:spPr>
        <p:txBody>
          <a:bodyPr wrap="none" anchor="ctr"/>
          <a:lstStyle/>
          <a:p>
            <a:pPr algn="ctr">
              <a:defRPr/>
            </a:pPr>
            <a:r>
              <a:rPr lang="fa-IR" sz="3200">
                <a:solidFill>
                  <a:srgbClr val="CC0000"/>
                </a:solidFill>
                <a:latin typeface="Arial" charset="0"/>
                <a:cs typeface="B Homa" pitchFamily="2" charset="-78"/>
              </a:rPr>
              <a:t>ویژگی های فراگیران</a:t>
            </a:r>
            <a:endParaRPr lang="en-US" sz="3200">
              <a:solidFill>
                <a:srgbClr val="CC0000"/>
              </a:solidFill>
              <a:latin typeface="Arial" charset="0"/>
              <a:cs typeface="B Homa"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bwMode="auto">
          <a:xfrm>
            <a:off x="3200400" y="1066800"/>
            <a:ext cx="2209800" cy="8382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algn="ctr">
              <a:defRPr/>
            </a:pPr>
            <a:r>
              <a:rPr lang="fa-IR" dirty="0">
                <a:cs typeface="B Titr" pitchFamily="2" charset="-78"/>
              </a:rPr>
              <a:t>تهیه و تدوین اهداف آموزشی</a:t>
            </a:r>
            <a:endParaRPr lang="en-US" dirty="0">
              <a:solidFill>
                <a:schemeClr val="tx1"/>
              </a:solidFill>
              <a:cs typeface="B Titr" pitchFamily="2" charset="-78"/>
            </a:endParaRPr>
          </a:p>
        </p:txBody>
      </p:sp>
      <p:sp>
        <p:nvSpPr>
          <p:cNvPr id="5" name="Rectangle 4">
            <a:hlinkClick r:id="rId2" action="ppaction://hlinksldjump"/>
          </p:cNvPr>
          <p:cNvSpPr/>
          <p:nvPr/>
        </p:nvSpPr>
        <p:spPr bwMode="auto">
          <a:xfrm>
            <a:off x="3200400" y="2438400"/>
            <a:ext cx="2209800" cy="8382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algn="ctr">
              <a:defRPr/>
            </a:pPr>
            <a:r>
              <a:rPr lang="fa-IR" dirty="0">
                <a:cs typeface="B Titr" pitchFamily="2" charset="-78"/>
              </a:rPr>
              <a:t>تحلیل و تعیین موقعیت آموزشی</a:t>
            </a:r>
            <a:endParaRPr lang="en-US" dirty="0">
              <a:solidFill>
                <a:schemeClr val="tx1"/>
              </a:solidFill>
              <a:cs typeface="B Titr" pitchFamily="2" charset="-78"/>
            </a:endParaRPr>
          </a:p>
        </p:txBody>
      </p:sp>
      <p:sp>
        <p:nvSpPr>
          <p:cNvPr id="6" name="Rectangle 5">
            <a:hlinkClick r:id="rId3" action="ppaction://hlinksldjump"/>
          </p:cNvPr>
          <p:cNvSpPr/>
          <p:nvPr/>
        </p:nvSpPr>
        <p:spPr bwMode="auto">
          <a:xfrm>
            <a:off x="3276600" y="3810000"/>
            <a:ext cx="2209800" cy="838200"/>
          </a:xfrm>
          <a:prstGeom prst="rect">
            <a:avLst/>
          </a:prstGeom>
          <a:solidFill>
            <a:schemeClr val="accent2">
              <a:lumMod val="60000"/>
              <a:lumOff val="40000"/>
            </a:schemeClr>
          </a:solid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algn="ctr">
              <a:defRPr/>
            </a:pPr>
            <a:r>
              <a:rPr lang="fa-IR" dirty="0">
                <a:cs typeface="B Titr" pitchFamily="2" charset="-78"/>
              </a:rPr>
              <a:t>تحلیل و تعیین محتوا، روش، و وسایل آموزشی</a:t>
            </a:r>
            <a:endParaRPr lang="en-US" dirty="0">
              <a:solidFill>
                <a:schemeClr val="tx1"/>
              </a:solidFill>
              <a:cs typeface="B Titr" pitchFamily="2" charset="-78"/>
            </a:endParaRPr>
          </a:p>
        </p:txBody>
      </p:sp>
      <p:sp>
        <p:nvSpPr>
          <p:cNvPr id="7" name="Rectangle 6">
            <a:hlinkClick r:id="rId3" action="ppaction://hlinksldjump"/>
          </p:cNvPr>
          <p:cNvSpPr/>
          <p:nvPr/>
        </p:nvSpPr>
        <p:spPr bwMode="auto">
          <a:xfrm>
            <a:off x="3276600" y="5257800"/>
            <a:ext cx="2209800" cy="8382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algn="ctr">
              <a:defRPr/>
            </a:pPr>
            <a:r>
              <a:rPr lang="fa-IR" dirty="0">
                <a:cs typeface="B Titr" pitchFamily="2" charset="-78"/>
              </a:rPr>
              <a:t>ارزشیابی</a:t>
            </a:r>
            <a:endParaRPr lang="en-US" dirty="0">
              <a:solidFill>
                <a:schemeClr val="tx1"/>
              </a:solidFill>
              <a:cs typeface="B Titr" pitchFamily="2" charset="-78"/>
            </a:endParaRPr>
          </a:p>
        </p:txBody>
      </p:sp>
      <p:cxnSp>
        <p:nvCxnSpPr>
          <p:cNvPr id="145414" name="Straight Connector 8"/>
          <p:cNvCxnSpPr>
            <a:cxnSpLocks noChangeShapeType="1"/>
          </p:cNvCxnSpPr>
          <p:nvPr/>
        </p:nvCxnSpPr>
        <p:spPr bwMode="auto">
          <a:xfrm rot="5400000">
            <a:off x="-303212" y="3581400"/>
            <a:ext cx="4418012" cy="1588"/>
          </a:xfrm>
          <a:prstGeom prst="line">
            <a:avLst/>
          </a:prstGeom>
          <a:noFill/>
          <a:ln w="38100" algn="ctr">
            <a:solidFill>
              <a:schemeClr val="tx1"/>
            </a:solidFill>
            <a:round/>
            <a:headEnd/>
            <a:tailEnd/>
          </a:ln>
          <a:extLst>
            <a:ext uri="{909E8E84-426E-40DD-AFC4-6F175D3DCCD1}">
              <a14:hiddenFill xmlns:a14="http://schemas.microsoft.com/office/drawing/2010/main">
                <a:noFill/>
              </a14:hiddenFill>
            </a:ext>
          </a:extLst>
        </p:spPr>
      </p:cxnSp>
      <p:cxnSp>
        <p:nvCxnSpPr>
          <p:cNvPr id="145415" name="Straight Arrow Connector 10"/>
          <p:cNvCxnSpPr>
            <a:cxnSpLocks noChangeShapeType="1"/>
          </p:cNvCxnSpPr>
          <p:nvPr/>
        </p:nvCxnSpPr>
        <p:spPr bwMode="auto">
          <a:xfrm>
            <a:off x="1905000" y="1371600"/>
            <a:ext cx="1295400" cy="1588"/>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45416" name="Straight Arrow Connector 11"/>
          <p:cNvCxnSpPr>
            <a:cxnSpLocks noChangeShapeType="1"/>
          </p:cNvCxnSpPr>
          <p:nvPr/>
        </p:nvCxnSpPr>
        <p:spPr bwMode="auto">
          <a:xfrm>
            <a:off x="1905000" y="2895600"/>
            <a:ext cx="1295400" cy="1588"/>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45417" name="Straight Arrow Connector 12"/>
          <p:cNvCxnSpPr>
            <a:cxnSpLocks noChangeShapeType="1"/>
            <a:endCxn id="6" idx="1"/>
          </p:cNvCxnSpPr>
          <p:nvPr/>
        </p:nvCxnSpPr>
        <p:spPr bwMode="auto">
          <a:xfrm flipV="1">
            <a:off x="1905000" y="4229100"/>
            <a:ext cx="1371600" cy="38100"/>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45418" name="Straight Arrow Connector 13"/>
          <p:cNvCxnSpPr>
            <a:cxnSpLocks noChangeShapeType="1"/>
          </p:cNvCxnSpPr>
          <p:nvPr/>
        </p:nvCxnSpPr>
        <p:spPr bwMode="auto">
          <a:xfrm>
            <a:off x="1905000" y="5791200"/>
            <a:ext cx="1295400" cy="1588"/>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45419" name="Straight Arrow Connector 15"/>
          <p:cNvCxnSpPr>
            <a:cxnSpLocks noChangeShapeType="1"/>
          </p:cNvCxnSpPr>
          <p:nvPr/>
        </p:nvCxnSpPr>
        <p:spPr bwMode="auto">
          <a:xfrm rot="5400000">
            <a:off x="4077494" y="2170906"/>
            <a:ext cx="533400" cy="1588"/>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45420" name="Straight Arrow Connector 17"/>
          <p:cNvCxnSpPr>
            <a:cxnSpLocks noChangeShapeType="1"/>
          </p:cNvCxnSpPr>
          <p:nvPr/>
        </p:nvCxnSpPr>
        <p:spPr bwMode="auto">
          <a:xfrm rot="5400000">
            <a:off x="4077494" y="3542506"/>
            <a:ext cx="533400" cy="1588"/>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45421" name="Straight Arrow Connector 18"/>
          <p:cNvCxnSpPr>
            <a:cxnSpLocks noChangeShapeType="1"/>
          </p:cNvCxnSpPr>
          <p:nvPr/>
        </p:nvCxnSpPr>
        <p:spPr bwMode="auto">
          <a:xfrm rot="5400000">
            <a:off x="4077494" y="4914106"/>
            <a:ext cx="533400" cy="1588"/>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145422" name="Rectangle 3"/>
          <p:cNvSpPr>
            <a:spLocks noChangeArrowheads="1"/>
          </p:cNvSpPr>
          <p:nvPr/>
        </p:nvSpPr>
        <p:spPr bwMode="auto">
          <a:xfrm rot="-5400000">
            <a:off x="329406" y="2566194"/>
            <a:ext cx="2376488"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2800">
                <a:latin typeface="Verdana" panose="020B0604030504040204" pitchFamily="34" charset="0"/>
                <a:cs typeface="B Titr" panose="00000700000000000000" pitchFamily="2" charset="-78"/>
              </a:rPr>
              <a:t>تقویت و اصلاح برنامه</a:t>
            </a:r>
            <a:endParaRPr lang="en-US" sz="2800">
              <a:latin typeface="Verdana" panose="020B0604030504040204" pitchFamily="34" charset="0"/>
              <a:cs typeface="B Titr" panose="00000700000000000000" pitchFamily="2" charset="-78"/>
            </a:endParaRPr>
          </a:p>
        </p:txBody>
      </p:sp>
      <p:sp>
        <p:nvSpPr>
          <p:cNvPr id="143375" name="Rectangle 7"/>
          <p:cNvSpPr>
            <a:spLocks noChangeArrowheads="1"/>
          </p:cNvSpPr>
          <p:nvPr/>
        </p:nvSpPr>
        <p:spPr bwMode="auto">
          <a:xfrm>
            <a:off x="5791200" y="1828800"/>
            <a:ext cx="3352800" cy="576263"/>
          </a:xfrm>
          <a:prstGeom prst="rect">
            <a:avLst/>
          </a:prstGeom>
          <a:solidFill>
            <a:srgbClr val="FFFF00"/>
          </a:solidFill>
          <a:ln w="9525">
            <a:noFill/>
            <a:miter lim="800000"/>
            <a:headEnd/>
            <a:tailEnd/>
          </a:ln>
          <a:effectLst>
            <a:outerShdw dist="107763" dir="13500000" algn="ctr" rotWithShape="0">
              <a:srgbClr val="808080">
                <a:alpha val="50000"/>
              </a:srgbClr>
            </a:outerShdw>
          </a:effectLst>
        </p:spPr>
        <p:txBody>
          <a:bodyPr wrap="none" anchor="ctr"/>
          <a:lstStyle/>
          <a:p>
            <a:pPr algn="ctr">
              <a:defRPr/>
            </a:pPr>
            <a:r>
              <a:rPr lang="fa-IR" sz="3200">
                <a:solidFill>
                  <a:srgbClr val="CC0000"/>
                </a:solidFill>
                <a:latin typeface="Arial" charset="0"/>
                <a:cs typeface="B Homa" pitchFamily="2" charset="-78"/>
              </a:rPr>
              <a:t>مدل طراحی آموزشی</a:t>
            </a:r>
            <a:endParaRPr lang="en-US" sz="3200">
              <a:solidFill>
                <a:srgbClr val="CC0000"/>
              </a:solidFill>
              <a:latin typeface="Arial" charset="0"/>
              <a:cs typeface="B Homa" pitchFamily="2" charset="-78"/>
            </a:endParaRPr>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1219200"/>
            <a:ext cx="8382000" cy="990600"/>
          </a:xfrm>
        </p:spPr>
        <p:txBody>
          <a:bodyPr/>
          <a:lstStyle/>
          <a:p>
            <a:pPr>
              <a:defRPr/>
            </a:pPr>
            <a:r>
              <a:rPr lang="fa-IR" sz="3200" dirty="0" smtClean="0">
                <a:solidFill>
                  <a:schemeClr val="accent2">
                    <a:lumMod val="50000"/>
                  </a:schemeClr>
                </a:solidFill>
                <a:cs typeface="B Yekan" pitchFamily="2" charset="-78"/>
              </a:rPr>
              <a:t>محتوا را بایستی بر اساس سوالات زیر ارزیابی کرد</a:t>
            </a:r>
            <a:endParaRPr lang="en-US" sz="3200" dirty="0" smtClean="0">
              <a:solidFill>
                <a:schemeClr val="accent2">
                  <a:lumMod val="50000"/>
                </a:schemeClr>
              </a:solidFill>
              <a:cs typeface="B Yekan" pitchFamily="2" charset="-78"/>
            </a:endParaRPr>
          </a:p>
        </p:txBody>
      </p:sp>
      <p:sp>
        <p:nvSpPr>
          <p:cNvPr id="144387" name="Rectangle 3"/>
          <p:cNvSpPr>
            <a:spLocks noChangeArrowheads="1"/>
          </p:cNvSpPr>
          <p:nvPr/>
        </p:nvSpPr>
        <p:spPr bwMode="auto">
          <a:xfrm>
            <a:off x="5334000" y="838200"/>
            <a:ext cx="3295650" cy="576263"/>
          </a:xfrm>
          <a:prstGeom prst="rect">
            <a:avLst/>
          </a:prstGeom>
          <a:solidFill>
            <a:srgbClr val="FFFF00"/>
          </a:solidFill>
          <a:ln w="9525">
            <a:noFill/>
            <a:miter lim="800000"/>
            <a:headEnd/>
            <a:tailEnd/>
          </a:ln>
          <a:effectLst>
            <a:outerShdw dist="107763" dir="13500000" algn="ctr" rotWithShape="0">
              <a:srgbClr val="808080">
                <a:alpha val="50000"/>
              </a:srgbClr>
            </a:outerShdw>
          </a:effectLst>
        </p:spPr>
        <p:txBody>
          <a:bodyPr wrap="none" anchor="ctr"/>
          <a:lstStyle/>
          <a:p>
            <a:pPr algn="ctr">
              <a:defRPr/>
            </a:pPr>
            <a:r>
              <a:rPr lang="fa-IR" sz="3200">
                <a:solidFill>
                  <a:srgbClr val="CC0000"/>
                </a:solidFill>
                <a:latin typeface="Arial" charset="0"/>
                <a:cs typeface="B Homa" pitchFamily="2" charset="-78"/>
              </a:rPr>
              <a:t>تحلیل و تعیین محتوا</a:t>
            </a:r>
            <a:endParaRPr lang="en-US" sz="3200">
              <a:solidFill>
                <a:srgbClr val="CC0000"/>
              </a:solidFill>
              <a:latin typeface="Arial" charset="0"/>
              <a:cs typeface="B Homa" pitchFamily="2" charset="-78"/>
            </a:endParaRPr>
          </a:p>
        </p:txBody>
      </p:sp>
      <p:sp>
        <p:nvSpPr>
          <p:cNvPr id="10" name="Rectangle 2"/>
          <p:cNvSpPr txBox="1">
            <a:spLocks noChangeArrowheads="1"/>
          </p:cNvSpPr>
          <p:nvPr/>
        </p:nvSpPr>
        <p:spPr bwMode="auto">
          <a:xfrm>
            <a:off x="457200" y="3886200"/>
            <a:ext cx="8382000" cy="990600"/>
          </a:xfrm>
          <a:prstGeom prst="rect">
            <a:avLst/>
          </a:prstGeom>
          <a:noFill/>
          <a:ln w="9525">
            <a:noFill/>
            <a:miter lim="800000"/>
            <a:headEnd/>
            <a:tailEnd/>
          </a:ln>
        </p:spPr>
        <p:txBody>
          <a:bodyPr anchor="ctr"/>
          <a:lstStyle/>
          <a:p>
            <a:pPr algn="r" rtl="1">
              <a:buFont typeface="Arial" pitchFamily="34" charset="0"/>
              <a:buChar char="•"/>
              <a:defRPr/>
            </a:pPr>
            <a:r>
              <a:rPr lang="fa-IR" sz="3200" b="1" kern="0" dirty="0">
                <a:latin typeface="+mj-lt"/>
                <a:ea typeface="+mj-ea"/>
                <a:cs typeface="B Yekan" pitchFamily="2" charset="-78"/>
              </a:rPr>
              <a:t>آیا محتوا رفتاری را که انتظار داریم در فراگیران می پروراند؟</a:t>
            </a:r>
          </a:p>
          <a:p>
            <a:pPr algn="r" rtl="1">
              <a:buFont typeface="Arial" pitchFamily="34" charset="0"/>
              <a:buChar char="•"/>
              <a:defRPr/>
            </a:pPr>
            <a:r>
              <a:rPr lang="fa-IR" sz="3200" b="1" kern="0" dirty="0">
                <a:latin typeface="+mj-lt"/>
                <a:ea typeface="+mj-ea"/>
                <a:cs typeface="B Yekan" pitchFamily="2" charset="-78"/>
              </a:rPr>
              <a:t> آیا محتوا بر اساس تواناییهای ذهنی و علمی فراگیران تهیه شده است؟</a:t>
            </a:r>
          </a:p>
          <a:p>
            <a:pPr algn="r" rtl="1">
              <a:buFont typeface="Arial" pitchFamily="34" charset="0"/>
              <a:buChar char="•"/>
              <a:defRPr/>
            </a:pPr>
            <a:r>
              <a:rPr lang="fa-IR" sz="3200" b="1" kern="0" dirty="0">
                <a:latin typeface="+mj-lt"/>
                <a:ea typeface="+mj-ea"/>
                <a:cs typeface="B Yekan" pitchFamily="2" charset="-78"/>
              </a:rPr>
              <a:t>آیا محتوا توالی مناسبی دارد؟</a:t>
            </a:r>
          </a:p>
          <a:p>
            <a:pPr algn="r" rtl="1">
              <a:buFont typeface="Arial" pitchFamily="34" charset="0"/>
              <a:buChar char="•"/>
              <a:defRPr/>
            </a:pPr>
            <a:r>
              <a:rPr lang="fa-IR" sz="3200" b="1" kern="0" dirty="0">
                <a:latin typeface="+mj-lt"/>
                <a:ea typeface="+mj-ea"/>
                <a:cs typeface="B Yekan" pitchFamily="2" charset="-78"/>
              </a:rPr>
              <a:t>آیا محتوا با اصول و مفاهیم علمی آن درس مغایرتی ندارد؟</a:t>
            </a:r>
          </a:p>
          <a:p>
            <a:pPr algn="r" rtl="1">
              <a:buFont typeface="Arial" pitchFamily="34" charset="0"/>
              <a:buChar char="•"/>
              <a:defRPr/>
            </a:pPr>
            <a:r>
              <a:rPr lang="fa-IR" sz="3200" b="1" kern="0" dirty="0">
                <a:latin typeface="+mj-lt"/>
                <a:ea typeface="+mj-ea"/>
                <a:cs typeface="B Yekan" pitchFamily="2" charset="-78"/>
              </a:rPr>
              <a:t>آیا محتوا با مدت زمان تخصیص یافته برای یادگیری انطباق دارد؟</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to="" calcmode="lin" valueType="num">
                                      <p:cBhvr>
                                        <p:cTn id="12" dur="1" fill="hold"/>
                                        <p:tgtEl>
                                          <p:spTgt spid="1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Lst>
  </p:timing>
</p:sld>
</file>

<file path=ppt/slides/slide1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1219200"/>
            <a:ext cx="8382000" cy="990600"/>
          </a:xfrm>
        </p:spPr>
        <p:txBody>
          <a:bodyPr/>
          <a:lstStyle/>
          <a:p>
            <a:pPr>
              <a:defRPr/>
            </a:pPr>
            <a:r>
              <a:rPr lang="fa-IR" sz="3200" dirty="0" smtClean="0">
                <a:solidFill>
                  <a:schemeClr val="accent2">
                    <a:lumMod val="50000"/>
                  </a:schemeClr>
                </a:solidFill>
                <a:cs typeface="B Yekan" pitchFamily="2" charset="-78"/>
              </a:rPr>
              <a:t>اصول مورد توجه در تهیه محتوا</a:t>
            </a:r>
            <a:endParaRPr lang="en-US" sz="3200" dirty="0" smtClean="0">
              <a:solidFill>
                <a:schemeClr val="accent2">
                  <a:lumMod val="50000"/>
                </a:schemeClr>
              </a:solidFill>
              <a:cs typeface="B Yekan" pitchFamily="2" charset="-78"/>
            </a:endParaRPr>
          </a:p>
        </p:txBody>
      </p:sp>
      <p:sp>
        <p:nvSpPr>
          <p:cNvPr id="145411" name="Rectangle 3"/>
          <p:cNvSpPr>
            <a:spLocks noChangeArrowheads="1"/>
          </p:cNvSpPr>
          <p:nvPr/>
        </p:nvSpPr>
        <p:spPr bwMode="auto">
          <a:xfrm>
            <a:off x="5334000" y="838200"/>
            <a:ext cx="3295650" cy="576263"/>
          </a:xfrm>
          <a:prstGeom prst="rect">
            <a:avLst/>
          </a:prstGeom>
          <a:solidFill>
            <a:srgbClr val="FFFF00"/>
          </a:solidFill>
          <a:ln w="9525">
            <a:noFill/>
            <a:miter lim="800000"/>
            <a:headEnd/>
            <a:tailEnd/>
          </a:ln>
          <a:effectLst>
            <a:outerShdw dist="107763" dir="13500000" algn="ctr" rotWithShape="0">
              <a:srgbClr val="808080">
                <a:alpha val="50000"/>
              </a:srgbClr>
            </a:outerShdw>
          </a:effectLst>
        </p:spPr>
        <p:txBody>
          <a:bodyPr wrap="none" anchor="ctr"/>
          <a:lstStyle/>
          <a:p>
            <a:pPr algn="ctr">
              <a:defRPr/>
            </a:pPr>
            <a:r>
              <a:rPr lang="fa-IR" sz="3200">
                <a:solidFill>
                  <a:srgbClr val="CC0000"/>
                </a:solidFill>
                <a:latin typeface="Arial" charset="0"/>
                <a:cs typeface="B Homa" pitchFamily="2" charset="-78"/>
              </a:rPr>
              <a:t>تحلیل و تعیین محتوا</a:t>
            </a:r>
            <a:endParaRPr lang="en-US" sz="3200">
              <a:solidFill>
                <a:srgbClr val="CC0000"/>
              </a:solidFill>
              <a:latin typeface="Arial" charset="0"/>
              <a:cs typeface="B Homa" pitchFamily="2" charset="-78"/>
            </a:endParaRPr>
          </a:p>
        </p:txBody>
      </p:sp>
      <p:sp>
        <p:nvSpPr>
          <p:cNvPr id="10" name="Rectangle 2"/>
          <p:cNvSpPr txBox="1">
            <a:spLocks noChangeArrowheads="1"/>
          </p:cNvSpPr>
          <p:nvPr/>
        </p:nvSpPr>
        <p:spPr bwMode="auto">
          <a:xfrm>
            <a:off x="457200" y="3886200"/>
            <a:ext cx="8382000" cy="990600"/>
          </a:xfrm>
          <a:prstGeom prst="rect">
            <a:avLst/>
          </a:prstGeom>
          <a:noFill/>
          <a:ln w="9525">
            <a:noFill/>
            <a:miter lim="800000"/>
            <a:headEnd/>
            <a:tailEnd/>
          </a:ln>
        </p:spPr>
        <p:txBody>
          <a:bodyPr anchor="ctr"/>
          <a:lstStyle/>
          <a:p>
            <a:pPr algn="r" rtl="1">
              <a:buFont typeface="Arial" pitchFamily="34" charset="0"/>
              <a:buChar char="•"/>
              <a:defRPr/>
            </a:pPr>
            <a:r>
              <a:rPr lang="fa-IR" sz="3200" b="1" kern="0" dirty="0">
                <a:latin typeface="+mj-lt"/>
                <a:ea typeface="+mj-ea"/>
                <a:cs typeface="B Yekan" pitchFamily="2" charset="-78"/>
              </a:rPr>
              <a:t>میزان علاقه، رغبت و توانایی فراگیران</a:t>
            </a:r>
          </a:p>
          <a:p>
            <a:pPr algn="r" rtl="1">
              <a:buFont typeface="Arial" pitchFamily="34" charset="0"/>
              <a:buChar char="•"/>
              <a:defRPr/>
            </a:pPr>
            <a:r>
              <a:rPr lang="fa-IR" sz="3200" b="1" kern="0" dirty="0">
                <a:latin typeface="+mj-lt"/>
                <a:ea typeface="+mj-ea"/>
                <a:cs typeface="B Yekan" pitchFamily="2" charset="-78"/>
              </a:rPr>
              <a:t>مفاهیم، اصول و قوانین هر علم</a:t>
            </a:r>
          </a:p>
          <a:p>
            <a:pPr algn="r" rtl="1">
              <a:buFont typeface="Arial" pitchFamily="34" charset="0"/>
              <a:buChar char="•"/>
              <a:defRPr/>
            </a:pPr>
            <a:r>
              <a:rPr lang="fa-IR" sz="3200" b="1" kern="0" dirty="0">
                <a:latin typeface="+mj-lt"/>
                <a:ea typeface="+mj-ea"/>
                <a:cs typeface="B Yekan" pitchFamily="2" charset="-78"/>
              </a:rPr>
              <a:t>ساخت علوم مختلف</a:t>
            </a:r>
          </a:p>
          <a:p>
            <a:pPr algn="r" rtl="1">
              <a:buFont typeface="Arial" pitchFamily="34" charset="0"/>
              <a:buChar char="•"/>
              <a:defRPr/>
            </a:pPr>
            <a:r>
              <a:rPr lang="fa-IR" sz="3200" b="1" kern="0" dirty="0">
                <a:latin typeface="+mj-lt"/>
                <a:ea typeface="+mj-ea"/>
                <a:cs typeface="B Yekan" pitchFamily="2" charset="-78"/>
              </a:rPr>
              <a:t>توالی مطالب</a:t>
            </a:r>
          </a:p>
          <a:p>
            <a:pPr algn="r" rtl="1">
              <a:buFont typeface="Arial" pitchFamily="34" charset="0"/>
              <a:buChar char="•"/>
              <a:defRPr/>
            </a:pPr>
            <a:r>
              <a:rPr lang="fa-IR" sz="3200" b="1" kern="0" dirty="0">
                <a:latin typeface="+mj-lt"/>
                <a:ea typeface="+mj-ea"/>
                <a:cs typeface="B Yekan" pitchFamily="2" charset="-78"/>
              </a:rPr>
              <a:t>تازگی موضوع</a:t>
            </a:r>
          </a:p>
          <a:p>
            <a:pPr algn="r" rtl="1">
              <a:buFont typeface="Arial" pitchFamily="34" charset="0"/>
              <a:buChar char="•"/>
              <a:defRPr/>
            </a:pPr>
            <a:r>
              <a:rPr lang="fa-IR" sz="3200" b="1" kern="0" dirty="0">
                <a:latin typeface="+mj-lt"/>
                <a:ea typeface="+mj-ea"/>
                <a:cs typeface="B Yekan" pitchFamily="2" charset="-78"/>
              </a:rPr>
              <a:t>میراث فرهنگی</a:t>
            </a:r>
          </a:p>
          <a:p>
            <a:pPr algn="r" rtl="1">
              <a:buFont typeface="Arial" pitchFamily="34" charset="0"/>
              <a:buChar char="•"/>
              <a:defRPr/>
            </a:pPr>
            <a:r>
              <a:rPr lang="fa-IR" sz="3200" b="1" kern="0" dirty="0">
                <a:latin typeface="+mj-lt"/>
                <a:ea typeface="+mj-ea"/>
                <a:cs typeface="B Yekan" pitchFamily="2" charset="-78"/>
              </a:rPr>
              <a:t>ارتباط با مسائل روز</a:t>
            </a:r>
          </a:p>
          <a:p>
            <a:pPr algn="r" rtl="1">
              <a:buFont typeface="Arial" pitchFamily="34" charset="0"/>
              <a:buChar char="•"/>
              <a:defRPr/>
            </a:pPr>
            <a:r>
              <a:rPr lang="fa-IR" sz="3200" b="1" kern="0" dirty="0">
                <a:latin typeface="+mj-lt"/>
                <a:ea typeface="+mj-ea"/>
                <a:cs typeface="B Yekan" pitchFamily="2" charset="-78"/>
              </a:rPr>
              <a:t>انطباق با زمان آموزش</a:t>
            </a:r>
          </a:p>
          <a:p>
            <a:pPr algn="r" rtl="1">
              <a:buFont typeface="Arial" pitchFamily="34" charset="0"/>
              <a:buChar char="•"/>
              <a:defRPr/>
            </a:pPr>
            <a:r>
              <a:rPr lang="fa-IR" sz="3200" b="1" kern="0" dirty="0">
                <a:latin typeface="+mj-lt"/>
                <a:ea typeface="+mj-ea"/>
                <a:cs typeface="B Yekan" pitchFamily="2" charset="-78"/>
              </a:rPr>
              <a:t>پایه ای برای آموزش مداوم</a:t>
            </a:r>
          </a:p>
          <a:p>
            <a:pPr algn="r" rtl="1">
              <a:buFont typeface="Arial" pitchFamily="34" charset="0"/>
              <a:buChar char="•"/>
              <a:defRPr/>
            </a:pPr>
            <a:r>
              <a:rPr lang="fa-IR" sz="3200" b="1" kern="0" dirty="0">
                <a:latin typeface="+mj-lt"/>
                <a:ea typeface="+mj-ea"/>
                <a:cs typeface="B Yekan" pitchFamily="2" charset="-78"/>
              </a:rPr>
              <a:t>فرصت مناسب برای فعالیتهای یادگیری چندگانه</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to="" calcmode="lin" valueType="num">
                                      <p:cBhvr>
                                        <p:cTn id="12" dur="1" fill="hold"/>
                                        <p:tgtEl>
                                          <p:spTgt spid="1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09600" y="1752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3600" b="1">
                <a:cs typeface="B Yekan" panose="00000400000000000000" pitchFamily="2" charset="-78"/>
              </a:rPr>
              <a:t>رفتارگرایی</a:t>
            </a:r>
          </a:p>
          <a:p>
            <a:pPr algn="r" rtl="1">
              <a:spcBef>
                <a:spcPct val="20000"/>
              </a:spcBef>
              <a:buFontTx/>
              <a:buChar char="•"/>
            </a:pPr>
            <a:r>
              <a:rPr lang="fa-IR" sz="3600" b="1">
                <a:cs typeface="B Yekan" panose="00000400000000000000" pitchFamily="2" charset="-78"/>
              </a:rPr>
              <a:t>شناخت گرایی</a:t>
            </a:r>
          </a:p>
          <a:p>
            <a:pPr algn="r" rtl="1">
              <a:spcBef>
                <a:spcPct val="20000"/>
              </a:spcBef>
              <a:buFontTx/>
              <a:buChar char="•"/>
            </a:pPr>
            <a:r>
              <a:rPr lang="fa-IR" sz="3600" b="1">
                <a:cs typeface="B Yekan" panose="00000400000000000000" pitchFamily="2" charset="-78"/>
              </a:rPr>
              <a:t>ساختن گرایی</a:t>
            </a:r>
          </a:p>
        </p:txBody>
      </p:sp>
      <p:sp>
        <p:nvSpPr>
          <p:cNvPr id="7" name="Title 1"/>
          <p:cNvSpPr txBox="1">
            <a:spLocks/>
          </p:cNvSpPr>
          <p:nvPr/>
        </p:nvSpPr>
        <p:spPr bwMode="auto">
          <a:xfrm>
            <a:off x="914400" y="609600"/>
            <a:ext cx="7315200" cy="1143000"/>
          </a:xfrm>
          <a:prstGeom prst="rect">
            <a:avLst/>
          </a:prstGeom>
          <a:noFill/>
          <a:ln w="9525">
            <a:noFill/>
            <a:miter lim="800000"/>
            <a:headEnd/>
            <a:tailEnd/>
          </a:ln>
        </p:spPr>
        <p:txBody>
          <a:bodyPr anchor="ctr"/>
          <a:lstStyle/>
          <a:p>
            <a:pPr algn="ctr">
              <a:defRPr/>
            </a:pPr>
            <a:r>
              <a:rPr lang="fa-IR" sz="4000" b="1" kern="0" dirty="0">
                <a:solidFill>
                  <a:schemeClr val="accent2">
                    <a:lumMod val="50000"/>
                  </a:schemeClr>
                </a:solidFill>
                <a:latin typeface="+mj-lt"/>
                <a:ea typeface="+mj-ea"/>
                <a:cs typeface="B Titr" pitchFamily="2" charset="-78"/>
              </a:rPr>
              <a:t>یادگیری از نگاه نظریه های یادگیری</a:t>
            </a:r>
            <a:endParaRPr lang="en-US" sz="4000" b="1" kern="0" dirty="0">
              <a:solidFill>
                <a:schemeClr val="accent2">
                  <a:lumMod val="50000"/>
                </a:schemeClr>
              </a:solidFill>
              <a:latin typeface="+mj-lt"/>
              <a:ea typeface="+mj-ea"/>
              <a:cs typeface="B Titr"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6434" name="Rectangle 3"/>
          <p:cNvSpPr>
            <a:spLocks noChangeArrowheads="1"/>
          </p:cNvSpPr>
          <p:nvPr/>
        </p:nvSpPr>
        <p:spPr bwMode="auto">
          <a:xfrm>
            <a:off x="3124200" y="2514600"/>
            <a:ext cx="3752850" cy="1981200"/>
          </a:xfrm>
          <a:prstGeom prst="rect">
            <a:avLst/>
          </a:prstGeom>
          <a:solidFill>
            <a:srgbClr val="FFFF00"/>
          </a:solidFill>
          <a:ln w="9525">
            <a:noFill/>
            <a:miter lim="800000"/>
            <a:headEnd/>
            <a:tailEnd/>
          </a:ln>
          <a:effectLst>
            <a:outerShdw dist="107763" dir="13500000" algn="ctr" rotWithShape="0">
              <a:srgbClr val="808080">
                <a:alpha val="50000"/>
              </a:srgbClr>
            </a:outerShdw>
          </a:effectLst>
        </p:spPr>
        <p:txBody>
          <a:bodyPr wrap="none" anchor="ctr"/>
          <a:lstStyle/>
          <a:p>
            <a:pPr algn="ctr">
              <a:defRPr/>
            </a:pPr>
            <a:r>
              <a:rPr lang="fa-IR" sz="6600">
                <a:solidFill>
                  <a:srgbClr val="CC0000"/>
                </a:solidFill>
                <a:latin typeface="Arial" charset="0"/>
                <a:cs typeface="B Homa" pitchFamily="2" charset="-78"/>
              </a:rPr>
              <a:t>روش</a:t>
            </a:r>
            <a:endParaRPr lang="en-US" sz="6600">
              <a:solidFill>
                <a:srgbClr val="CC0000"/>
              </a:solidFill>
              <a:latin typeface="Arial" charset="0"/>
              <a:cs typeface="B Homa" pitchFamily="2" charset="-78"/>
            </a:endParaRPr>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7458" name="Rectangle 3"/>
          <p:cNvSpPr>
            <a:spLocks noChangeArrowheads="1"/>
          </p:cNvSpPr>
          <p:nvPr/>
        </p:nvSpPr>
        <p:spPr bwMode="auto">
          <a:xfrm>
            <a:off x="4191000" y="838200"/>
            <a:ext cx="4724400" cy="576263"/>
          </a:xfrm>
          <a:prstGeom prst="rect">
            <a:avLst/>
          </a:prstGeom>
          <a:solidFill>
            <a:srgbClr val="FFFF00"/>
          </a:solidFill>
          <a:ln w="9525">
            <a:noFill/>
            <a:miter lim="800000"/>
            <a:headEnd/>
            <a:tailEnd/>
          </a:ln>
          <a:effectLst>
            <a:outerShdw dist="107763" dir="13500000" algn="ctr" rotWithShape="0">
              <a:srgbClr val="808080">
                <a:alpha val="50000"/>
              </a:srgbClr>
            </a:outerShdw>
          </a:effectLst>
        </p:spPr>
        <p:txBody>
          <a:bodyPr wrap="none" anchor="ctr"/>
          <a:lstStyle/>
          <a:p>
            <a:pPr algn="ctr">
              <a:defRPr/>
            </a:pPr>
            <a:r>
              <a:rPr lang="fa-IR" sz="3200">
                <a:solidFill>
                  <a:srgbClr val="CC0000"/>
                </a:solidFill>
                <a:latin typeface="Arial" charset="0"/>
                <a:cs typeface="B Homa" pitchFamily="2" charset="-78"/>
              </a:rPr>
              <a:t>تحلیل و انتخاب وسایل آموزشی</a:t>
            </a:r>
            <a:endParaRPr lang="en-US" sz="3200">
              <a:solidFill>
                <a:srgbClr val="CC0000"/>
              </a:solidFill>
              <a:latin typeface="Arial" charset="0"/>
              <a:cs typeface="B Homa" pitchFamily="2" charset="-78"/>
            </a:endParaRPr>
          </a:p>
        </p:txBody>
      </p:sp>
      <p:sp>
        <p:nvSpPr>
          <p:cNvPr id="4" name="Rectangle 2"/>
          <p:cNvSpPr txBox="1">
            <a:spLocks noChangeArrowheads="1"/>
          </p:cNvSpPr>
          <p:nvPr/>
        </p:nvSpPr>
        <p:spPr bwMode="auto">
          <a:xfrm>
            <a:off x="0" y="3429000"/>
            <a:ext cx="8839200" cy="990600"/>
          </a:xfrm>
          <a:prstGeom prst="rect">
            <a:avLst/>
          </a:prstGeom>
          <a:noFill/>
          <a:ln w="9525">
            <a:noFill/>
            <a:miter lim="800000"/>
            <a:headEnd/>
            <a:tailEnd/>
          </a:ln>
        </p:spPr>
        <p:txBody>
          <a:bodyPr anchor="ctr"/>
          <a:lstStyle/>
          <a:p>
            <a:pPr algn="r" rtl="1">
              <a:buFont typeface="Arial" pitchFamily="34" charset="0"/>
              <a:buChar char="•"/>
              <a:defRPr/>
            </a:pPr>
            <a:r>
              <a:rPr lang="fa-IR" sz="3200" b="1" kern="0" dirty="0">
                <a:latin typeface="+mj-lt"/>
                <a:ea typeface="+mj-ea"/>
                <a:cs typeface="B Yekan" pitchFamily="2" charset="-78"/>
              </a:rPr>
              <a:t>  وسایل آموزشی ابزارهایی هستند که به کسب دانشها، مهارتها و نگرشها به معلم کمک می کنند.</a:t>
            </a:r>
          </a:p>
          <a:p>
            <a:pPr algn="r" rtl="1">
              <a:buFont typeface="Arial" pitchFamily="34" charset="0"/>
              <a:buChar char="•"/>
              <a:defRPr/>
            </a:pPr>
            <a:endParaRPr lang="fa-IR" sz="3200" b="1" kern="0" dirty="0">
              <a:latin typeface="+mj-lt"/>
              <a:ea typeface="+mj-ea"/>
              <a:cs typeface="B Yekan" pitchFamily="2" charset="-78"/>
            </a:endParaRPr>
          </a:p>
          <a:p>
            <a:pPr algn="r" rtl="1">
              <a:buFont typeface="Arial" pitchFamily="34" charset="0"/>
              <a:buChar char="•"/>
              <a:defRPr/>
            </a:pPr>
            <a:r>
              <a:rPr lang="fa-IR" sz="3200" b="1" kern="0" dirty="0">
                <a:latin typeface="+mj-lt"/>
                <a:ea typeface="+mj-ea"/>
                <a:cs typeface="B Yekan" pitchFamily="2" charset="-78"/>
              </a:rPr>
              <a:t>وسایل آموزشی به کلیه تجهیزات و امکاناتی اطلاق می شود که می تواند در محیط آموزشی شرایطی را برای یادگیری سریع تر، آسان تر، بهتر، بادوام تر و موثرتر بوجود آورند.</a:t>
            </a:r>
          </a:p>
          <a:p>
            <a:pPr algn="r" rtl="1">
              <a:buFont typeface="Arial" pitchFamily="34" charset="0"/>
              <a:buChar char="•"/>
              <a:defRPr/>
            </a:pPr>
            <a:endParaRPr lang="fa-IR" sz="3200" b="1" kern="0" dirty="0">
              <a:latin typeface="+mj-lt"/>
              <a:ea typeface="+mj-ea"/>
              <a:cs typeface="B Yekan" pitchFamily="2" charset="-78"/>
            </a:endParaRPr>
          </a:p>
          <a:p>
            <a:pPr algn="r" rtl="1">
              <a:buFont typeface="Arial" pitchFamily="34" charset="0"/>
              <a:buChar char="•"/>
              <a:defRPr/>
            </a:pPr>
            <a:endParaRPr lang="fa-IR" sz="3200" b="1" kern="0" dirty="0">
              <a:latin typeface="+mj-lt"/>
              <a:ea typeface="+mj-ea"/>
              <a:cs typeface="B Yeka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8482" name="Rectangle 3"/>
          <p:cNvSpPr>
            <a:spLocks noChangeArrowheads="1"/>
          </p:cNvSpPr>
          <p:nvPr/>
        </p:nvSpPr>
        <p:spPr bwMode="auto">
          <a:xfrm>
            <a:off x="4191000" y="838200"/>
            <a:ext cx="4724400" cy="576263"/>
          </a:xfrm>
          <a:prstGeom prst="rect">
            <a:avLst/>
          </a:prstGeom>
          <a:solidFill>
            <a:srgbClr val="FFFF00"/>
          </a:solidFill>
          <a:ln w="9525">
            <a:noFill/>
            <a:miter lim="800000"/>
            <a:headEnd/>
            <a:tailEnd/>
          </a:ln>
          <a:effectLst>
            <a:outerShdw dist="107763" dir="13500000" algn="ctr" rotWithShape="0">
              <a:srgbClr val="808080">
                <a:alpha val="50000"/>
              </a:srgbClr>
            </a:outerShdw>
          </a:effectLst>
        </p:spPr>
        <p:txBody>
          <a:bodyPr wrap="none" anchor="ctr"/>
          <a:lstStyle/>
          <a:p>
            <a:pPr algn="ctr">
              <a:defRPr/>
            </a:pPr>
            <a:r>
              <a:rPr lang="fa-IR" sz="3200">
                <a:solidFill>
                  <a:srgbClr val="CC0000"/>
                </a:solidFill>
                <a:latin typeface="Arial" charset="0"/>
                <a:cs typeface="B Homa" pitchFamily="2" charset="-78"/>
              </a:rPr>
              <a:t>تحلیل و انتخاب وسایل آموزشی</a:t>
            </a:r>
            <a:endParaRPr lang="en-US" sz="3200">
              <a:solidFill>
                <a:srgbClr val="CC0000"/>
              </a:solidFill>
              <a:latin typeface="Arial" charset="0"/>
              <a:cs typeface="B Homa" pitchFamily="2" charset="-78"/>
            </a:endParaRPr>
          </a:p>
        </p:txBody>
      </p:sp>
      <p:sp>
        <p:nvSpPr>
          <p:cNvPr id="5" name="Rectangle 3"/>
          <p:cNvSpPr>
            <a:spLocks noChangeArrowheads="1"/>
          </p:cNvSpPr>
          <p:nvPr/>
        </p:nvSpPr>
        <p:spPr bwMode="auto">
          <a:xfrm>
            <a:off x="152400" y="1676400"/>
            <a:ext cx="5867400" cy="175260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lgn="r">
              <a:defRPr/>
            </a:pPr>
            <a:r>
              <a:rPr lang="fa-IR" sz="3200" dirty="0">
                <a:solidFill>
                  <a:srgbClr val="CC0000"/>
                </a:solidFill>
                <a:latin typeface="Arial" charset="0"/>
                <a:cs typeface="B Homa" pitchFamily="2" charset="-78"/>
              </a:rPr>
              <a:t>وسایل آموزشی معیاری:  </a:t>
            </a:r>
            <a:r>
              <a:rPr lang="fa-IR" sz="3200" dirty="0">
                <a:solidFill>
                  <a:schemeClr val="tx1"/>
                </a:solidFill>
                <a:latin typeface="Arial" charset="0"/>
                <a:cs typeface="B Homa" pitchFamily="2" charset="-78"/>
              </a:rPr>
              <a:t>جزئی از فرایند </a:t>
            </a:r>
          </a:p>
          <a:p>
            <a:pPr algn="ctr">
              <a:defRPr/>
            </a:pPr>
            <a:r>
              <a:rPr lang="fa-IR" sz="3200" dirty="0">
                <a:solidFill>
                  <a:schemeClr val="tx1"/>
                </a:solidFill>
                <a:latin typeface="Arial" charset="0"/>
                <a:cs typeface="B Homa" pitchFamily="2" charset="-78"/>
              </a:rPr>
              <a:t>یادگیری محسوب می شوند و بدون آنها</a:t>
            </a:r>
          </a:p>
          <a:p>
            <a:pPr algn="r">
              <a:defRPr/>
            </a:pPr>
            <a:r>
              <a:rPr lang="fa-IR" sz="3200" dirty="0">
                <a:solidFill>
                  <a:schemeClr val="tx1"/>
                </a:solidFill>
                <a:latin typeface="Arial" charset="0"/>
                <a:cs typeface="B Homa" pitchFamily="2" charset="-78"/>
              </a:rPr>
              <a:t> آموزش امکانپذیر نیست</a:t>
            </a:r>
            <a:endParaRPr lang="en-US" sz="3200" dirty="0">
              <a:solidFill>
                <a:schemeClr val="tx1"/>
              </a:solidFill>
              <a:latin typeface="Arial" charset="0"/>
              <a:cs typeface="B Homa" pitchFamily="2" charset="-78"/>
            </a:endParaRPr>
          </a:p>
        </p:txBody>
      </p:sp>
      <p:sp>
        <p:nvSpPr>
          <p:cNvPr id="150532" name="Rectangle 6"/>
          <p:cNvSpPr>
            <a:spLocks noChangeArrowheads="1"/>
          </p:cNvSpPr>
          <p:nvPr/>
        </p:nvSpPr>
        <p:spPr bwMode="auto">
          <a:xfrm>
            <a:off x="6491288" y="3048000"/>
            <a:ext cx="26860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3600" b="1">
                <a:latin typeface="Arial" panose="020B0604020202020204" pitchFamily="34" charset="0"/>
                <a:cs typeface="B Titr" panose="00000700000000000000" pitchFamily="2" charset="-78"/>
              </a:rPr>
              <a:t>طبقه بندی </a:t>
            </a:r>
          </a:p>
          <a:p>
            <a:pPr algn="ctr"/>
            <a:r>
              <a:rPr lang="fa-IR" sz="3600" b="1">
                <a:latin typeface="Arial" panose="020B0604020202020204" pitchFamily="34" charset="0"/>
                <a:cs typeface="B Titr" panose="00000700000000000000" pitchFamily="2" charset="-78"/>
              </a:rPr>
              <a:t>وسایل آموزشی</a:t>
            </a:r>
            <a:endParaRPr lang="en-US" sz="3600" b="1">
              <a:latin typeface="Arial" panose="020B0604020202020204" pitchFamily="34" charset="0"/>
              <a:cs typeface="B Titr" panose="00000700000000000000" pitchFamily="2" charset="-78"/>
            </a:endParaRPr>
          </a:p>
        </p:txBody>
      </p:sp>
      <p:cxnSp>
        <p:nvCxnSpPr>
          <p:cNvPr id="150533" name="Straight Arrow Connector 8"/>
          <p:cNvCxnSpPr>
            <a:cxnSpLocks noChangeShapeType="1"/>
          </p:cNvCxnSpPr>
          <p:nvPr/>
        </p:nvCxnSpPr>
        <p:spPr bwMode="auto">
          <a:xfrm rot="16200000" flipV="1">
            <a:off x="5943600" y="3429000"/>
            <a:ext cx="762000" cy="457200"/>
          </a:xfrm>
          <a:prstGeom prst="straightConnector1">
            <a:avLst/>
          </a:prstGeom>
          <a:noFill/>
          <a:ln w="5715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50534" name="Straight Arrow Connector 11"/>
          <p:cNvCxnSpPr>
            <a:cxnSpLocks noChangeShapeType="1"/>
          </p:cNvCxnSpPr>
          <p:nvPr/>
        </p:nvCxnSpPr>
        <p:spPr bwMode="auto">
          <a:xfrm rot="5400000">
            <a:off x="5867400" y="4191000"/>
            <a:ext cx="762000" cy="609600"/>
          </a:xfrm>
          <a:prstGeom prst="straightConnector1">
            <a:avLst/>
          </a:prstGeom>
          <a:noFill/>
          <a:ln w="5715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16" name="Rectangle 3"/>
          <p:cNvSpPr>
            <a:spLocks noChangeArrowheads="1"/>
          </p:cNvSpPr>
          <p:nvPr/>
        </p:nvSpPr>
        <p:spPr bwMode="auto">
          <a:xfrm>
            <a:off x="76200" y="4114800"/>
            <a:ext cx="5867400" cy="175260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lgn="ctr">
              <a:defRPr/>
            </a:pPr>
            <a:r>
              <a:rPr lang="fa-IR" sz="3200" dirty="0">
                <a:solidFill>
                  <a:srgbClr val="CC0000"/>
                </a:solidFill>
                <a:latin typeface="Arial" charset="0"/>
                <a:cs typeface="B Homa" pitchFamily="2" charset="-78"/>
              </a:rPr>
              <a:t>وسایل آموزشی </a:t>
            </a:r>
            <a:r>
              <a:rPr lang="fa-IR" sz="3200" dirty="0">
                <a:solidFill>
                  <a:srgbClr val="C00000"/>
                </a:solidFill>
                <a:latin typeface="Arial" charset="0"/>
                <a:cs typeface="B Homa" pitchFamily="2" charset="-78"/>
              </a:rPr>
              <a:t>تسهیل کننده</a:t>
            </a:r>
            <a:r>
              <a:rPr lang="fa-IR" sz="3200" dirty="0">
                <a:solidFill>
                  <a:schemeClr val="tx1"/>
                </a:solidFill>
                <a:latin typeface="Arial" charset="0"/>
                <a:cs typeface="B Homa" pitchFamily="2" charset="-78"/>
              </a:rPr>
              <a:t>: جزیی از </a:t>
            </a:r>
          </a:p>
          <a:p>
            <a:pPr algn="ctr">
              <a:defRPr/>
            </a:pPr>
            <a:r>
              <a:rPr lang="fa-IR" sz="3200" dirty="0">
                <a:solidFill>
                  <a:schemeClr val="tx1"/>
                </a:solidFill>
                <a:latin typeface="Arial" charset="0"/>
                <a:cs typeface="B Homa" pitchFamily="2" charset="-78"/>
              </a:rPr>
              <a:t>آموزش نیستند و تنها آموزش را تسهیل</a:t>
            </a:r>
          </a:p>
          <a:p>
            <a:pPr algn="r">
              <a:defRPr/>
            </a:pPr>
            <a:r>
              <a:rPr lang="fa-IR" sz="3200" dirty="0">
                <a:solidFill>
                  <a:schemeClr val="tx1"/>
                </a:solidFill>
                <a:latin typeface="Arial" charset="0"/>
                <a:cs typeface="B Homa" pitchFamily="2" charset="-78"/>
              </a:rPr>
              <a:t>می کنند</a:t>
            </a:r>
            <a:endParaRPr lang="en-US" sz="3200" dirty="0">
              <a:solidFill>
                <a:schemeClr val="tx1"/>
              </a:solidFill>
              <a:latin typeface="Arial" charset="0"/>
              <a:cs typeface="B Homa" pitchFamily="2" charset="-78"/>
            </a:endParaRPr>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3" name="Diagram 12"/>
          <p:cNvGraphicFramePr/>
          <p:nvPr/>
        </p:nvGraphicFramePr>
        <p:xfrm>
          <a:off x="1600200" y="1219200"/>
          <a:ext cx="6629400" cy="518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1555" name="Rectangle 13"/>
          <p:cNvSpPr>
            <a:spLocks noChangeArrowheads="1"/>
          </p:cNvSpPr>
          <p:nvPr/>
        </p:nvSpPr>
        <p:spPr bwMode="auto">
          <a:xfrm>
            <a:off x="4419600" y="1981200"/>
            <a:ext cx="9144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800100">
              <a:defRPr>
                <a:solidFill>
                  <a:schemeClr val="tx1"/>
                </a:solidFill>
                <a:latin typeface="Tahoma" panose="020B0604030504040204" pitchFamily="34" charset="0"/>
                <a:ea typeface="Osaka" pitchFamily="28" charset="-128"/>
              </a:defRPr>
            </a:lvl1pPr>
            <a:lvl2pPr marL="742950" indent="-285750" defTabSz="800100">
              <a:defRPr>
                <a:solidFill>
                  <a:schemeClr val="tx1"/>
                </a:solidFill>
                <a:latin typeface="Tahoma" panose="020B0604030504040204" pitchFamily="34" charset="0"/>
                <a:ea typeface="Osaka" pitchFamily="28" charset="-128"/>
              </a:defRPr>
            </a:lvl2pPr>
            <a:lvl3pPr marL="1143000" indent="-228600" defTabSz="800100">
              <a:defRPr>
                <a:solidFill>
                  <a:schemeClr val="tx1"/>
                </a:solidFill>
                <a:latin typeface="Tahoma" panose="020B0604030504040204" pitchFamily="34" charset="0"/>
                <a:ea typeface="Osaka" pitchFamily="28" charset="-128"/>
              </a:defRPr>
            </a:lvl3pPr>
            <a:lvl4pPr marL="1600200" indent="-228600" defTabSz="800100">
              <a:defRPr>
                <a:solidFill>
                  <a:schemeClr val="tx1"/>
                </a:solidFill>
                <a:latin typeface="Tahoma" panose="020B0604030504040204" pitchFamily="34" charset="0"/>
                <a:ea typeface="Osaka" pitchFamily="28" charset="-128"/>
              </a:defRPr>
            </a:lvl4pPr>
            <a:lvl5pPr marL="2057400" indent="-228600" defTabSz="800100">
              <a:defRPr>
                <a:solidFill>
                  <a:schemeClr val="tx1"/>
                </a:solidFill>
                <a:latin typeface="Tahoma" panose="020B0604030504040204" pitchFamily="34" charset="0"/>
                <a:ea typeface="Osaka" pitchFamily="28" charset="-128"/>
              </a:defRPr>
            </a:lvl5pPr>
            <a:lvl6pPr marL="2514600" indent="-228600" algn="l" defTabSz="800100"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defTabSz="800100"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defTabSz="800100"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defTabSz="800100"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nSpc>
                <a:spcPct val="90000"/>
              </a:lnSpc>
              <a:spcAft>
                <a:spcPct val="35000"/>
              </a:spcAft>
            </a:pPr>
            <a:r>
              <a:rPr lang="fa-IR" sz="2000">
                <a:cs typeface="B Titr" panose="00000700000000000000" pitchFamily="2" charset="-78"/>
              </a:rPr>
              <a:t>علائم و سمبل ها</a:t>
            </a:r>
            <a:endParaRPr lang="en-US" sz="2000">
              <a:cs typeface="B Titr" panose="00000700000000000000" pitchFamily="2" charset="-78"/>
            </a:endParaRPr>
          </a:p>
        </p:txBody>
      </p:sp>
      <p:sp>
        <p:nvSpPr>
          <p:cNvPr id="151556" name="Up Arrow 14"/>
          <p:cNvSpPr>
            <a:spLocks noChangeArrowheads="1"/>
          </p:cNvSpPr>
          <p:nvPr/>
        </p:nvSpPr>
        <p:spPr bwMode="auto">
          <a:xfrm>
            <a:off x="1371600" y="1524000"/>
            <a:ext cx="1219200" cy="3429000"/>
          </a:xfrm>
          <a:prstGeom prst="upArrow">
            <a:avLst>
              <a:gd name="adj1" fmla="val 50000"/>
              <a:gd name="adj2" fmla="val 50000"/>
            </a:avLst>
          </a:prstGeom>
          <a:solidFill>
            <a:srgbClr val="FFC000"/>
          </a:solidFill>
          <a:ln w="9525" algn="ctr">
            <a:solidFill>
              <a:schemeClr val="tx1"/>
            </a:solidFill>
            <a:round/>
            <a:headEnd/>
            <a:tailEnd/>
          </a:ln>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151557" name="Up Arrow 16"/>
          <p:cNvSpPr>
            <a:spLocks noChangeArrowheads="1"/>
          </p:cNvSpPr>
          <p:nvPr/>
        </p:nvSpPr>
        <p:spPr bwMode="auto">
          <a:xfrm rot="10800000">
            <a:off x="7467600" y="1371600"/>
            <a:ext cx="1219200" cy="3429000"/>
          </a:xfrm>
          <a:prstGeom prst="upArrow">
            <a:avLst>
              <a:gd name="adj1" fmla="val 50000"/>
              <a:gd name="adj2" fmla="val 50000"/>
            </a:avLst>
          </a:prstGeom>
          <a:solidFill>
            <a:srgbClr val="FFC000"/>
          </a:solidFill>
          <a:ln w="9525" algn="ctr">
            <a:solidFill>
              <a:schemeClr val="tx1"/>
            </a:solidFill>
            <a:round/>
            <a:headEnd/>
            <a:tailEnd/>
          </a:ln>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151558" name="Rectangle 17"/>
          <p:cNvSpPr>
            <a:spLocks noChangeArrowheads="1"/>
          </p:cNvSpPr>
          <p:nvPr/>
        </p:nvSpPr>
        <p:spPr bwMode="auto">
          <a:xfrm>
            <a:off x="2133600" y="1066800"/>
            <a:ext cx="1600200"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800100">
              <a:defRPr>
                <a:solidFill>
                  <a:schemeClr val="tx1"/>
                </a:solidFill>
                <a:latin typeface="Tahoma" panose="020B0604030504040204" pitchFamily="34" charset="0"/>
                <a:ea typeface="Osaka" pitchFamily="28" charset="-128"/>
              </a:defRPr>
            </a:lvl1pPr>
            <a:lvl2pPr marL="742950" indent="-285750" defTabSz="800100">
              <a:defRPr>
                <a:solidFill>
                  <a:schemeClr val="tx1"/>
                </a:solidFill>
                <a:latin typeface="Tahoma" panose="020B0604030504040204" pitchFamily="34" charset="0"/>
                <a:ea typeface="Osaka" pitchFamily="28" charset="-128"/>
              </a:defRPr>
            </a:lvl2pPr>
            <a:lvl3pPr marL="1143000" indent="-228600" defTabSz="800100">
              <a:defRPr>
                <a:solidFill>
                  <a:schemeClr val="tx1"/>
                </a:solidFill>
                <a:latin typeface="Tahoma" panose="020B0604030504040204" pitchFamily="34" charset="0"/>
                <a:ea typeface="Osaka" pitchFamily="28" charset="-128"/>
              </a:defRPr>
            </a:lvl3pPr>
            <a:lvl4pPr marL="1600200" indent="-228600" defTabSz="800100">
              <a:defRPr>
                <a:solidFill>
                  <a:schemeClr val="tx1"/>
                </a:solidFill>
                <a:latin typeface="Tahoma" panose="020B0604030504040204" pitchFamily="34" charset="0"/>
                <a:ea typeface="Osaka" pitchFamily="28" charset="-128"/>
              </a:defRPr>
            </a:lvl4pPr>
            <a:lvl5pPr marL="2057400" indent="-228600" defTabSz="800100">
              <a:defRPr>
                <a:solidFill>
                  <a:schemeClr val="tx1"/>
                </a:solidFill>
                <a:latin typeface="Tahoma" panose="020B0604030504040204" pitchFamily="34" charset="0"/>
                <a:ea typeface="Osaka" pitchFamily="28" charset="-128"/>
              </a:defRPr>
            </a:lvl5pPr>
            <a:lvl6pPr marL="2514600" indent="-228600" algn="l" defTabSz="800100"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defTabSz="800100"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defTabSz="800100"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defTabSz="800100"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nSpc>
                <a:spcPct val="90000"/>
              </a:lnSpc>
              <a:spcAft>
                <a:spcPct val="35000"/>
              </a:spcAft>
            </a:pPr>
            <a:r>
              <a:rPr lang="fa-IR" sz="2800">
                <a:cs typeface="B Titr" panose="00000700000000000000" pitchFamily="2" charset="-78"/>
              </a:rPr>
              <a:t>ذهنیت بیشتر</a:t>
            </a:r>
            <a:endParaRPr lang="en-US" sz="2800">
              <a:cs typeface="B Titr" panose="00000700000000000000" pitchFamily="2" charset="-78"/>
            </a:endParaRPr>
          </a:p>
        </p:txBody>
      </p:sp>
      <p:sp>
        <p:nvSpPr>
          <p:cNvPr id="151559" name="Rectangle 18"/>
          <p:cNvSpPr>
            <a:spLocks noChangeArrowheads="1"/>
          </p:cNvSpPr>
          <p:nvPr/>
        </p:nvSpPr>
        <p:spPr bwMode="auto">
          <a:xfrm>
            <a:off x="7924800" y="4953000"/>
            <a:ext cx="1600200"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800100">
              <a:defRPr>
                <a:solidFill>
                  <a:schemeClr val="tx1"/>
                </a:solidFill>
                <a:latin typeface="Tahoma" panose="020B0604030504040204" pitchFamily="34" charset="0"/>
                <a:ea typeface="Osaka" pitchFamily="28" charset="-128"/>
              </a:defRPr>
            </a:lvl1pPr>
            <a:lvl2pPr marL="742950" indent="-285750" defTabSz="800100">
              <a:defRPr>
                <a:solidFill>
                  <a:schemeClr val="tx1"/>
                </a:solidFill>
                <a:latin typeface="Tahoma" panose="020B0604030504040204" pitchFamily="34" charset="0"/>
                <a:ea typeface="Osaka" pitchFamily="28" charset="-128"/>
              </a:defRPr>
            </a:lvl2pPr>
            <a:lvl3pPr marL="1143000" indent="-228600" defTabSz="800100">
              <a:defRPr>
                <a:solidFill>
                  <a:schemeClr val="tx1"/>
                </a:solidFill>
                <a:latin typeface="Tahoma" panose="020B0604030504040204" pitchFamily="34" charset="0"/>
                <a:ea typeface="Osaka" pitchFamily="28" charset="-128"/>
              </a:defRPr>
            </a:lvl3pPr>
            <a:lvl4pPr marL="1600200" indent="-228600" defTabSz="800100">
              <a:defRPr>
                <a:solidFill>
                  <a:schemeClr val="tx1"/>
                </a:solidFill>
                <a:latin typeface="Tahoma" panose="020B0604030504040204" pitchFamily="34" charset="0"/>
                <a:ea typeface="Osaka" pitchFamily="28" charset="-128"/>
              </a:defRPr>
            </a:lvl4pPr>
            <a:lvl5pPr marL="2057400" indent="-228600" defTabSz="800100">
              <a:defRPr>
                <a:solidFill>
                  <a:schemeClr val="tx1"/>
                </a:solidFill>
                <a:latin typeface="Tahoma" panose="020B0604030504040204" pitchFamily="34" charset="0"/>
                <a:ea typeface="Osaka" pitchFamily="28" charset="-128"/>
              </a:defRPr>
            </a:lvl5pPr>
            <a:lvl6pPr marL="2514600" indent="-228600" algn="l" defTabSz="800100"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defTabSz="800100"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defTabSz="800100"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defTabSz="800100"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nSpc>
                <a:spcPct val="90000"/>
              </a:lnSpc>
              <a:spcAft>
                <a:spcPct val="35000"/>
              </a:spcAft>
            </a:pPr>
            <a:r>
              <a:rPr lang="fa-IR" sz="2800">
                <a:cs typeface="B Titr" panose="00000700000000000000" pitchFamily="2" charset="-78"/>
              </a:rPr>
              <a:t>عینیت بیشتر</a:t>
            </a:r>
            <a:endParaRPr lang="en-US" sz="2800">
              <a:cs typeface="B Titr" panose="00000700000000000000" pitchFamily="2" charset="-78"/>
            </a:endParaRPr>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0530" name="Rectangle 3"/>
          <p:cNvSpPr>
            <a:spLocks noChangeArrowheads="1"/>
          </p:cNvSpPr>
          <p:nvPr/>
        </p:nvSpPr>
        <p:spPr bwMode="auto">
          <a:xfrm>
            <a:off x="2743200" y="838200"/>
            <a:ext cx="6172200" cy="533400"/>
          </a:xfrm>
          <a:prstGeom prst="rect">
            <a:avLst/>
          </a:prstGeom>
          <a:solidFill>
            <a:srgbClr val="FFFF00"/>
          </a:solidFill>
          <a:ln w="9525">
            <a:noFill/>
            <a:miter lim="800000"/>
            <a:headEnd/>
            <a:tailEnd/>
          </a:ln>
          <a:effectLst>
            <a:outerShdw dist="107763" dir="13500000" algn="ctr" rotWithShape="0">
              <a:srgbClr val="808080">
                <a:alpha val="50000"/>
              </a:srgbClr>
            </a:outerShdw>
          </a:effectLst>
        </p:spPr>
        <p:txBody>
          <a:bodyPr wrap="none" anchor="ctr"/>
          <a:lstStyle/>
          <a:p>
            <a:pPr algn="ctr">
              <a:defRPr/>
            </a:pPr>
            <a:r>
              <a:rPr lang="fa-IR" sz="3200">
                <a:solidFill>
                  <a:srgbClr val="CC0000"/>
                </a:solidFill>
                <a:latin typeface="Arial" charset="0"/>
                <a:cs typeface="B Homa" pitchFamily="2" charset="-78"/>
              </a:rPr>
              <a:t>نقش وسایل آموزشی در تدریس و یادگیری</a:t>
            </a:r>
            <a:endParaRPr lang="en-US" sz="3200">
              <a:solidFill>
                <a:srgbClr val="CC0000"/>
              </a:solidFill>
              <a:latin typeface="Arial" charset="0"/>
              <a:cs typeface="B Homa" pitchFamily="2" charset="-78"/>
            </a:endParaRPr>
          </a:p>
        </p:txBody>
      </p:sp>
      <p:sp>
        <p:nvSpPr>
          <p:cNvPr id="4" name="Rectangle 2"/>
          <p:cNvSpPr txBox="1">
            <a:spLocks noChangeArrowheads="1"/>
          </p:cNvSpPr>
          <p:nvPr/>
        </p:nvSpPr>
        <p:spPr bwMode="auto">
          <a:xfrm>
            <a:off x="304800" y="3657600"/>
            <a:ext cx="8839200" cy="990600"/>
          </a:xfrm>
          <a:prstGeom prst="rect">
            <a:avLst/>
          </a:prstGeom>
          <a:noFill/>
          <a:ln w="9525">
            <a:noFill/>
            <a:miter lim="800000"/>
            <a:headEnd/>
            <a:tailEnd/>
          </a:ln>
        </p:spPr>
        <p:txBody>
          <a:bodyPr anchor="ctr"/>
          <a:lstStyle/>
          <a:p>
            <a:pPr algn="r" rtl="1">
              <a:buFont typeface="Arial" pitchFamily="34" charset="0"/>
              <a:buChar char="•"/>
              <a:defRPr/>
            </a:pPr>
            <a:r>
              <a:rPr lang="fa-IR" sz="3600" b="1" kern="0" dirty="0">
                <a:latin typeface="+mj-lt"/>
                <a:ea typeface="+mj-ea"/>
                <a:cs typeface="B Yekan" pitchFamily="2" charset="-78"/>
              </a:rPr>
              <a:t>  </a:t>
            </a:r>
            <a:r>
              <a:rPr lang="fa-IR" sz="2800" b="1" kern="0" dirty="0">
                <a:latin typeface="+mj-lt"/>
                <a:ea typeface="+mj-ea"/>
                <a:cs typeface="B Yekan" pitchFamily="2" charset="-78"/>
              </a:rPr>
              <a:t>اساسی ملموس را برای تفکر و ساختن مفاهیم فراهم می کنند و باعث می شوند دانش آموزان کمتر به مفاهیم انتزاعی متوسل شوند.</a:t>
            </a:r>
          </a:p>
          <a:p>
            <a:pPr algn="r" rtl="1">
              <a:buFont typeface="Arial" pitchFamily="34" charset="0"/>
              <a:buChar char="•"/>
              <a:defRPr/>
            </a:pPr>
            <a:r>
              <a:rPr lang="fa-IR" sz="2800" b="1" kern="0" dirty="0">
                <a:latin typeface="+mj-lt"/>
                <a:ea typeface="+mj-ea"/>
                <a:cs typeface="B Yekan" pitchFamily="2" charset="-78"/>
              </a:rPr>
              <a:t>سبب ایجاد علاقه در دانش آموزان می شوند.</a:t>
            </a:r>
          </a:p>
          <a:p>
            <a:pPr algn="r" rtl="1">
              <a:buFont typeface="Arial" pitchFamily="34" charset="0"/>
              <a:buChar char="•"/>
              <a:defRPr/>
            </a:pPr>
            <a:r>
              <a:rPr lang="fa-IR" sz="2800" b="1" kern="0" dirty="0">
                <a:latin typeface="+mj-lt"/>
                <a:ea typeface="+mj-ea"/>
                <a:cs typeface="B Yekan" pitchFamily="2" charset="-78"/>
              </a:rPr>
              <a:t>تجارب واقعی و حقیقی در اختیار دانش آموزان قرار می دهند.</a:t>
            </a:r>
          </a:p>
          <a:p>
            <a:pPr algn="r" rtl="1">
              <a:buFont typeface="Arial" pitchFamily="34" charset="0"/>
              <a:buChar char="•"/>
              <a:defRPr/>
            </a:pPr>
            <a:r>
              <a:rPr lang="fa-IR" sz="2800" b="1" kern="0" dirty="0">
                <a:latin typeface="+mj-lt"/>
                <a:ea typeface="+mj-ea"/>
                <a:cs typeface="B Yekan" pitchFamily="2" charset="-78"/>
              </a:rPr>
              <a:t>تجاربی را در اختیار یادگیرندگان قرار می دهند که امکان آن از راه های دیگر ممکن نیست.</a:t>
            </a:r>
          </a:p>
          <a:p>
            <a:pPr algn="r" rtl="1">
              <a:buFont typeface="Arial" pitchFamily="34" charset="0"/>
              <a:buChar char="•"/>
              <a:defRPr/>
            </a:pPr>
            <a:r>
              <a:rPr lang="fa-IR" sz="2800" b="1" kern="0" dirty="0">
                <a:latin typeface="+mj-lt"/>
                <a:ea typeface="+mj-ea"/>
                <a:cs typeface="B Yekan" pitchFamily="2" charset="-78"/>
              </a:rPr>
              <a:t>پیوستگی افکار را در فرایند یادگیری فراهم می کنند</a:t>
            </a:r>
          </a:p>
          <a:p>
            <a:pPr algn="r" rtl="1">
              <a:buFont typeface="Arial" pitchFamily="34" charset="0"/>
              <a:buChar char="•"/>
              <a:defRPr/>
            </a:pPr>
            <a:r>
              <a:rPr lang="fa-IR" sz="2800" b="1" kern="0" dirty="0">
                <a:latin typeface="+mj-lt"/>
                <a:ea typeface="+mj-ea"/>
                <a:cs typeface="B Yekan" pitchFamily="2" charset="-78"/>
              </a:rPr>
              <a:t>در توسعه و رشد معنا در ذهن دانش آموزان موثرند</a:t>
            </a:r>
          </a:p>
          <a:p>
            <a:pPr algn="r" rtl="1">
              <a:buFont typeface="Arial" pitchFamily="34" charset="0"/>
              <a:buChar char="•"/>
              <a:defRPr/>
            </a:pPr>
            <a:endParaRPr lang="fa-IR" sz="2800" b="1" kern="0" dirty="0">
              <a:latin typeface="+mj-lt"/>
              <a:ea typeface="+mj-ea"/>
              <a:cs typeface="B Yekan" pitchFamily="2" charset="-78"/>
            </a:endParaRPr>
          </a:p>
          <a:p>
            <a:pPr algn="r" rtl="1">
              <a:buFont typeface="Arial" pitchFamily="34" charset="0"/>
              <a:buChar char="•"/>
              <a:defRPr/>
            </a:pPr>
            <a:endParaRPr lang="fa-IR" sz="2800" b="1" kern="0" dirty="0">
              <a:latin typeface="+mj-lt"/>
              <a:ea typeface="+mj-ea"/>
              <a:cs typeface="B Yekan" pitchFamily="2" charset="-78"/>
            </a:endParaRPr>
          </a:p>
          <a:p>
            <a:pPr algn="r" rtl="1">
              <a:buFont typeface="Arial" pitchFamily="34" charset="0"/>
              <a:buChar char="•"/>
              <a:defRPr/>
            </a:pPr>
            <a:endParaRPr lang="fa-IR" sz="2800" b="1" kern="0" dirty="0">
              <a:latin typeface="+mj-lt"/>
              <a:ea typeface="+mj-ea"/>
              <a:cs typeface="B Yeka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1554" name="Rectangle 3"/>
          <p:cNvSpPr>
            <a:spLocks noChangeArrowheads="1"/>
          </p:cNvSpPr>
          <p:nvPr/>
        </p:nvSpPr>
        <p:spPr bwMode="auto">
          <a:xfrm>
            <a:off x="2743200" y="838200"/>
            <a:ext cx="6172200" cy="533400"/>
          </a:xfrm>
          <a:prstGeom prst="rect">
            <a:avLst/>
          </a:prstGeom>
          <a:solidFill>
            <a:srgbClr val="FFFF00"/>
          </a:solidFill>
          <a:ln w="9525">
            <a:noFill/>
            <a:miter lim="800000"/>
            <a:headEnd/>
            <a:tailEnd/>
          </a:ln>
          <a:effectLst>
            <a:outerShdw dist="107763" dir="13500000" algn="ctr" rotWithShape="0">
              <a:srgbClr val="808080">
                <a:alpha val="50000"/>
              </a:srgbClr>
            </a:outerShdw>
          </a:effectLst>
        </p:spPr>
        <p:txBody>
          <a:bodyPr wrap="none" anchor="ctr"/>
          <a:lstStyle/>
          <a:p>
            <a:pPr algn="ctr">
              <a:defRPr/>
            </a:pPr>
            <a:r>
              <a:rPr lang="fa-IR" sz="3200">
                <a:solidFill>
                  <a:srgbClr val="CC0000"/>
                </a:solidFill>
                <a:latin typeface="Arial" charset="0"/>
                <a:cs typeface="B Homa" pitchFamily="2" charset="-78"/>
              </a:rPr>
              <a:t>مثال هایی از وسایل آموزشی</a:t>
            </a:r>
            <a:endParaRPr lang="en-US" sz="3200">
              <a:solidFill>
                <a:srgbClr val="CC0000"/>
              </a:solidFill>
              <a:latin typeface="Arial" charset="0"/>
              <a:cs typeface="B Homa" pitchFamily="2" charset="-78"/>
            </a:endParaRPr>
          </a:p>
        </p:txBody>
      </p:sp>
      <p:sp>
        <p:nvSpPr>
          <p:cNvPr id="4" name="Rectangle 2"/>
          <p:cNvSpPr txBox="1">
            <a:spLocks noChangeArrowheads="1"/>
          </p:cNvSpPr>
          <p:nvPr/>
        </p:nvSpPr>
        <p:spPr bwMode="auto">
          <a:xfrm>
            <a:off x="-228600" y="3733800"/>
            <a:ext cx="8839200" cy="990600"/>
          </a:xfrm>
          <a:prstGeom prst="rect">
            <a:avLst/>
          </a:prstGeom>
          <a:noFill/>
          <a:ln w="9525">
            <a:noFill/>
            <a:miter lim="800000"/>
            <a:headEnd/>
            <a:tailEnd/>
          </a:ln>
        </p:spPr>
        <p:txBody>
          <a:bodyPr anchor="ctr"/>
          <a:lstStyle/>
          <a:p>
            <a:pPr algn="r" rtl="1">
              <a:buFont typeface="Arial" pitchFamily="34" charset="0"/>
              <a:buChar char="•"/>
              <a:defRPr/>
            </a:pPr>
            <a:r>
              <a:rPr lang="fa-IR" sz="4000" b="1" kern="0" dirty="0">
                <a:latin typeface="+mj-lt"/>
                <a:ea typeface="+mj-ea"/>
                <a:cs typeface="B Yekan" pitchFamily="2" charset="-78"/>
              </a:rPr>
              <a:t>  نمودار</a:t>
            </a:r>
          </a:p>
          <a:p>
            <a:pPr algn="r" rtl="1">
              <a:buFont typeface="Arial" pitchFamily="34" charset="0"/>
              <a:buChar char="•"/>
              <a:defRPr/>
            </a:pPr>
            <a:r>
              <a:rPr lang="fa-IR" sz="4000" b="1" kern="0" dirty="0">
                <a:latin typeface="+mj-lt"/>
                <a:ea typeface="+mj-ea"/>
                <a:cs typeface="B Yekan" pitchFamily="2" charset="-78"/>
              </a:rPr>
              <a:t>چارت</a:t>
            </a:r>
          </a:p>
          <a:p>
            <a:pPr algn="r" rtl="1">
              <a:buFont typeface="Arial" pitchFamily="34" charset="0"/>
              <a:buChar char="•"/>
              <a:defRPr/>
            </a:pPr>
            <a:r>
              <a:rPr lang="fa-IR" sz="4000" b="1" kern="0" dirty="0">
                <a:latin typeface="+mj-lt"/>
                <a:ea typeface="+mj-ea"/>
                <a:cs typeface="B Yekan" pitchFamily="2" charset="-78"/>
              </a:rPr>
              <a:t>مدل</a:t>
            </a:r>
          </a:p>
          <a:p>
            <a:pPr algn="r" rtl="1">
              <a:buFont typeface="Arial" pitchFamily="34" charset="0"/>
              <a:buChar char="•"/>
              <a:defRPr/>
            </a:pPr>
            <a:r>
              <a:rPr lang="fa-IR" sz="4000" b="1" kern="0" dirty="0">
                <a:latin typeface="+mj-lt"/>
                <a:ea typeface="+mj-ea"/>
                <a:cs typeface="B Yekan" pitchFamily="2" charset="-78"/>
              </a:rPr>
              <a:t>ماکت</a:t>
            </a:r>
          </a:p>
          <a:p>
            <a:pPr algn="r" rtl="1">
              <a:buFont typeface="Arial" pitchFamily="34" charset="0"/>
              <a:buChar char="•"/>
              <a:defRPr/>
            </a:pPr>
            <a:r>
              <a:rPr lang="fa-IR" sz="4000" b="1" kern="0" dirty="0">
                <a:latin typeface="+mj-lt"/>
                <a:ea typeface="+mj-ea"/>
                <a:cs typeface="B Yekan" pitchFamily="2" charset="-78"/>
              </a:rPr>
              <a:t>فیلم</a:t>
            </a:r>
          </a:p>
          <a:p>
            <a:pPr algn="r" rtl="1">
              <a:buFont typeface="Arial" pitchFamily="34" charset="0"/>
              <a:buChar char="•"/>
              <a:defRPr/>
            </a:pPr>
            <a:r>
              <a:rPr lang="fa-IR" sz="4000" b="1" kern="0" dirty="0">
                <a:latin typeface="+mj-lt"/>
                <a:ea typeface="+mj-ea"/>
                <a:cs typeface="B Yekan" pitchFamily="2" charset="-78"/>
              </a:rPr>
              <a:t>پوستر</a:t>
            </a:r>
          </a:p>
          <a:p>
            <a:pPr algn="r" rtl="1">
              <a:buFont typeface="Arial" pitchFamily="34" charset="0"/>
              <a:buChar char="•"/>
              <a:defRPr/>
            </a:pPr>
            <a:r>
              <a:rPr lang="fa-IR" sz="4000" b="1" kern="0" dirty="0">
                <a:latin typeface="+mj-lt"/>
                <a:ea typeface="+mj-ea"/>
                <a:cs typeface="B Yekan" pitchFamily="2" charset="-78"/>
              </a:rPr>
              <a:t>چند رسانه ای</a:t>
            </a:r>
          </a:p>
          <a:p>
            <a:pPr algn="r" rtl="1">
              <a:buFont typeface="Arial" pitchFamily="34" charset="0"/>
              <a:buChar char="•"/>
              <a:defRPr/>
            </a:pPr>
            <a:r>
              <a:rPr lang="fa-IR" sz="4000" b="1" kern="0" dirty="0">
                <a:latin typeface="+mj-lt"/>
                <a:ea typeface="+mj-ea"/>
                <a:cs typeface="B Yekan" pitchFamily="2" charset="-78"/>
              </a:rPr>
              <a:t>اسلاید</a:t>
            </a:r>
            <a:endParaRPr lang="fa-IR" sz="3200" b="1" kern="0" dirty="0">
              <a:latin typeface="+mj-lt"/>
              <a:ea typeface="+mj-ea"/>
              <a:cs typeface="B Yekan" pitchFamily="2" charset="-78"/>
            </a:endParaRPr>
          </a:p>
          <a:p>
            <a:pPr algn="r" rtl="1">
              <a:buFont typeface="Arial" pitchFamily="34" charset="0"/>
              <a:buChar char="•"/>
              <a:defRPr/>
            </a:pPr>
            <a:endParaRPr lang="fa-IR" sz="3200" b="1" kern="0" dirty="0">
              <a:latin typeface="+mj-lt"/>
              <a:ea typeface="+mj-ea"/>
              <a:cs typeface="B Yeka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2578" name="Rectangle 3"/>
          <p:cNvSpPr>
            <a:spLocks noChangeArrowheads="1"/>
          </p:cNvSpPr>
          <p:nvPr/>
        </p:nvSpPr>
        <p:spPr bwMode="auto">
          <a:xfrm>
            <a:off x="2743200" y="838200"/>
            <a:ext cx="6172200" cy="533400"/>
          </a:xfrm>
          <a:prstGeom prst="rect">
            <a:avLst/>
          </a:prstGeom>
          <a:solidFill>
            <a:srgbClr val="FFFF00"/>
          </a:solidFill>
          <a:ln w="9525">
            <a:noFill/>
            <a:miter lim="800000"/>
            <a:headEnd/>
            <a:tailEnd/>
          </a:ln>
          <a:effectLst>
            <a:outerShdw dist="107763" dir="13500000" algn="ctr" rotWithShape="0">
              <a:srgbClr val="808080">
                <a:alpha val="50000"/>
              </a:srgbClr>
            </a:outerShdw>
          </a:effectLst>
        </p:spPr>
        <p:txBody>
          <a:bodyPr wrap="none" anchor="ctr"/>
          <a:lstStyle/>
          <a:p>
            <a:pPr algn="ctr">
              <a:defRPr/>
            </a:pPr>
            <a:r>
              <a:rPr lang="fa-IR" sz="3200">
                <a:solidFill>
                  <a:srgbClr val="CC0000"/>
                </a:solidFill>
                <a:latin typeface="Arial" charset="0"/>
                <a:cs typeface="B Homa" pitchFamily="2" charset="-78"/>
              </a:rPr>
              <a:t>معیاهاری انتخاب رسانه های آموزشی</a:t>
            </a:r>
            <a:endParaRPr lang="en-US" sz="3200">
              <a:solidFill>
                <a:srgbClr val="CC0000"/>
              </a:solidFill>
              <a:latin typeface="Arial" charset="0"/>
              <a:cs typeface="B Homa" pitchFamily="2" charset="-78"/>
            </a:endParaRPr>
          </a:p>
        </p:txBody>
      </p:sp>
      <p:sp>
        <p:nvSpPr>
          <p:cNvPr id="4" name="Rectangle 2"/>
          <p:cNvSpPr txBox="1">
            <a:spLocks noChangeArrowheads="1"/>
          </p:cNvSpPr>
          <p:nvPr/>
        </p:nvSpPr>
        <p:spPr bwMode="auto">
          <a:xfrm>
            <a:off x="0" y="1981200"/>
            <a:ext cx="8839200" cy="990600"/>
          </a:xfrm>
          <a:prstGeom prst="rect">
            <a:avLst/>
          </a:prstGeom>
          <a:noFill/>
          <a:ln w="9525">
            <a:noFill/>
            <a:miter lim="800000"/>
            <a:headEnd/>
            <a:tailEnd/>
          </a:ln>
        </p:spPr>
        <p:txBody>
          <a:bodyPr anchor="ctr"/>
          <a:lstStyle/>
          <a:p>
            <a:pPr algn="r" rtl="1">
              <a:buFont typeface="Arial" pitchFamily="34" charset="0"/>
              <a:buChar char="•"/>
              <a:defRPr/>
            </a:pPr>
            <a:r>
              <a:rPr lang="fa-IR" sz="3200" b="1" kern="0" dirty="0">
                <a:latin typeface="+mj-lt"/>
                <a:ea typeface="+mj-ea"/>
                <a:cs typeface="B Yekan" pitchFamily="2" charset="-78"/>
              </a:rPr>
              <a:t>هدف های عینی، ویژگی های آموزشی- ویژگی های فنی، شرایط و امکانات اجرایی</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5650" name="Rectangle 4" descr="038"/>
          <p:cNvSpPr>
            <a:spLocks noChangeArrowheads="1"/>
          </p:cNvSpPr>
          <p:nvPr/>
        </p:nvSpPr>
        <p:spPr bwMode="auto">
          <a:xfrm>
            <a:off x="2555875" y="1268413"/>
            <a:ext cx="1296988" cy="2160587"/>
          </a:xfrm>
          <a:prstGeom prst="rect">
            <a:avLst/>
          </a:prstGeom>
          <a:blipFill dpi="0" rotWithShape="1">
            <a:blip r:embed="rId2"/>
            <a:srcRect/>
            <a:stretch>
              <a:fillRect/>
            </a:stretch>
          </a:blipFill>
          <a:ln w="9525">
            <a:solidFill>
              <a:schemeClr val="tx1"/>
            </a:solidFill>
            <a:miter lim="800000"/>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126978" name="Rectangle 2"/>
          <p:cNvSpPr>
            <a:spLocks noGrp="1" noChangeArrowheads="1"/>
          </p:cNvSpPr>
          <p:nvPr>
            <p:ph type="title"/>
          </p:nvPr>
        </p:nvSpPr>
        <p:spPr>
          <a:xfrm>
            <a:off x="900113" y="3860800"/>
            <a:ext cx="8001000" cy="1216025"/>
          </a:xfrm>
        </p:spPr>
        <p:txBody>
          <a:bodyPr/>
          <a:lstStyle/>
          <a:p>
            <a:pPr eaLnBrk="1" hangingPunct="1"/>
            <a:r>
              <a:rPr lang="fa-IR" sz="9000" smtClean="0"/>
              <a:t>ارزشیاب</a:t>
            </a:r>
            <a:r>
              <a:rPr lang="fa-IR" sz="9000" smtClean="0">
                <a:solidFill>
                  <a:schemeClr val="accent2"/>
                </a:solidFill>
              </a:rPr>
              <a:t>ی</a:t>
            </a:r>
            <a:endParaRPr lang="en-US" sz="9000" smtClean="0"/>
          </a:p>
        </p:txBody>
      </p:sp>
      <p:sp>
        <p:nvSpPr>
          <p:cNvPr id="155652" name="Rectangle 6"/>
          <p:cNvSpPr>
            <a:spLocks noChangeArrowheads="1"/>
          </p:cNvSpPr>
          <p:nvPr/>
        </p:nvSpPr>
        <p:spPr bwMode="auto">
          <a:xfrm>
            <a:off x="304800" y="2743200"/>
            <a:ext cx="2305050" cy="1873250"/>
          </a:xfrm>
          <a:prstGeom prst="rect">
            <a:avLst/>
          </a:prstGeom>
          <a:solidFill>
            <a:srgbClr val="FF6600">
              <a:alpha val="4196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155653" name="Rectangle 7"/>
          <p:cNvSpPr>
            <a:spLocks noChangeArrowheads="1"/>
          </p:cNvSpPr>
          <p:nvPr/>
        </p:nvSpPr>
        <p:spPr bwMode="auto">
          <a:xfrm>
            <a:off x="4356100" y="2852738"/>
            <a:ext cx="1439863" cy="1584325"/>
          </a:xfrm>
          <a:prstGeom prst="rect">
            <a:avLst/>
          </a:prstGeom>
          <a:solidFill>
            <a:schemeClr val="accent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pic>
        <p:nvPicPr>
          <p:cNvPr id="155654" name="Picture 4" descr="checkbox.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685800"/>
            <a:ext cx="304800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6978"/>
                                        </p:tgtEl>
                                        <p:attrNameLst>
                                          <p:attrName>style.visibility</p:attrName>
                                        </p:attrNameLst>
                                      </p:cBhvr>
                                      <p:to>
                                        <p:strVal val="visible"/>
                                      </p:to>
                                    </p:set>
                                    <p:animEffect transition="in" filter="fade">
                                      <p:cBhvr>
                                        <p:cTn id="7" dur="2000"/>
                                        <p:tgtEl>
                                          <p:spTgt spid="1269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78" grpId="0"/>
    </p:bldLst>
  </p:timing>
</p:sld>
</file>

<file path=ppt/slides/slide1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p:txBody>
          <a:bodyPr/>
          <a:lstStyle/>
          <a:p>
            <a:pPr eaLnBrk="1" hangingPunct="1"/>
            <a:r>
              <a:rPr lang="fa-IR" smtClean="0">
                <a:cs typeface="B Koodak Outline" panose="00000400000000000000" pitchFamily="2" charset="-78"/>
              </a:rPr>
              <a:t>ارزشیابی پیشرفت تحصیلی چیست؟</a:t>
            </a:r>
            <a:endParaRPr lang="en-US" smtClean="0">
              <a:cs typeface="B Koodak Outline" panose="00000400000000000000" pitchFamily="2" charset="-78"/>
            </a:endParaRPr>
          </a:p>
        </p:txBody>
      </p:sp>
      <p:sp>
        <p:nvSpPr>
          <p:cNvPr id="135171" name="Rectangle 3"/>
          <p:cNvSpPr>
            <a:spLocks noGrp="1" noChangeArrowheads="1"/>
          </p:cNvSpPr>
          <p:nvPr>
            <p:ph type="body" idx="1"/>
          </p:nvPr>
        </p:nvSpPr>
        <p:spPr>
          <a:xfrm>
            <a:off x="539750" y="2060575"/>
            <a:ext cx="8001000" cy="4267200"/>
          </a:xfrm>
        </p:spPr>
        <p:txBody>
          <a:bodyPr/>
          <a:lstStyle/>
          <a:p>
            <a:pPr algn="r" rtl="1" eaLnBrk="1" hangingPunct="1">
              <a:buFont typeface="Wingdings" panose="05000000000000000000" pitchFamily="2" charset="2"/>
              <a:buNone/>
            </a:pPr>
            <a:r>
              <a:rPr lang="fa-IR" sz="3400" smtClean="0">
                <a:cs typeface="B Koodak" panose="00000700000000000000" pitchFamily="2" charset="-78"/>
              </a:rPr>
              <a:t>سنجش عملکرد یادگیرندگان و مقایسه نتایج حاصل با هدفهای آموزشی از پیش تعیین شده به منظور تصمیم گیری در این باره که آیا فعالیتهای آموزشی معلم  و کوششهای یادگیری فراگیران به نتایج مطلوب انجامیده اند به چه میزان</a:t>
            </a:r>
            <a:endParaRPr lang="en-US" sz="3400" smtClean="0">
              <a:cs typeface="B Koodak" panose="00000700000000000000"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35171">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135171">
                                            <p:txEl>
                                              <p:pRg st="0" end="0"/>
                                            </p:txEl>
                                          </p:spTgt>
                                        </p:tgtEl>
                                        <p:attrNameLst>
                                          <p:attrName>ppt_w</p:attrName>
                                        </p:attrNameLst>
                                      </p:cBhvr>
                                    </p:anim>
                                    <p:anim by="(#ppt_w*0.50)" calcmode="lin" valueType="num">
                                      <p:cBhvr>
                                        <p:cTn id="8" dur="500" decel="50000" autoRev="1" fill="hold">
                                          <p:stCondLst>
                                            <p:cond delay="0"/>
                                          </p:stCondLst>
                                        </p:cTn>
                                        <p:tgtEl>
                                          <p:spTgt spid="135171">
                                            <p:txEl>
                                              <p:pRg st="0" end="0"/>
                                            </p:txEl>
                                          </p:spTgt>
                                        </p:tgtEl>
                                        <p:attrNameLst>
                                          <p:attrName>ppt_x</p:attrName>
                                        </p:attrNameLst>
                                      </p:cBhvr>
                                    </p:anim>
                                    <p:anim from="(-#ppt_h/2)" to="(#ppt_y)" calcmode="lin" valueType="num">
                                      <p:cBhvr>
                                        <p:cTn id="9" dur="1000" fill="hold">
                                          <p:stCondLst>
                                            <p:cond delay="0"/>
                                          </p:stCondLst>
                                        </p:cTn>
                                        <p:tgtEl>
                                          <p:spTgt spid="135171">
                                            <p:txEl>
                                              <p:pRg st="0" end="0"/>
                                            </p:txEl>
                                          </p:spTgt>
                                        </p:tgtEl>
                                        <p:attrNameLst>
                                          <p:attrName>ppt_y</p:attrName>
                                        </p:attrNameLst>
                                      </p:cBhvr>
                                    </p:anim>
                                    <p:animRot by="21600000">
                                      <p:cBhvr>
                                        <p:cTn id="10" dur="1000" fill="hold">
                                          <p:stCondLst>
                                            <p:cond delay="0"/>
                                          </p:stCondLst>
                                        </p:cTn>
                                        <p:tgtEl>
                                          <p:spTgt spid="135171">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1" grpId="0" build="p"/>
    </p:bldLst>
  </p:timing>
</p:sld>
</file>

<file path=ppt/slides/slide1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7698" name="Rectangle 6"/>
          <p:cNvSpPr>
            <a:spLocks noChangeArrowheads="1"/>
          </p:cNvSpPr>
          <p:nvPr/>
        </p:nvSpPr>
        <p:spPr bwMode="auto">
          <a:xfrm>
            <a:off x="1331913" y="2205038"/>
            <a:ext cx="7488237" cy="3311525"/>
          </a:xfrm>
          <a:prstGeom prst="rect">
            <a:avLst/>
          </a:prstGeom>
          <a:solidFill>
            <a:srgbClr val="FFFFFF"/>
          </a:solidFill>
          <a:ln w="9525">
            <a:solidFill>
              <a:srgbClr val="FFFF00"/>
            </a:solidFill>
            <a:miter lim="800000"/>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140291" name="Rectangle 3"/>
          <p:cNvSpPr>
            <a:spLocks noGrp="1" noChangeArrowheads="1"/>
          </p:cNvSpPr>
          <p:nvPr>
            <p:ph type="body" idx="1"/>
          </p:nvPr>
        </p:nvSpPr>
        <p:spPr>
          <a:xfrm>
            <a:off x="685800" y="1828800"/>
            <a:ext cx="7772400" cy="3962400"/>
          </a:xfrm>
        </p:spPr>
        <p:txBody>
          <a:bodyPr/>
          <a:lstStyle/>
          <a:p>
            <a:pPr algn="r" eaLnBrk="1" hangingPunct="1">
              <a:buFont typeface="Wingdings" panose="05000000000000000000" pitchFamily="2" charset="2"/>
              <a:buNone/>
            </a:pPr>
            <a:endParaRPr lang="fa-IR" smtClean="0"/>
          </a:p>
          <a:p>
            <a:pPr algn="r" eaLnBrk="1" hangingPunct="1">
              <a:buFont typeface="Wingdings" panose="05000000000000000000" pitchFamily="2" charset="2"/>
              <a:buNone/>
            </a:pPr>
            <a:endParaRPr lang="fa-IR" smtClean="0"/>
          </a:p>
          <a:p>
            <a:pPr algn="r" eaLnBrk="1" hangingPunct="1">
              <a:buFont typeface="Wingdings" panose="05000000000000000000" pitchFamily="2" charset="2"/>
              <a:buNone/>
            </a:pPr>
            <a:r>
              <a:rPr lang="fa-IR" smtClean="0">
                <a:cs typeface="B Koodak" panose="00000700000000000000" pitchFamily="2" charset="-78"/>
              </a:rPr>
              <a:t>ارزشیابی پیش از آموزش= ارزشیابی آغازین یا سنجش آغازین</a:t>
            </a:r>
          </a:p>
          <a:p>
            <a:pPr algn="r" eaLnBrk="1" hangingPunct="1">
              <a:buFont typeface="Wingdings" panose="05000000000000000000" pitchFamily="2" charset="2"/>
              <a:buNone/>
            </a:pPr>
            <a:r>
              <a:rPr lang="fa-IR" smtClean="0">
                <a:cs typeface="B Koodak" panose="00000700000000000000" pitchFamily="2" charset="-78"/>
              </a:rPr>
              <a:t>ارزشیابی ضمن آموزش= ارزشیابی تکوینی </a:t>
            </a:r>
          </a:p>
          <a:p>
            <a:pPr algn="r" eaLnBrk="1" hangingPunct="1">
              <a:buFont typeface="Wingdings" panose="05000000000000000000" pitchFamily="2" charset="2"/>
              <a:buNone/>
            </a:pPr>
            <a:r>
              <a:rPr lang="fa-IR" smtClean="0">
                <a:cs typeface="B Koodak" panose="00000700000000000000" pitchFamily="2" charset="-78"/>
              </a:rPr>
              <a:t>ارزشیابی پس از آموزش= ارزشیابی تراکمی</a:t>
            </a:r>
            <a:endParaRPr lang="en-US" smtClean="0">
              <a:cs typeface="B Koodak" panose="00000700000000000000" pitchFamily="2" charset="-78"/>
            </a:endParaRPr>
          </a:p>
        </p:txBody>
      </p:sp>
      <p:sp>
        <p:nvSpPr>
          <p:cNvPr id="157700" name="Rectangle 5"/>
          <p:cNvSpPr>
            <a:spLocks noChangeArrowheads="1"/>
          </p:cNvSpPr>
          <p:nvPr/>
        </p:nvSpPr>
        <p:spPr bwMode="auto">
          <a:xfrm>
            <a:off x="3429000" y="1143000"/>
            <a:ext cx="480218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sz="3600" b="1">
                <a:cs typeface="B Koodak Outline" panose="00000400000000000000" pitchFamily="2" charset="-78"/>
              </a:rPr>
              <a:t>انواع ارزشیابی از لحاظ زمانی</a:t>
            </a:r>
            <a:endParaRPr lang="en-US" sz="3600" b="1">
              <a:cs typeface="B Koodak Outline" panose="00000400000000000000"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140291">
                                            <p:txEl>
                                              <p:pRg st="2" end="2"/>
                                            </p:txEl>
                                          </p:spTgt>
                                        </p:tgtEl>
                                        <p:attrNameLst>
                                          <p:attrName>style.visibility</p:attrName>
                                        </p:attrNameLst>
                                      </p:cBhvr>
                                      <p:to>
                                        <p:strVal val="visible"/>
                                      </p:to>
                                    </p:set>
                                    <p:animEffect transition="in" filter="fade">
                                      <p:cBhvr>
                                        <p:cTn id="7" dur="800" decel="100000"/>
                                        <p:tgtEl>
                                          <p:spTgt spid="140291">
                                            <p:txEl>
                                              <p:pRg st="2" end="2"/>
                                            </p:txEl>
                                          </p:spTgt>
                                        </p:tgtEl>
                                      </p:cBhvr>
                                    </p:animEffect>
                                    <p:anim calcmode="lin" valueType="num">
                                      <p:cBhvr>
                                        <p:cTn id="8" dur="800" decel="100000" fill="hold"/>
                                        <p:tgtEl>
                                          <p:spTgt spid="140291">
                                            <p:txEl>
                                              <p:pRg st="2" end="2"/>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140291">
                                            <p:txEl>
                                              <p:pRg st="2" end="2"/>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140291">
                                            <p:txEl>
                                              <p:pRg st="2" end="2"/>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40291">
                                            <p:txEl>
                                              <p:pRg st="2" end="2"/>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40291">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140291">
                                            <p:txEl>
                                              <p:pRg st="3" end="3"/>
                                            </p:txEl>
                                          </p:spTgt>
                                        </p:tgtEl>
                                        <p:attrNameLst>
                                          <p:attrName>style.visibility</p:attrName>
                                        </p:attrNameLst>
                                      </p:cBhvr>
                                      <p:to>
                                        <p:strVal val="visible"/>
                                      </p:to>
                                    </p:set>
                                    <p:animEffect transition="in" filter="fade">
                                      <p:cBhvr>
                                        <p:cTn id="17" dur="800" decel="100000"/>
                                        <p:tgtEl>
                                          <p:spTgt spid="140291">
                                            <p:txEl>
                                              <p:pRg st="3" end="3"/>
                                            </p:txEl>
                                          </p:spTgt>
                                        </p:tgtEl>
                                      </p:cBhvr>
                                    </p:animEffect>
                                    <p:anim calcmode="lin" valueType="num">
                                      <p:cBhvr>
                                        <p:cTn id="18" dur="800" decel="100000" fill="hold"/>
                                        <p:tgtEl>
                                          <p:spTgt spid="140291">
                                            <p:txEl>
                                              <p:pRg st="3" end="3"/>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140291">
                                            <p:txEl>
                                              <p:pRg st="3" end="3"/>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140291">
                                            <p:txEl>
                                              <p:pRg st="3" end="3"/>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140291">
                                            <p:txEl>
                                              <p:pRg st="3" end="3"/>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140291">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0" presetClass="entr" presetSubtype="0" fill="hold" grpId="0" nodeType="clickEffect">
                                  <p:stCondLst>
                                    <p:cond delay="0"/>
                                  </p:stCondLst>
                                  <p:childTnLst>
                                    <p:set>
                                      <p:cBhvr>
                                        <p:cTn id="26" dur="1" fill="hold">
                                          <p:stCondLst>
                                            <p:cond delay="0"/>
                                          </p:stCondLst>
                                        </p:cTn>
                                        <p:tgtEl>
                                          <p:spTgt spid="140291">
                                            <p:txEl>
                                              <p:pRg st="4" end="4"/>
                                            </p:txEl>
                                          </p:spTgt>
                                        </p:tgtEl>
                                        <p:attrNameLst>
                                          <p:attrName>style.visibility</p:attrName>
                                        </p:attrNameLst>
                                      </p:cBhvr>
                                      <p:to>
                                        <p:strVal val="visible"/>
                                      </p:to>
                                    </p:set>
                                    <p:animEffect transition="in" filter="fade">
                                      <p:cBhvr>
                                        <p:cTn id="27" dur="800" decel="100000"/>
                                        <p:tgtEl>
                                          <p:spTgt spid="140291">
                                            <p:txEl>
                                              <p:pRg st="4" end="4"/>
                                            </p:txEl>
                                          </p:spTgt>
                                        </p:tgtEl>
                                      </p:cBhvr>
                                    </p:animEffect>
                                    <p:anim calcmode="lin" valueType="num">
                                      <p:cBhvr>
                                        <p:cTn id="28" dur="800" decel="100000" fill="hold"/>
                                        <p:tgtEl>
                                          <p:spTgt spid="140291">
                                            <p:txEl>
                                              <p:pRg st="4" end="4"/>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140291">
                                            <p:txEl>
                                              <p:pRg st="4" end="4"/>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140291">
                                            <p:txEl>
                                              <p:pRg st="4" end="4"/>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140291">
                                            <p:txEl>
                                              <p:pRg st="4" end="4"/>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140291">
                                            <p:txEl>
                                              <p:pRg st="4" end="4"/>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91"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09600" y="19050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3600" b="1">
                <a:cs typeface="B Yekan" panose="00000400000000000000" pitchFamily="2" charset="-78"/>
              </a:rPr>
              <a:t>نظریه شرطی سازی کلاسیک پاولف</a:t>
            </a:r>
          </a:p>
          <a:p>
            <a:pPr algn="r" rtl="1">
              <a:spcBef>
                <a:spcPct val="20000"/>
              </a:spcBef>
              <a:buFontTx/>
              <a:buChar char="•"/>
            </a:pPr>
            <a:r>
              <a:rPr lang="fa-IR" sz="3600" b="1">
                <a:cs typeface="B Yekan" panose="00000400000000000000" pitchFamily="2" charset="-78"/>
              </a:rPr>
              <a:t>نظریه شرطی سازی فعال اسکینر</a:t>
            </a:r>
          </a:p>
        </p:txBody>
      </p:sp>
      <p:sp>
        <p:nvSpPr>
          <p:cNvPr id="7" name="Title 1"/>
          <p:cNvSpPr txBox="1">
            <a:spLocks/>
          </p:cNvSpPr>
          <p:nvPr/>
        </p:nvSpPr>
        <p:spPr bwMode="auto">
          <a:xfrm>
            <a:off x="914400" y="609600"/>
            <a:ext cx="7315200" cy="1143000"/>
          </a:xfrm>
          <a:prstGeom prst="rect">
            <a:avLst/>
          </a:prstGeom>
          <a:noFill/>
          <a:ln w="9525">
            <a:noFill/>
            <a:miter lim="800000"/>
            <a:headEnd/>
            <a:tailEnd/>
          </a:ln>
        </p:spPr>
        <p:txBody>
          <a:bodyPr anchor="ctr"/>
          <a:lstStyle/>
          <a:p>
            <a:pPr algn="ctr">
              <a:defRPr/>
            </a:pPr>
            <a:r>
              <a:rPr lang="fa-IR" sz="4000" b="1" kern="0" dirty="0">
                <a:solidFill>
                  <a:schemeClr val="accent2">
                    <a:lumMod val="50000"/>
                  </a:schemeClr>
                </a:solidFill>
                <a:latin typeface="+mj-lt"/>
                <a:ea typeface="+mj-ea"/>
                <a:cs typeface="B Titr" pitchFamily="2" charset="-78"/>
              </a:rPr>
              <a:t>نظریه رفتارگرایی</a:t>
            </a:r>
            <a:endParaRPr lang="en-US" sz="4000" b="1" kern="0" dirty="0">
              <a:solidFill>
                <a:schemeClr val="accent2">
                  <a:lumMod val="50000"/>
                </a:schemeClr>
              </a:solidFill>
              <a:latin typeface="+mj-lt"/>
              <a:ea typeface="+mj-ea"/>
              <a:cs typeface="B Titr"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a:xfrm>
            <a:off x="539750" y="115888"/>
            <a:ext cx="8001000" cy="1216025"/>
          </a:xfrm>
          <a:solidFill>
            <a:srgbClr val="FF9933"/>
          </a:solidFill>
        </p:spPr>
        <p:txBody>
          <a:bodyPr/>
          <a:lstStyle/>
          <a:p>
            <a:pPr eaLnBrk="1" hangingPunct="1"/>
            <a:r>
              <a:rPr lang="fa-IR" smtClean="0">
                <a:cs typeface="B Homa" panose="00000400000000000000" pitchFamily="2" charset="-78"/>
              </a:rPr>
              <a:t>ارزشیای تکوینی</a:t>
            </a:r>
            <a:endParaRPr lang="en-US" smtClean="0">
              <a:cs typeface="B Homa" panose="00000400000000000000" pitchFamily="2" charset="-78"/>
            </a:endParaRPr>
          </a:p>
        </p:txBody>
      </p:sp>
      <p:sp>
        <p:nvSpPr>
          <p:cNvPr id="141315" name="Rectangle 3"/>
          <p:cNvSpPr>
            <a:spLocks noGrp="1" noChangeArrowheads="1"/>
          </p:cNvSpPr>
          <p:nvPr>
            <p:ph type="body" idx="1"/>
          </p:nvPr>
        </p:nvSpPr>
        <p:spPr/>
        <p:txBody>
          <a:bodyPr/>
          <a:lstStyle/>
          <a:p>
            <a:pPr algn="r" rtl="1" eaLnBrk="1" hangingPunct="1"/>
            <a:r>
              <a:rPr lang="fa-IR" sz="3400" smtClean="0">
                <a:cs typeface="B Koodak" panose="00000700000000000000" pitchFamily="2" charset="-78"/>
              </a:rPr>
              <a:t>آگاهی از میزان و نحوه یادگیری فراگیران برای تعیین نقاط قوت و ضعف یادگیری </a:t>
            </a:r>
          </a:p>
          <a:p>
            <a:pPr algn="r" rtl="1" eaLnBrk="1" hangingPunct="1"/>
            <a:r>
              <a:rPr lang="fa-IR" sz="3400" smtClean="0">
                <a:cs typeface="B Koodak" panose="00000700000000000000" pitchFamily="2" charset="-78"/>
              </a:rPr>
              <a:t> تشخیص مشکلات آموزشی معلم  </a:t>
            </a:r>
          </a:p>
          <a:p>
            <a:pPr algn="r" rtl="1" eaLnBrk="1" hangingPunct="1"/>
            <a:r>
              <a:rPr lang="fa-IR" sz="3400" smtClean="0">
                <a:cs typeface="B Koodak" panose="00000700000000000000" pitchFamily="2" charset="-78"/>
              </a:rPr>
              <a:t>در پایان هر واحد درسی  و در خلال آموزش به اجرا در می آید. </a:t>
            </a:r>
          </a:p>
          <a:p>
            <a:pPr algn="r" rtl="1" eaLnBrk="1" hangingPunct="1"/>
            <a:r>
              <a:rPr lang="fa-IR" sz="3400" smtClean="0">
                <a:cs typeface="B Koodak" panose="00000700000000000000" pitchFamily="2" charset="-78"/>
              </a:rPr>
              <a:t>محدود به یک یا چند هدف آموزشی است</a:t>
            </a:r>
          </a:p>
          <a:p>
            <a:pPr algn="r" rtl="1" eaLnBrk="1" hangingPunct="1"/>
            <a:r>
              <a:rPr lang="fa-IR" sz="3400" smtClean="0">
                <a:cs typeface="B Koodak" panose="00000700000000000000" pitchFamily="2" charset="-78"/>
              </a:rPr>
              <a:t>عدم استفاده برای نمره گذاری</a:t>
            </a:r>
            <a:endParaRPr lang="en-US" sz="3400" smtClean="0">
              <a:cs typeface="B Koodak" panose="00000700000000000000"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141315">
                                            <p:txEl>
                                              <p:pRg st="0" end="0"/>
                                            </p:txEl>
                                          </p:spTgt>
                                        </p:tgtEl>
                                        <p:attrNameLst>
                                          <p:attrName>style.visibility</p:attrName>
                                        </p:attrNameLst>
                                      </p:cBhvr>
                                      <p:to>
                                        <p:strVal val="visible"/>
                                      </p:to>
                                    </p:set>
                                    <p:animEffect transition="in" filter="fade">
                                      <p:cBhvr>
                                        <p:cTn id="7" dur="1000"/>
                                        <p:tgtEl>
                                          <p:spTgt spid="141315">
                                            <p:txEl>
                                              <p:pRg st="0" end="0"/>
                                            </p:txEl>
                                          </p:spTgt>
                                        </p:tgtEl>
                                      </p:cBhvr>
                                    </p:animEffect>
                                    <p:anim calcmode="lin" valueType="num">
                                      <p:cBhvr>
                                        <p:cTn id="8" dur="1000" fill="hold"/>
                                        <p:tgtEl>
                                          <p:spTgt spid="141315">
                                            <p:txEl>
                                              <p:pRg st="0" end="0"/>
                                            </p:txEl>
                                          </p:spTgt>
                                        </p:tgtEl>
                                        <p:attrNameLst>
                                          <p:attrName>ppt_w</p:attrName>
                                        </p:attrNameLst>
                                      </p:cBhvr>
                                      <p:tavLst>
                                        <p:tav tm="0" fmla="#ppt_w*sin(2.5*pi*$)">
                                          <p:val>
                                            <p:fltVal val="0"/>
                                          </p:val>
                                        </p:tav>
                                        <p:tav tm="100000">
                                          <p:val>
                                            <p:fltVal val="1"/>
                                          </p:val>
                                        </p:tav>
                                      </p:tavLst>
                                    </p:anim>
                                    <p:anim calcmode="lin" valueType="num">
                                      <p:cBhvr>
                                        <p:cTn id="9" dur="1000" fill="hold"/>
                                        <p:tgtEl>
                                          <p:spTgt spid="14131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5" presetClass="entr" presetSubtype="0" fill="hold" grpId="0" nodeType="clickEffect">
                                  <p:stCondLst>
                                    <p:cond delay="0"/>
                                  </p:stCondLst>
                                  <p:iterate type="lt">
                                    <p:tmPct val="10000"/>
                                  </p:iterate>
                                  <p:childTnLst>
                                    <p:set>
                                      <p:cBhvr>
                                        <p:cTn id="13" dur="1" fill="hold">
                                          <p:stCondLst>
                                            <p:cond delay="0"/>
                                          </p:stCondLst>
                                        </p:cTn>
                                        <p:tgtEl>
                                          <p:spTgt spid="141315">
                                            <p:txEl>
                                              <p:pRg st="1" end="1"/>
                                            </p:txEl>
                                          </p:spTgt>
                                        </p:tgtEl>
                                        <p:attrNameLst>
                                          <p:attrName>style.visibility</p:attrName>
                                        </p:attrNameLst>
                                      </p:cBhvr>
                                      <p:to>
                                        <p:strVal val="visible"/>
                                      </p:to>
                                    </p:set>
                                    <p:animEffect transition="in" filter="fade">
                                      <p:cBhvr>
                                        <p:cTn id="14" dur="1000"/>
                                        <p:tgtEl>
                                          <p:spTgt spid="141315">
                                            <p:txEl>
                                              <p:pRg st="1" end="1"/>
                                            </p:txEl>
                                          </p:spTgt>
                                        </p:tgtEl>
                                      </p:cBhvr>
                                    </p:animEffect>
                                    <p:anim calcmode="lin" valueType="num">
                                      <p:cBhvr>
                                        <p:cTn id="15" dur="1000" fill="hold"/>
                                        <p:tgtEl>
                                          <p:spTgt spid="141315">
                                            <p:txEl>
                                              <p:pRg st="1" end="1"/>
                                            </p:txEl>
                                          </p:spTgt>
                                        </p:tgtEl>
                                        <p:attrNameLst>
                                          <p:attrName>ppt_w</p:attrName>
                                        </p:attrNameLst>
                                      </p:cBhvr>
                                      <p:tavLst>
                                        <p:tav tm="0" fmla="#ppt_w*sin(2.5*pi*$)">
                                          <p:val>
                                            <p:fltVal val="0"/>
                                          </p:val>
                                        </p:tav>
                                        <p:tav tm="100000">
                                          <p:val>
                                            <p:fltVal val="1"/>
                                          </p:val>
                                        </p:tav>
                                      </p:tavLst>
                                    </p:anim>
                                    <p:anim calcmode="lin" valueType="num">
                                      <p:cBhvr>
                                        <p:cTn id="16" dur="1000" fill="hold"/>
                                        <p:tgtEl>
                                          <p:spTgt spid="141315">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5" presetClass="entr" presetSubtype="0" fill="hold" grpId="0" nodeType="clickEffect">
                                  <p:stCondLst>
                                    <p:cond delay="0"/>
                                  </p:stCondLst>
                                  <p:iterate type="lt">
                                    <p:tmPct val="10000"/>
                                  </p:iterate>
                                  <p:childTnLst>
                                    <p:set>
                                      <p:cBhvr>
                                        <p:cTn id="20" dur="1" fill="hold">
                                          <p:stCondLst>
                                            <p:cond delay="0"/>
                                          </p:stCondLst>
                                        </p:cTn>
                                        <p:tgtEl>
                                          <p:spTgt spid="141315">
                                            <p:txEl>
                                              <p:pRg st="2" end="2"/>
                                            </p:txEl>
                                          </p:spTgt>
                                        </p:tgtEl>
                                        <p:attrNameLst>
                                          <p:attrName>style.visibility</p:attrName>
                                        </p:attrNameLst>
                                      </p:cBhvr>
                                      <p:to>
                                        <p:strVal val="visible"/>
                                      </p:to>
                                    </p:set>
                                    <p:animEffect transition="in" filter="fade">
                                      <p:cBhvr>
                                        <p:cTn id="21" dur="1000"/>
                                        <p:tgtEl>
                                          <p:spTgt spid="141315">
                                            <p:txEl>
                                              <p:pRg st="2" end="2"/>
                                            </p:txEl>
                                          </p:spTgt>
                                        </p:tgtEl>
                                      </p:cBhvr>
                                    </p:animEffect>
                                    <p:anim calcmode="lin" valueType="num">
                                      <p:cBhvr>
                                        <p:cTn id="22" dur="1000" fill="hold"/>
                                        <p:tgtEl>
                                          <p:spTgt spid="141315">
                                            <p:txEl>
                                              <p:pRg st="2" end="2"/>
                                            </p:txEl>
                                          </p:spTgt>
                                        </p:tgtEl>
                                        <p:attrNameLst>
                                          <p:attrName>ppt_w</p:attrName>
                                        </p:attrNameLst>
                                      </p:cBhvr>
                                      <p:tavLst>
                                        <p:tav tm="0" fmla="#ppt_w*sin(2.5*pi*$)">
                                          <p:val>
                                            <p:fltVal val="0"/>
                                          </p:val>
                                        </p:tav>
                                        <p:tav tm="100000">
                                          <p:val>
                                            <p:fltVal val="1"/>
                                          </p:val>
                                        </p:tav>
                                      </p:tavLst>
                                    </p:anim>
                                    <p:anim calcmode="lin" valueType="num">
                                      <p:cBhvr>
                                        <p:cTn id="23" dur="1000" fill="hold"/>
                                        <p:tgtEl>
                                          <p:spTgt spid="141315">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5" presetClass="entr" presetSubtype="0" fill="hold" grpId="0" nodeType="clickEffect">
                                  <p:stCondLst>
                                    <p:cond delay="0"/>
                                  </p:stCondLst>
                                  <p:iterate type="lt">
                                    <p:tmPct val="10000"/>
                                  </p:iterate>
                                  <p:childTnLst>
                                    <p:set>
                                      <p:cBhvr>
                                        <p:cTn id="27" dur="1" fill="hold">
                                          <p:stCondLst>
                                            <p:cond delay="0"/>
                                          </p:stCondLst>
                                        </p:cTn>
                                        <p:tgtEl>
                                          <p:spTgt spid="141315">
                                            <p:txEl>
                                              <p:pRg st="3" end="3"/>
                                            </p:txEl>
                                          </p:spTgt>
                                        </p:tgtEl>
                                        <p:attrNameLst>
                                          <p:attrName>style.visibility</p:attrName>
                                        </p:attrNameLst>
                                      </p:cBhvr>
                                      <p:to>
                                        <p:strVal val="visible"/>
                                      </p:to>
                                    </p:set>
                                    <p:animEffect transition="in" filter="fade">
                                      <p:cBhvr>
                                        <p:cTn id="28" dur="1000"/>
                                        <p:tgtEl>
                                          <p:spTgt spid="141315">
                                            <p:txEl>
                                              <p:pRg st="3" end="3"/>
                                            </p:txEl>
                                          </p:spTgt>
                                        </p:tgtEl>
                                      </p:cBhvr>
                                    </p:animEffect>
                                    <p:anim calcmode="lin" valueType="num">
                                      <p:cBhvr>
                                        <p:cTn id="29" dur="1000" fill="hold"/>
                                        <p:tgtEl>
                                          <p:spTgt spid="141315">
                                            <p:txEl>
                                              <p:pRg st="3" end="3"/>
                                            </p:txEl>
                                          </p:spTgt>
                                        </p:tgtEl>
                                        <p:attrNameLst>
                                          <p:attrName>ppt_w</p:attrName>
                                        </p:attrNameLst>
                                      </p:cBhvr>
                                      <p:tavLst>
                                        <p:tav tm="0" fmla="#ppt_w*sin(2.5*pi*$)">
                                          <p:val>
                                            <p:fltVal val="0"/>
                                          </p:val>
                                        </p:tav>
                                        <p:tav tm="100000">
                                          <p:val>
                                            <p:fltVal val="1"/>
                                          </p:val>
                                        </p:tav>
                                      </p:tavLst>
                                    </p:anim>
                                    <p:anim calcmode="lin" valueType="num">
                                      <p:cBhvr>
                                        <p:cTn id="30" dur="1000" fill="hold"/>
                                        <p:tgtEl>
                                          <p:spTgt spid="141315">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45" presetClass="entr" presetSubtype="0" fill="hold" grpId="0" nodeType="clickEffect">
                                  <p:stCondLst>
                                    <p:cond delay="0"/>
                                  </p:stCondLst>
                                  <p:iterate type="lt">
                                    <p:tmPct val="10000"/>
                                  </p:iterate>
                                  <p:childTnLst>
                                    <p:set>
                                      <p:cBhvr>
                                        <p:cTn id="34" dur="1" fill="hold">
                                          <p:stCondLst>
                                            <p:cond delay="0"/>
                                          </p:stCondLst>
                                        </p:cTn>
                                        <p:tgtEl>
                                          <p:spTgt spid="141315">
                                            <p:txEl>
                                              <p:pRg st="4" end="4"/>
                                            </p:txEl>
                                          </p:spTgt>
                                        </p:tgtEl>
                                        <p:attrNameLst>
                                          <p:attrName>style.visibility</p:attrName>
                                        </p:attrNameLst>
                                      </p:cBhvr>
                                      <p:to>
                                        <p:strVal val="visible"/>
                                      </p:to>
                                    </p:set>
                                    <p:animEffect transition="in" filter="fade">
                                      <p:cBhvr>
                                        <p:cTn id="35" dur="1000"/>
                                        <p:tgtEl>
                                          <p:spTgt spid="141315">
                                            <p:txEl>
                                              <p:pRg st="4" end="4"/>
                                            </p:txEl>
                                          </p:spTgt>
                                        </p:tgtEl>
                                      </p:cBhvr>
                                    </p:animEffect>
                                    <p:anim calcmode="lin" valueType="num">
                                      <p:cBhvr>
                                        <p:cTn id="36" dur="1000" fill="hold"/>
                                        <p:tgtEl>
                                          <p:spTgt spid="141315">
                                            <p:txEl>
                                              <p:pRg st="4" end="4"/>
                                            </p:txEl>
                                          </p:spTgt>
                                        </p:tgtEl>
                                        <p:attrNameLst>
                                          <p:attrName>ppt_w</p:attrName>
                                        </p:attrNameLst>
                                      </p:cBhvr>
                                      <p:tavLst>
                                        <p:tav tm="0" fmla="#ppt_w*sin(2.5*pi*$)">
                                          <p:val>
                                            <p:fltVal val="0"/>
                                          </p:val>
                                        </p:tav>
                                        <p:tav tm="100000">
                                          <p:val>
                                            <p:fltVal val="1"/>
                                          </p:val>
                                        </p:tav>
                                      </p:tavLst>
                                    </p:anim>
                                    <p:anim calcmode="lin" valueType="num">
                                      <p:cBhvr>
                                        <p:cTn id="37" dur="1000" fill="hold"/>
                                        <p:tgtEl>
                                          <p:spTgt spid="141315">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15" grpId="0" build="p"/>
    </p:bldLst>
  </p:timing>
</p:sld>
</file>

<file path=ppt/slides/slide1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9746" name="Rectangle 3"/>
          <p:cNvSpPr>
            <a:spLocks noGrp="1" noChangeArrowheads="1"/>
          </p:cNvSpPr>
          <p:nvPr>
            <p:ph type="body" idx="1"/>
          </p:nvPr>
        </p:nvSpPr>
        <p:spPr>
          <a:xfrm>
            <a:off x="684213" y="2060575"/>
            <a:ext cx="8001000" cy="4267200"/>
          </a:xfrm>
        </p:spPr>
        <p:txBody>
          <a:bodyPr/>
          <a:lstStyle/>
          <a:p>
            <a:pPr algn="r" rtl="1" eaLnBrk="1" hangingPunct="1"/>
            <a:r>
              <a:rPr lang="fa-IR" sz="3400" smtClean="0">
                <a:cs typeface="B Koodak" panose="00000700000000000000" pitchFamily="2" charset="-78"/>
              </a:rPr>
              <a:t>تشخیص مشکلات یادگیری فراگیران </a:t>
            </a:r>
          </a:p>
          <a:p>
            <a:pPr algn="r" rtl="1" eaLnBrk="1" hangingPunct="1"/>
            <a:r>
              <a:rPr lang="fa-IR" sz="3400" smtClean="0">
                <a:cs typeface="B Koodak" panose="00000700000000000000" pitchFamily="2" charset="-78"/>
              </a:rPr>
              <a:t>ارائه روشهای مناسب برای معلمان</a:t>
            </a:r>
          </a:p>
          <a:p>
            <a:pPr algn="r" rtl="1" eaLnBrk="1" hangingPunct="1"/>
            <a:r>
              <a:rPr lang="fa-IR" sz="3400" smtClean="0">
                <a:cs typeface="B Koodak" panose="00000700000000000000" pitchFamily="2" charset="-78"/>
              </a:rPr>
              <a:t>زمانی به کار می رود که ارزشیابی تکوینی نمی تواند مشکلات یادگیری و آموزشی را رفع کند. </a:t>
            </a:r>
          </a:p>
          <a:p>
            <a:pPr algn="r" rtl="1" eaLnBrk="1" hangingPunct="1"/>
            <a:r>
              <a:rPr lang="fa-IR" sz="3400" smtClean="0">
                <a:cs typeface="B Koodak" panose="00000700000000000000" pitchFamily="2" charset="-78"/>
              </a:rPr>
              <a:t>بیشتر به صورت انفرادی و آموزشهای ترمیمی به کار می رود</a:t>
            </a:r>
            <a:endParaRPr lang="en-US" smtClean="0"/>
          </a:p>
        </p:txBody>
      </p:sp>
      <p:sp>
        <p:nvSpPr>
          <p:cNvPr id="159747" name="Rectangle 4"/>
          <p:cNvSpPr>
            <a:spLocks noGrp="1" noChangeArrowheads="1"/>
          </p:cNvSpPr>
          <p:nvPr>
            <p:ph type="title"/>
          </p:nvPr>
        </p:nvSpPr>
        <p:spPr>
          <a:xfrm>
            <a:off x="539750" y="115888"/>
            <a:ext cx="8001000" cy="1216025"/>
          </a:xfrm>
          <a:solidFill>
            <a:srgbClr val="FF9933"/>
          </a:solidFill>
        </p:spPr>
        <p:txBody>
          <a:bodyPr/>
          <a:lstStyle/>
          <a:p>
            <a:pPr eaLnBrk="1" hangingPunct="1"/>
            <a:r>
              <a:rPr lang="fa-IR" smtClean="0">
                <a:cs typeface="B Homa" panose="00000400000000000000" pitchFamily="2" charset="-78"/>
              </a:rPr>
              <a:t>ارزشیابی تشخیصی</a:t>
            </a:r>
            <a:endParaRPr lang="en-US" smtClean="0">
              <a:cs typeface="B Homa" panose="00000400000000000000" pitchFamily="2" charset="-78"/>
            </a:endParaRPr>
          </a:p>
        </p:txBody>
      </p:sp>
    </p:spTree>
  </p:cSld>
  <p:clrMapOvr>
    <a:masterClrMapping/>
  </p:clrMapOvr>
  <p:transition/>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63" name="Rectangle 3"/>
          <p:cNvSpPr>
            <a:spLocks noGrp="1" noChangeArrowheads="1"/>
          </p:cNvSpPr>
          <p:nvPr>
            <p:ph type="body" idx="1"/>
          </p:nvPr>
        </p:nvSpPr>
        <p:spPr>
          <a:xfrm>
            <a:off x="250825" y="1752600"/>
            <a:ext cx="8316913" cy="4267200"/>
          </a:xfrm>
        </p:spPr>
        <p:txBody>
          <a:bodyPr/>
          <a:lstStyle/>
          <a:p>
            <a:pPr algn="r" rtl="1" eaLnBrk="1" hangingPunct="1"/>
            <a:r>
              <a:rPr lang="fa-IR" sz="3400" smtClean="0">
                <a:cs typeface="B Koodak" panose="00000700000000000000" pitchFamily="2" charset="-78"/>
              </a:rPr>
              <a:t>اجرا در پایان دوره آموزشی</a:t>
            </a:r>
          </a:p>
          <a:p>
            <a:pPr algn="r" rtl="1" eaLnBrk="1" hangingPunct="1"/>
            <a:r>
              <a:rPr lang="fa-IR" sz="3400" smtClean="0">
                <a:cs typeface="B Koodak" panose="00000700000000000000" pitchFamily="2" charset="-78"/>
              </a:rPr>
              <a:t>هدف قضاوت در مورد آموخته های فراگیران است. </a:t>
            </a:r>
          </a:p>
          <a:p>
            <a:pPr algn="r" rtl="1" eaLnBrk="1" hangingPunct="1"/>
            <a:r>
              <a:rPr lang="fa-IR" sz="3400" smtClean="0">
                <a:cs typeface="B Koodak" panose="00000700000000000000" pitchFamily="2" charset="-78"/>
              </a:rPr>
              <a:t>مبنایی برای نمره دادن ( ارتقاء به کلاس بالاتر)</a:t>
            </a:r>
          </a:p>
          <a:p>
            <a:pPr algn="r" rtl="1" eaLnBrk="1" hangingPunct="1"/>
            <a:r>
              <a:rPr lang="fa-IR" sz="3400" smtClean="0">
                <a:cs typeface="B Koodak" panose="00000700000000000000" pitchFamily="2" charset="-78"/>
              </a:rPr>
              <a:t>مبنایی برای قضاوت در مورد اثربخش بودن کار معلم</a:t>
            </a:r>
            <a:endParaRPr lang="en-US" sz="3400" smtClean="0">
              <a:cs typeface="B Koodak" panose="00000700000000000000" pitchFamily="2" charset="-78"/>
            </a:endParaRPr>
          </a:p>
        </p:txBody>
      </p:sp>
      <p:sp>
        <p:nvSpPr>
          <p:cNvPr id="160771" name="Rectangle 4"/>
          <p:cNvSpPr>
            <a:spLocks noGrp="1" noChangeArrowheads="1"/>
          </p:cNvSpPr>
          <p:nvPr>
            <p:ph type="title"/>
          </p:nvPr>
        </p:nvSpPr>
        <p:spPr>
          <a:xfrm>
            <a:off x="539750" y="115888"/>
            <a:ext cx="8001000" cy="1216025"/>
          </a:xfrm>
          <a:solidFill>
            <a:srgbClr val="FF9933"/>
          </a:solidFill>
        </p:spPr>
        <p:txBody>
          <a:bodyPr/>
          <a:lstStyle/>
          <a:p>
            <a:pPr eaLnBrk="1" hangingPunct="1"/>
            <a:r>
              <a:rPr lang="fa-IR" smtClean="0">
                <a:cs typeface="B Homa" panose="00000400000000000000" pitchFamily="2" charset="-78"/>
              </a:rPr>
              <a:t>ارزشیای تراکمی</a:t>
            </a:r>
            <a:endParaRPr lang="en-US" smtClean="0">
              <a:cs typeface="B Homa" panose="00000400000000000000"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3363">
                                            <p:txEl>
                                              <p:pRg st="0" end="0"/>
                                            </p:txEl>
                                          </p:spTgt>
                                        </p:tgtEl>
                                        <p:attrNameLst>
                                          <p:attrName>style.visibility</p:attrName>
                                        </p:attrNameLst>
                                      </p:cBhvr>
                                      <p:to>
                                        <p:strVal val="visible"/>
                                      </p:to>
                                    </p:set>
                                    <p:animEffect transition="in" filter="fade">
                                      <p:cBhvr>
                                        <p:cTn id="7" dur="2000"/>
                                        <p:tgtEl>
                                          <p:spTgt spid="14336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3363">
                                            <p:txEl>
                                              <p:pRg st="1" end="1"/>
                                            </p:txEl>
                                          </p:spTgt>
                                        </p:tgtEl>
                                        <p:attrNameLst>
                                          <p:attrName>style.visibility</p:attrName>
                                        </p:attrNameLst>
                                      </p:cBhvr>
                                      <p:to>
                                        <p:strVal val="visible"/>
                                      </p:to>
                                    </p:set>
                                    <p:animEffect transition="in" filter="fade">
                                      <p:cBhvr>
                                        <p:cTn id="12" dur="2000"/>
                                        <p:tgtEl>
                                          <p:spTgt spid="14336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3363">
                                            <p:txEl>
                                              <p:pRg st="2" end="2"/>
                                            </p:txEl>
                                          </p:spTgt>
                                        </p:tgtEl>
                                        <p:attrNameLst>
                                          <p:attrName>style.visibility</p:attrName>
                                        </p:attrNameLst>
                                      </p:cBhvr>
                                      <p:to>
                                        <p:strVal val="visible"/>
                                      </p:to>
                                    </p:set>
                                    <p:animEffect transition="in" filter="fade">
                                      <p:cBhvr>
                                        <p:cTn id="17" dur="2000"/>
                                        <p:tgtEl>
                                          <p:spTgt spid="14336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43363">
                                            <p:txEl>
                                              <p:pRg st="3" end="3"/>
                                            </p:txEl>
                                          </p:spTgt>
                                        </p:tgtEl>
                                        <p:attrNameLst>
                                          <p:attrName>style.visibility</p:attrName>
                                        </p:attrNameLst>
                                      </p:cBhvr>
                                      <p:to>
                                        <p:strVal val="visible"/>
                                      </p:to>
                                    </p:set>
                                    <p:animEffect transition="in" filter="fade">
                                      <p:cBhvr>
                                        <p:cTn id="22" dur="2000"/>
                                        <p:tgtEl>
                                          <p:spTgt spid="14336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63" grpId="0" build="p"/>
    </p:bldLst>
  </p:timing>
</p:sld>
</file>

<file path=ppt/slides/slide1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a:xfrm>
            <a:off x="6084888" y="3321050"/>
            <a:ext cx="3492500" cy="1187450"/>
          </a:xfrm>
        </p:spPr>
        <p:txBody>
          <a:bodyPr/>
          <a:lstStyle/>
          <a:p>
            <a:pPr algn="ctr" eaLnBrk="1" hangingPunct="1"/>
            <a:r>
              <a:rPr lang="fa-IR" sz="3000" smtClean="0">
                <a:solidFill>
                  <a:srgbClr val="FF0000"/>
                </a:solidFill>
                <a:cs typeface="B Yekan" panose="00000400000000000000" pitchFamily="2" charset="-78"/>
              </a:rPr>
              <a:t>انواع آزمونهای</a:t>
            </a:r>
            <a:br>
              <a:rPr lang="fa-IR" sz="3000" smtClean="0">
                <a:solidFill>
                  <a:srgbClr val="FF0000"/>
                </a:solidFill>
                <a:cs typeface="B Yekan" panose="00000400000000000000" pitchFamily="2" charset="-78"/>
              </a:rPr>
            </a:br>
            <a:r>
              <a:rPr lang="fa-IR" sz="3000" smtClean="0">
                <a:solidFill>
                  <a:srgbClr val="FF0000"/>
                </a:solidFill>
                <a:cs typeface="B Yekan" panose="00000400000000000000" pitchFamily="2" charset="-78"/>
              </a:rPr>
              <a:t> پیشرفت تحصیلی</a:t>
            </a:r>
            <a:br>
              <a:rPr lang="fa-IR" sz="3000" smtClean="0">
                <a:solidFill>
                  <a:srgbClr val="FF0000"/>
                </a:solidFill>
                <a:cs typeface="B Yekan" panose="00000400000000000000" pitchFamily="2" charset="-78"/>
              </a:rPr>
            </a:br>
            <a:r>
              <a:rPr lang="fa-IR" sz="3000" smtClean="0">
                <a:solidFill>
                  <a:srgbClr val="FF0000"/>
                </a:solidFill>
                <a:cs typeface="B Yekan" panose="00000400000000000000" pitchFamily="2" charset="-78"/>
              </a:rPr>
              <a:t> کتبی</a:t>
            </a:r>
            <a:endParaRPr lang="en-US" sz="3000" smtClean="0">
              <a:solidFill>
                <a:srgbClr val="FF0000"/>
              </a:solidFill>
              <a:cs typeface="B Yekan" panose="00000400000000000000" pitchFamily="2" charset="-78"/>
            </a:endParaRPr>
          </a:p>
        </p:txBody>
      </p:sp>
      <p:sp>
        <p:nvSpPr>
          <p:cNvPr id="161795" name="Rectangle 3"/>
          <p:cNvSpPr>
            <a:spLocks noGrp="1" noChangeArrowheads="1"/>
          </p:cNvSpPr>
          <p:nvPr>
            <p:ph type="body" idx="1"/>
          </p:nvPr>
        </p:nvSpPr>
        <p:spPr>
          <a:xfrm>
            <a:off x="5364163" y="1673225"/>
            <a:ext cx="1979612" cy="5184775"/>
          </a:xfrm>
        </p:spPr>
        <p:txBody>
          <a:bodyPr/>
          <a:lstStyle/>
          <a:p>
            <a:pPr eaLnBrk="1" hangingPunct="1">
              <a:buFont typeface="Wingdings" panose="05000000000000000000" pitchFamily="2" charset="2"/>
              <a:buNone/>
            </a:pPr>
            <a:r>
              <a:rPr lang="fa-IR" sz="33800" smtClean="0">
                <a:solidFill>
                  <a:srgbClr val="FF9933"/>
                </a:solidFill>
                <a:latin typeface="Akram" pitchFamily="2" charset="2"/>
                <a:cs typeface="B Lotus" panose="00000400000000000000" pitchFamily="2" charset="-78"/>
              </a:rPr>
              <a:t>{</a:t>
            </a:r>
            <a:endParaRPr lang="en-US" sz="33800" smtClean="0">
              <a:solidFill>
                <a:srgbClr val="FF9933"/>
              </a:solidFill>
              <a:latin typeface="Akram" pitchFamily="2" charset="2"/>
              <a:cs typeface="B Lotus" panose="00000400000000000000" pitchFamily="2" charset="-78"/>
            </a:endParaRPr>
          </a:p>
        </p:txBody>
      </p:sp>
      <p:sp>
        <p:nvSpPr>
          <p:cNvPr id="161796" name="Rectangle 4"/>
          <p:cNvSpPr>
            <a:spLocks noChangeArrowheads="1"/>
          </p:cNvSpPr>
          <p:nvPr/>
        </p:nvSpPr>
        <p:spPr bwMode="auto">
          <a:xfrm>
            <a:off x="4140200" y="1844675"/>
            <a:ext cx="2519363"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sz="2600">
                <a:solidFill>
                  <a:schemeClr val="tx2"/>
                </a:solidFill>
                <a:cs typeface="B Koodak" panose="00000700000000000000" pitchFamily="2" charset="-78"/>
              </a:rPr>
              <a:t>- بسته پاسخ(عینی</a:t>
            </a:r>
            <a:endParaRPr lang="en-US" sz="2600">
              <a:solidFill>
                <a:schemeClr val="tx2"/>
              </a:solidFill>
              <a:cs typeface="B Koodak" panose="00000700000000000000" pitchFamily="2" charset="-78"/>
            </a:endParaRPr>
          </a:p>
        </p:txBody>
      </p:sp>
      <p:sp>
        <p:nvSpPr>
          <p:cNvPr id="161797" name="Rectangle 5"/>
          <p:cNvSpPr>
            <a:spLocks noChangeArrowheads="1"/>
          </p:cNvSpPr>
          <p:nvPr/>
        </p:nvSpPr>
        <p:spPr bwMode="auto">
          <a:xfrm>
            <a:off x="4343400" y="4267200"/>
            <a:ext cx="2087563"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sz="2600">
                <a:solidFill>
                  <a:schemeClr val="tx2"/>
                </a:solidFill>
                <a:cs typeface="B Koodak" panose="00000700000000000000" pitchFamily="2" charset="-78"/>
              </a:rPr>
              <a:t>باز پاسخ</a:t>
            </a:r>
            <a:endParaRPr lang="en-US" sz="2600">
              <a:solidFill>
                <a:schemeClr val="tx2"/>
              </a:solidFill>
              <a:cs typeface="B Koodak" panose="00000700000000000000" pitchFamily="2" charset="-78"/>
            </a:endParaRPr>
          </a:p>
        </p:txBody>
      </p:sp>
      <p:sp>
        <p:nvSpPr>
          <p:cNvPr id="161798" name="Rectangle 6"/>
          <p:cNvSpPr>
            <a:spLocks noChangeArrowheads="1"/>
          </p:cNvSpPr>
          <p:nvPr/>
        </p:nvSpPr>
        <p:spPr bwMode="auto">
          <a:xfrm>
            <a:off x="3563938" y="2205038"/>
            <a:ext cx="649287"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sz="9000">
                <a:solidFill>
                  <a:srgbClr val="FF9933"/>
                </a:solidFill>
              </a:rPr>
              <a:t>{</a:t>
            </a:r>
            <a:endParaRPr lang="en-US" sz="9000">
              <a:solidFill>
                <a:srgbClr val="FF9933"/>
              </a:solidFill>
            </a:endParaRPr>
          </a:p>
        </p:txBody>
      </p:sp>
      <p:sp>
        <p:nvSpPr>
          <p:cNvPr id="161799" name="Rectangle 7"/>
          <p:cNvSpPr>
            <a:spLocks noChangeArrowheads="1"/>
          </p:cNvSpPr>
          <p:nvPr/>
        </p:nvSpPr>
        <p:spPr bwMode="auto">
          <a:xfrm>
            <a:off x="1476375" y="2349500"/>
            <a:ext cx="2087563"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sz="2600">
                <a:solidFill>
                  <a:schemeClr val="tx2"/>
                </a:solidFill>
                <a:cs typeface="B Koodak" panose="00000700000000000000" pitchFamily="2" charset="-78"/>
              </a:rPr>
              <a:t>صحیح- غلط</a:t>
            </a:r>
            <a:br>
              <a:rPr lang="fa-IR" sz="2600">
                <a:solidFill>
                  <a:schemeClr val="tx2"/>
                </a:solidFill>
                <a:cs typeface="B Koodak" panose="00000700000000000000" pitchFamily="2" charset="-78"/>
              </a:rPr>
            </a:br>
            <a:r>
              <a:rPr lang="fa-IR" sz="2600">
                <a:solidFill>
                  <a:schemeClr val="tx2"/>
                </a:solidFill>
                <a:cs typeface="B Koodak" panose="00000700000000000000" pitchFamily="2" charset="-78"/>
              </a:rPr>
              <a:t>جور کردنی</a:t>
            </a:r>
            <a:br>
              <a:rPr lang="fa-IR" sz="2600">
                <a:solidFill>
                  <a:schemeClr val="tx2"/>
                </a:solidFill>
                <a:cs typeface="B Koodak" panose="00000700000000000000" pitchFamily="2" charset="-78"/>
              </a:rPr>
            </a:br>
            <a:r>
              <a:rPr lang="fa-IR" sz="2600">
                <a:solidFill>
                  <a:schemeClr val="tx2"/>
                </a:solidFill>
                <a:cs typeface="B Koodak" panose="00000700000000000000" pitchFamily="2" charset="-78"/>
              </a:rPr>
              <a:t>چند گزینه ای</a:t>
            </a:r>
            <a:endParaRPr lang="en-US" sz="2600">
              <a:solidFill>
                <a:schemeClr val="tx2"/>
              </a:solidFill>
              <a:cs typeface="B Koodak" panose="00000700000000000000" pitchFamily="2" charset="-78"/>
            </a:endParaRPr>
          </a:p>
        </p:txBody>
      </p:sp>
      <p:sp>
        <p:nvSpPr>
          <p:cNvPr id="161800" name="Rectangle 8"/>
          <p:cNvSpPr>
            <a:spLocks noChangeArrowheads="1"/>
          </p:cNvSpPr>
          <p:nvPr/>
        </p:nvSpPr>
        <p:spPr bwMode="auto">
          <a:xfrm>
            <a:off x="4005263" y="4267200"/>
            <a:ext cx="719137" cy="129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sz="9000">
                <a:solidFill>
                  <a:srgbClr val="FF9933"/>
                </a:solidFill>
              </a:rPr>
              <a:t>{</a:t>
            </a:r>
            <a:endParaRPr lang="en-US" sz="9000">
              <a:solidFill>
                <a:srgbClr val="FF9933"/>
              </a:solidFill>
            </a:endParaRPr>
          </a:p>
        </p:txBody>
      </p:sp>
      <p:sp>
        <p:nvSpPr>
          <p:cNvPr id="161801" name="Rectangle 9"/>
          <p:cNvSpPr>
            <a:spLocks noChangeArrowheads="1"/>
          </p:cNvSpPr>
          <p:nvPr/>
        </p:nvSpPr>
        <p:spPr bwMode="auto">
          <a:xfrm>
            <a:off x="2124075" y="3933825"/>
            <a:ext cx="2087563"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sz="2600">
                <a:solidFill>
                  <a:schemeClr val="tx2"/>
                </a:solidFill>
                <a:cs typeface="B Koodak" panose="00000700000000000000" pitchFamily="2" charset="-78"/>
              </a:rPr>
              <a:t>تشریحی(انشایی)</a:t>
            </a:r>
            <a:endParaRPr lang="en-US" sz="2600">
              <a:solidFill>
                <a:schemeClr val="tx2"/>
              </a:solidFill>
              <a:cs typeface="B Koodak" panose="00000700000000000000" pitchFamily="2" charset="-78"/>
            </a:endParaRPr>
          </a:p>
        </p:txBody>
      </p:sp>
      <p:sp>
        <p:nvSpPr>
          <p:cNvPr id="161802" name="Rectangle 10"/>
          <p:cNvSpPr>
            <a:spLocks noChangeArrowheads="1"/>
          </p:cNvSpPr>
          <p:nvPr/>
        </p:nvSpPr>
        <p:spPr bwMode="auto">
          <a:xfrm>
            <a:off x="2268538" y="5084763"/>
            <a:ext cx="2087562"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sz="2600">
                <a:solidFill>
                  <a:schemeClr val="tx2"/>
                </a:solidFill>
                <a:cs typeface="B Koodak" panose="00000700000000000000" pitchFamily="2" charset="-78"/>
              </a:rPr>
              <a:t>کوته پاسخ</a:t>
            </a:r>
            <a:endParaRPr lang="en-US" sz="2600">
              <a:solidFill>
                <a:schemeClr val="tx2"/>
              </a:solidFill>
              <a:cs typeface="B Koodak" panose="00000700000000000000" pitchFamily="2" charset="-78"/>
            </a:endParaRPr>
          </a:p>
        </p:txBody>
      </p:sp>
      <p:sp>
        <p:nvSpPr>
          <p:cNvPr id="161803" name="Rectangle 11"/>
          <p:cNvSpPr>
            <a:spLocks noChangeArrowheads="1"/>
          </p:cNvSpPr>
          <p:nvPr/>
        </p:nvSpPr>
        <p:spPr bwMode="auto">
          <a:xfrm>
            <a:off x="1763713" y="4076700"/>
            <a:ext cx="649287"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sz="9000">
                <a:solidFill>
                  <a:srgbClr val="FF9933"/>
                </a:solidFill>
              </a:rPr>
              <a:t>{</a:t>
            </a:r>
            <a:endParaRPr lang="en-US" sz="9000">
              <a:solidFill>
                <a:srgbClr val="FF9933"/>
              </a:solidFill>
            </a:endParaRPr>
          </a:p>
        </p:txBody>
      </p:sp>
      <p:sp>
        <p:nvSpPr>
          <p:cNvPr id="161804" name="Rectangle 12"/>
          <p:cNvSpPr>
            <a:spLocks noChangeArrowheads="1"/>
          </p:cNvSpPr>
          <p:nvPr/>
        </p:nvSpPr>
        <p:spPr bwMode="auto">
          <a:xfrm>
            <a:off x="22225" y="4005263"/>
            <a:ext cx="2339975"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a:solidFill>
                  <a:schemeClr val="tx2"/>
                </a:solidFill>
                <a:cs typeface="B Koodak" panose="00000700000000000000" pitchFamily="2" charset="-78"/>
              </a:rPr>
              <a:t>- تشریحی گسترده پاسخ</a:t>
            </a:r>
            <a:br>
              <a:rPr lang="fa-IR">
                <a:solidFill>
                  <a:schemeClr val="tx2"/>
                </a:solidFill>
                <a:cs typeface="B Koodak" panose="00000700000000000000" pitchFamily="2" charset="-78"/>
              </a:rPr>
            </a:br>
            <a:r>
              <a:rPr lang="fa-IR">
                <a:solidFill>
                  <a:schemeClr val="tx2"/>
                </a:solidFill>
                <a:cs typeface="B Koodak" panose="00000700000000000000" pitchFamily="2" charset="-78"/>
              </a:rPr>
              <a:t>- تشریحی محدود پاسخ</a:t>
            </a:r>
            <a:endParaRPr lang="en-US">
              <a:solidFill>
                <a:schemeClr val="tx2"/>
              </a:solidFill>
              <a:cs typeface="B Koodak" panose="00000700000000000000" pitchFamily="2" charset="-78"/>
            </a:endParaRPr>
          </a:p>
        </p:txBody>
      </p:sp>
    </p:spTree>
  </p:cSld>
  <p:clrMapOvr>
    <a:masterClrMapping/>
  </p:clrMapOvr>
  <p:transition/>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p:txBody>
          <a:bodyPr/>
          <a:lstStyle/>
          <a:p>
            <a:pPr rtl="1" eaLnBrk="1" hangingPunct="1"/>
            <a:r>
              <a:rPr lang="fa-IR" smtClean="0">
                <a:cs typeface="B Homa" panose="00000400000000000000" pitchFamily="2" charset="-78"/>
              </a:rPr>
              <a:t>آزمونهای تشریحی(گسترده پاسخ)</a:t>
            </a:r>
            <a:endParaRPr lang="en-US" smtClean="0">
              <a:cs typeface="B Homa" panose="00000400000000000000" pitchFamily="2" charset="-78"/>
            </a:endParaRPr>
          </a:p>
        </p:txBody>
      </p:sp>
      <p:sp>
        <p:nvSpPr>
          <p:cNvPr id="146435" name="Rectangle 3"/>
          <p:cNvSpPr>
            <a:spLocks noGrp="1" noChangeArrowheads="1"/>
          </p:cNvSpPr>
          <p:nvPr>
            <p:ph type="body" idx="1"/>
          </p:nvPr>
        </p:nvSpPr>
        <p:spPr>
          <a:xfrm>
            <a:off x="611188" y="1989138"/>
            <a:ext cx="8001000" cy="1892300"/>
          </a:xfrm>
        </p:spPr>
        <p:txBody>
          <a:bodyPr/>
          <a:lstStyle/>
          <a:p>
            <a:pPr algn="r" rtl="1" eaLnBrk="1" hangingPunct="1">
              <a:lnSpc>
                <a:spcPct val="80000"/>
              </a:lnSpc>
              <a:buFont typeface="Wingdings" panose="05000000000000000000" pitchFamily="2" charset="2"/>
              <a:buNone/>
            </a:pPr>
            <a:r>
              <a:rPr lang="fa-IR" sz="2900" smtClean="0">
                <a:cs typeface="B Koodak" panose="00000700000000000000" pitchFamily="2" charset="-78"/>
              </a:rPr>
              <a:t>یادگیرنده پاسخ خود را در ذهن خود سازمان می دهد، مورد ارزیابی قرار داده و به نحوی منطقی، منسجم و بدیع بر روی کاغذ می آورد.(هیچ محدودیتی در دادن پاسخ ندارد)</a:t>
            </a:r>
          </a:p>
          <a:p>
            <a:pPr algn="r" rtl="1" eaLnBrk="1" hangingPunct="1">
              <a:lnSpc>
                <a:spcPct val="80000"/>
              </a:lnSpc>
              <a:buFont typeface="Wingdings" panose="05000000000000000000" pitchFamily="2" charset="2"/>
              <a:buNone/>
            </a:pPr>
            <a:endParaRPr lang="fa-IR" sz="2900" smtClean="0">
              <a:cs typeface="B Koodak" panose="00000700000000000000" pitchFamily="2" charset="-78"/>
            </a:endParaRPr>
          </a:p>
          <a:p>
            <a:pPr algn="r" rtl="1" eaLnBrk="1" hangingPunct="1">
              <a:lnSpc>
                <a:spcPct val="80000"/>
              </a:lnSpc>
              <a:buFont typeface="Wingdings" panose="05000000000000000000" pitchFamily="2" charset="2"/>
              <a:buNone/>
            </a:pPr>
            <a:r>
              <a:rPr lang="fa-IR" sz="1900" smtClean="0"/>
              <a:t> </a:t>
            </a:r>
          </a:p>
          <a:p>
            <a:pPr algn="r" rtl="1" eaLnBrk="1" hangingPunct="1">
              <a:lnSpc>
                <a:spcPct val="80000"/>
              </a:lnSpc>
            </a:pPr>
            <a:endParaRPr lang="en-US" sz="1900" smtClean="0"/>
          </a:p>
        </p:txBody>
      </p:sp>
      <p:sp>
        <p:nvSpPr>
          <p:cNvPr id="146436" name="Rectangle 4"/>
          <p:cNvSpPr>
            <a:spLocks noChangeArrowheads="1"/>
          </p:cNvSpPr>
          <p:nvPr/>
        </p:nvSpPr>
        <p:spPr bwMode="auto">
          <a:xfrm>
            <a:off x="611188" y="4076700"/>
            <a:ext cx="8001000" cy="189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69900" indent="-469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lnSpc>
                <a:spcPct val="80000"/>
              </a:lnSpc>
              <a:spcBef>
                <a:spcPct val="20000"/>
              </a:spcBef>
              <a:buClr>
                <a:schemeClr val="accent2"/>
              </a:buClr>
              <a:buFont typeface="Wingdings" panose="05000000000000000000" pitchFamily="2" charset="2"/>
              <a:buNone/>
            </a:pPr>
            <a:r>
              <a:rPr lang="fa-IR" sz="2900">
                <a:cs typeface="B Koodak" panose="00000700000000000000" pitchFamily="2" charset="-78"/>
              </a:rPr>
              <a:t>سوالهای آزمونهای تشریحی گسترده پاسخ برای سنجش هدفهای تحلیل، ترکیب و ارزشیابی( بالاترین سطوح اهداف شناختی) مناسبند</a:t>
            </a:r>
          </a:p>
          <a:p>
            <a:pPr rtl="1">
              <a:lnSpc>
                <a:spcPct val="80000"/>
              </a:lnSpc>
              <a:spcBef>
                <a:spcPct val="20000"/>
              </a:spcBef>
              <a:buClr>
                <a:schemeClr val="accent2"/>
              </a:buClr>
              <a:buFont typeface="Wingdings" panose="05000000000000000000" pitchFamily="2" charset="2"/>
              <a:buNone/>
            </a:pPr>
            <a:endParaRPr lang="fa-IR" sz="2600"/>
          </a:p>
          <a:p>
            <a:pPr rtl="1">
              <a:lnSpc>
                <a:spcPct val="80000"/>
              </a:lnSpc>
              <a:spcBef>
                <a:spcPct val="20000"/>
              </a:spcBef>
              <a:buClr>
                <a:schemeClr val="accent2"/>
              </a:buClr>
              <a:buFont typeface="Wingdings" panose="05000000000000000000" pitchFamily="2" charset="2"/>
              <a:buNone/>
            </a:pPr>
            <a:r>
              <a:rPr lang="fa-IR" sz="2600"/>
              <a:t> </a:t>
            </a:r>
          </a:p>
          <a:p>
            <a:pPr rtl="1">
              <a:lnSpc>
                <a:spcPct val="80000"/>
              </a:lnSpc>
              <a:spcBef>
                <a:spcPct val="20000"/>
              </a:spcBef>
              <a:buClr>
                <a:schemeClr val="accent2"/>
              </a:buClr>
              <a:buFont typeface="Wingdings" panose="05000000000000000000" pitchFamily="2" charset="2"/>
              <a:buChar char="o"/>
            </a:pPr>
            <a:endParaRPr lang="en-US" sz="260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6435">
                                            <p:txEl>
                                              <p:pRg st="0" end="0"/>
                                            </p:txEl>
                                          </p:spTgt>
                                        </p:tgtEl>
                                        <p:attrNameLst>
                                          <p:attrName>style.visibility</p:attrName>
                                        </p:attrNameLst>
                                      </p:cBhvr>
                                      <p:to>
                                        <p:strVal val="visible"/>
                                      </p:to>
                                    </p:set>
                                    <p:animEffect transition="in" filter="fade">
                                      <p:cBhvr>
                                        <p:cTn id="7" dur="2000"/>
                                        <p:tgtEl>
                                          <p:spTgt spid="14643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6435">
                                            <p:txEl>
                                              <p:pRg st="2" end="2"/>
                                            </p:txEl>
                                          </p:spTgt>
                                        </p:tgtEl>
                                        <p:attrNameLst>
                                          <p:attrName>style.visibility</p:attrName>
                                        </p:attrNameLst>
                                      </p:cBhvr>
                                      <p:to>
                                        <p:strVal val="visible"/>
                                      </p:to>
                                    </p:set>
                                    <p:animEffect transition="in" filter="fade">
                                      <p:cBhvr>
                                        <p:cTn id="12" dur="2000"/>
                                        <p:tgtEl>
                                          <p:spTgt spid="146435">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8" presetClass="entr" presetSubtype="0" accel="50000" fill="hold" grpId="0" nodeType="clickEffect">
                                  <p:stCondLst>
                                    <p:cond delay="0"/>
                                  </p:stCondLst>
                                  <p:childTnLst>
                                    <p:set>
                                      <p:cBhvr>
                                        <p:cTn id="16" dur="1" fill="hold">
                                          <p:stCondLst>
                                            <p:cond delay="0"/>
                                          </p:stCondLst>
                                        </p:cTn>
                                        <p:tgtEl>
                                          <p:spTgt spid="146436"/>
                                        </p:tgtEl>
                                        <p:attrNameLst>
                                          <p:attrName>style.visibility</p:attrName>
                                        </p:attrNameLst>
                                      </p:cBhvr>
                                      <p:to>
                                        <p:strVal val="visible"/>
                                      </p:to>
                                    </p:set>
                                    <p:anim calcmode="lin" valueType="num">
                                      <p:cBhvr>
                                        <p:cTn id="17" dur="1000" fill="hold"/>
                                        <p:tgtEl>
                                          <p:spTgt spid="14643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8" dur="1000" fill="hold"/>
                                        <p:tgtEl>
                                          <p:spTgt spid="146436"/>
                                        </p:tgtEl>
                                        <p:attrNameLst>
                                          <p:attrName>ppt_x</p:attrName>
                                        </p:attrNameLst>
                                      </p:cBhvr>
                                      <p:tavLst>
                                        <p:tav tm="0">
                                          <p:val>
                                            <p:fltVal val="-1"/>
                                          </p:val>
                                        </p:tav>
                                        <p:tav tm="50000">
                                          <p:val>
                                            <p:fltVal val="0.95"/>
                                          </p:val>
                                        </p:tav>
                                        <p:tav tm="100000">
                                          <p:val>
                                            <p:strVal val="#ppt_x"/>
                                          </p:val>
                                        </p:tav>
                                      </p:tavLst>
                                    </p:anim>
                                    <p:anim calcmode="lin" valueType="num">
                                      <p:cBhvr>
                                        <p:cTn id="19" dur="1000" fill="hold"/>
                                        <p:tgtEl>
                                          <p:spTgt spid="146436"/>
                                        </p:tgtEl>
                                        <p:attrNameLst>
                                          <p:attrName>ppt_y</p:attrName>
                                        </p:attrNameLst>
                                      </p:cBhvr>
                                      <p:tavLst>
                                        <p:tav tm="0">
                                          <p:val>
                                            <p:strVal val="#ppt_y"/>
                                          </p:val>
                                        </p:tav>
                                        <p:tav tm="100000">
                                          <p:val>
                                            <p:strVal val="#ppt_y"/>
                                          </p:val>
                                        </p:tav>
                                      </p:tavLst>
                                    </p:anim>
                                    <p:animEffect transition="in" filter="fade">
                                      <p:cBhvr>
                                        <p:cTn id="20" dur="1000"/>
                                        <p:tgtEl>
                                          <p:spTgt spid="1464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435" grpId="0" build="p"/>
      <p:bldP spid="146436" grpId="0"/>
    </p:bldLst>
  </p:timing>
</p:sld>
</file>

<file path=ppt/slides/slide1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42" name="Rectangle 3"/>
          <p:cNvSpPr>
            <a:spLocks noGrp="1" noChangeArrowheads="1"/>
          </p:cNvSpPr>
          <p:nvPr>
            <p:ph type="body" idx="1"/>
          </p:nvPr>
        </p:nvSpPr>
        <p:spPr/>
        <p:txBody>
          <a:bodyPr/>
          <a:lstStyle/>
          <a:p>
            <a:pPr algn="r" rtl="1" eaLnBrk="1" hangingPunct="1"/>
            <a:r>
              <a:rPr lang="fa-IR" sz="2900" smtClean="0">
                <a:cs typeface="B Koodak" panose="00000700000000000000" pitchFamily="2" charset="-78"/>
              </a:rPr>
              <a:t>محدودیت یادگیرنده در پاسخدهی (زمان و مقدار پاسخ)</a:t>
            </a:r>
          </a:p>
          <a:p>
            <a:pPr algn="r" rtl="1" eaLnBrk="1" hangingPunct="1"/>
            <a:r>
              <a:rPr lang="fa-IR" sz="2900" smtClean="0">
                <a:cs typeface="B Koodak" panose="00000700000000000000" pitchFamily="2" charset="-78"/>
              </a:rPr>
              <a:t>تصحیح آسان </a:t>
            </a:r>
          </a:p>
          <a:p>
            <a:pPr algn="r" rtl="1" eaLnBrk="1" hangingPunct="1"/>
            <a:r>
              <a:rPr lang="fa-IR" sz="2900" smtClean="0">
                <a:cs typeface="B Koodak" panose="00000700000000000000" pitchFamily="2" charset="-78"/>
              </a:rPr>
              <a:t>اندازه گیری اهداف درسطح فهمیدن، کاربستن و تحلیل</a:t>
            </a:r>
            <a:endParaRPr lang="en-US" sz="2900" smtClean="0">
              <a:cs typeface="B Koodak" panose="00000700000000000000" pitchFamily="2" charset="-78"/>
            </a:endParaRPr>
          </a:p>
        </p:txBody>
      </p:sp>
      <p:sp>
        <p:nvSpPr>
          <p:cNvPr id="163843" name="Rectangle 4"/>
          <p:cNvSpPr>
            <a:spLocks noGrp="1" noChangeArrowheads="1"/>
          </p:cNvSpPr>
          <p:nvPr>
            <p:ph type="title"/>
          </p:nvPr>
        </p:nvSpPr>
        <p:spPr>
          <a:noFill/>
        </p:spPr>
        <p:txBody>
          <a:bodyPr/>
          <a:lstStyle/>
          <a:p>
            <a:pPr rtl="1" eaLnBrk="1" hangingPunct="1"/>
            <a:r>
              <a:rPr lang="fa-IR" smtClean="0">
                <a:cs typeface="B Homa" panose="00000400000000000000" pitchFamily="2" charset="-78"/>
              </a:rPr>
              <a:t>آزمونهای تشریحی(محدود پاسخ)</a:t>
            </a:r>
            <a:endParaRPr lang="en-US" smtClean="0">
              <a:cs typeface="B Homa" panose="00000400000000000000" pitchFamily="2" charset="-78"/>
            </a:endParaRPr>
          </a:p>
        </p:txBody>
      </p:sp>
    </p:spTree>
  </p:cSld>
  <p:clrMapOvr>
    <a:masterClrMapping/>
  </p:clrMapOvr>
  <p:transition/>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4866" name="Rectangle 3"/>
          <p:cNvSpPr>
            <a:spLocks noGrp="1" noChangeArrowheads="1"/>
          </p:cNvSpPr>
          <p:nvPr>
            <p:ph type="body" idx="1"/>
          </p:nvPr>
        </p:nvSpPr>
        <p:spPr>
          <a:xfrm>
            <a:off x="0" y="1752600"/>
            <a:ext cx="8820150" cy="4267200"/>
          </a:xfrm>
        </p:spPr>
        <p:txBody>
          <a:bodyPr/>
          <a:lstStyle/>
          <a:p>
            <a:pPr algn="r" rtl="1" eaLnBrk="1" hangingPunct="1"/>
            <a:r>
              <a:rPr lang="fa-IR" sz="2600" smtClean="0">
                <a:cs typeface="B Koodak" panose="00000700000000000000" pitchFamily="2" charset="-78"/>
              </a:rPr>
              <a:t>مربوط بودن سوالات به اهداف ( استفاده از جدول مشخصات درس)</a:t>
            </a:r>
          </a:p>
          <a:p>
            <a:pPr algn="r" rtl="1" eaLnBrk="1" hangingPunct="1"/>
            <a:r>
              <a:rPr lang="fa-IR" sz="2600" smtClean="0">
                <a:cs typeface="B Koodak" panose="00000700000000000000" pitchFamily="2" charset="-78"/>
              </a:rPr>
              <a:t>بیان واضح و به دور از ابهام صورت سوالات</a:t>
            </a:r>
          </a:p>
          <a:p>
            <a:pPr algn="r" rtl="1" eaLnBrk="1" hangingPunct="1"/>
            <a:r>
              <a:rPr lang="fa-IR" sz="2600" smtClean="0">
                <a:cs typeface="B Koodak" panose="00000700000000000000" pitchFamily="2" charset="-78"/>
              </a:rPr>
              <a:t>اندازه گیری هدفهایی که از طریق سایر آزمونها نتوان اندازه گیری کرد</a:t>
            </a:r>
          </a:p>
          <a:p>
            <a:pPr algn="r" rtl="1" eaLnBrk="1" hangingPunct="1"/>
            <a:r>
              <a:rPr lang="fa-IR" sz="2600" smtClean="0">
                <a:cs typeface="B Koodak" panose="00000700000000000000" pitchFamily="2" charset="-78"/>
              </a:rPr>
              <a:t>عدم کاربرد کلمات ( چه کسی، چه وقت، کجا)</a:t>
            </a:r>
          </a:p>
          <a:p>
            <a:pPr algn="r" rtl="1" eaLnBrk="1" hangingPunct="1"/>
            <a:r>
              <a:rPr lang="fa-IR" sz="2600" smtClean="0">
                <a:cs typeface="B Koodak" panose="00000700000000000000" pitchFamily="2" charset="-78"/>
              </a:rPr>
              <a:t>استفاده از سوالات بدیع</a:t>
            </a:r>
          </a:p>
          <a:p>
            <a:pPr algn="r" rtl="1" eaLnBrk="1" hangingPunct="1"/>
            <a:r>
              <a:rPr lang="fa-IR" sz="2600" smtClean="0">
                <a:cs typeface="B Koodak" panose="00000700000000000000" pitchFamily="2" charset="-78"/>
              </a:rPr>
              <a:t>درخواست ارائه شواهد مستند از سوی یادگیرنده، نه صرفاً عقاید شخصی</a:t>
            </a:r>
          </a:p>
          <a:p>
            <a:pPr algn="r" rtl="1" eaLnBrk="1" hangingPunct="1"/>
            <a:r>
              <a:rPr lang="fa-IR" sz="2600" smtClean="0">
                <a:cs typeface="B Koodak" panose="00000700000000000000" pitchFamily="2" charset="-78"/>
              </a:rPr>
              <a:t>عدم حق انتخاب  سوال از سوی یادگیرنده از میان چند سوال برای پاسخدهی</a:t>
            </a:r>
          </a:p>
          <a:p>
            <a:pPr algn="r" rtl="1" eaLnBrk="1" hangingPunct="1"/>
            <a:r>
              <a:rPr lang="fa-IR" sz="2600" smtClean="0">
                <a:cs typeface="B Koodak" panose="00000700000000000000" pitchFamily="2" charset="-78"/>
              </a:rPr>
              <a:t>مشخص کردن زمان سوالات</a:t>
            </a:r>
          </a:p>
          <a:p>
            <a:pPr algn="r" rtl="1" eaLnBrk="1" hangingPunct="1"/>
            <a:r>
              <a:rPr lang="fa-IR" sz="2600" smtClean="0">
                <a:cs typeface="B Koodak" panose="00000700000000000000" pitchFamily="2" charset="-78"/>
              </a:rPr>
              <a:t>اطلاع دادن به آزمون شوندگان در مورد نحوه ارزشیابی</a:t>
            </a:r>
            <a:endParaRPr lang="en-US" sz="2600" smtClean="0">
              <a:cs typeface="B Koodak" panose="00000700000000000000" pitchFamily="2" charset="-78"/>
            </a:endParaRPr>
          </a:p>
        </p:txBody>
      </p:sp>
      <p:sp>
        <p:nvSpPr>
          <p:cNvPr id="164867" name="Rectangle 4"/>
          <p:cNvSpPr>
            <a:spLocks noGrp="1" noChangeArrowheads="1"/>
          </p:cNvSpPr>
          <p:nvPr>
            <p:ph type="title"/>
          </p:nvPr>
        </p:nvSpPr>
        <p:spPr>
          <a:noFill/>
        </p:spPr>
        <p:txBody>
          <a:bodyPr/>
          <a:lstStyle/>
          <a:p>
            <a:pPr rtl="1" eaLnBrk="1" hangingPunct="1"/>
            <a:r>
              <a:rPr lang="fa-IR" smtClean="0">
                <a:solidFill>
                  <a:srgbClr val="FF0000"/>
                </a:solidFill>
                <a:cs typeface="B Yekan" panose="00000400000000000000" pitchFamily="2" charset="-78"/>
              </a:rPr>
              <a:t>قواعد تهیه سوالهای تشریحی</a:t>
            </a:r>
            <a:endParaRPr lang="en-US" smtClean="0">
              <a:solidFill>
                <a:srgbClr val="FF0000"/>
              </a:solidFill>
              <a:cs typeface="B Yekan" panose="00000400000000000000" pitchFamily="2" charset="-78"/>
            </a:endParaRPr>
          </a:p>
        </p:txBody>
      </p:sp>
    </p:spTree>
  </p:cSld>
  <p:clrMapOvr>
    <a:masterClrMapping/>
  </p:clrMapOvr>
  <p:transition/>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p:txBody>
          <a:bodyPr/>
          <a:lstStyle/>
          <a:p>
            <a:pPr eaLnBrk="1" hangingPunct="1"/>
            <a:r>
              <a:rPr lang="fa-IR" sz="3600" smtClean="0">
                <a:solidFill>
                  <a:schemeClr val="accent2"/>
                </a:solidFill>
                <a:cs typeface="B Koodak" panose="00000700000000000000" pitchFamily="2" charset="-78"/>
              </a:rPr>
              <a:t>قواعد تصحیح سوالات تشریحی</a:t>
            </a:r>
            <a:endParaRPr lang="en-US" sz="3600" smtClean="0">
              <a:solidFill>
                <a:schemeClr val="accent2"/>
              </a:solidFill>
              <a:cs typeface="B Koodak" panose="00000700000000000000" pitchFamily="2" charset="-78"/>
            </a:endParaRPr>
          </a:p>
        </p:txBody>
      </p:sp>
      <p:sp>
        <p:nvSpPr>
          <p:cNvPr id="165891" name="Rectangle 3"/>
          <p:cNvSpPr>
            <a:spLocks noGrp="1" noChangeArrowheads="1"/>
          </p:cNvSpPr>
          <p:nvPr>
            <p:ph type="body" idx="1"/>
          </p:nvPr>
        </p:nvSpPr>
        <p:spPr/>
        <p:txBody>
          <a:bodyPr/>
          <a:lstStyle/>
          <a:p>
            <a:pPr algn="r" rtl="1" eaLnBrk="1" hangingPunct="1"/>
            <a:r>
              <a:rPr lang="fa-IR" sz="2600" smtClean="0">
                <a:cs typeface="B Koodak" panose="00000700000000000000" pitchFamily="2" charset="-78"/>
              </a:rPr>
              <a:t>تصحیح سوالات تنها بر اساس اهداف</a:t>
            </a:r>
          </a:p>
          <a:p>
            <a:pPr algn="r" rtl="1" eaLnBrk="1" hangingPunct="1"/>
            <a:r>
              <a:rPr lang="fa-IR" sz="2600" smtClean="0">
                <a:cs typeface="B Koodak" panose="00000700000000000000" pitchFamily="2" charset="-78"/>
              </a:rPr>
              <a:t>تهیه پاسخ نمونه یا کلید یک چهارچوب برای پاسخ سوالات تعیین کنید</a:t>
            </a:r>
          </a:p>
          <a:p>
            <a:pPr algn="r" rtl="1" eaLnBrk="1" hangingPunct="1"/>
            <a:r>
              <a:rPr lang="fa-IR" sz="2600" smtClean="0">
                <a:cs typeface="B Koodak" panose="00000700000000000000" pitchFamily="2" charset="-78"/>
              </a:rPr>
              <a:t>پاسخ را سوال به سوال تصحیح کنید نه ورقه به ورقه</a:t>
            </a:r>
          </a:p>
          <a:p>
            <a:pPr algn="r" rtl="1" eaLnBrk="1" hangingPunct="1"/>
            <a:r>
              <a:rPr lang="fa-IR" sz="2600" smtClean="0">
                <a:cs typeface="B Koodak" panose="00000700000000000000" pitchFamily="2" charset="-78"/>
              </a:rPr>
              <a:t>عدم شناسایی نام صاحبان برگه در هنگام تصحیح</a:t>
            </a:r>
          </a:p>
          <a:p>
            <a:pPr algn="r" rtl="1" eaLnBrk="1" hangingPunct="1"/>
            <a:r>
              <a:rPr lang="fa-IR" sz="2600" smtClean="0">
                <a:cs typeface="B Koodak" panose="00000700000000000000" pitchFamily="2" charset="-78"/>
              </a:rPr>
              <a:t>تصحیح برگه های تصحیح شده شما توسط دو نفر از همکاران</a:t>
            </a:r>
          </a:p>
          <a:p>
            <a:pPr algn="r" rtl="1" eaLnBrk="1" hangingPunct="1"/>
            <a:r>
              <a:rPr lang="fa-IR" sz="2600" smtClean="0">
                <a:cs typeface="B Koodak" panose="00000700000000000000" pitchFamily="2" charset="-78"/>
              </a:rPr>
              <a:t>تصحیح تمام برگه ها در یک نشست بدون وقفه زمانی</a:t>
            </a:r>
          </a:p>
          <a:p>
            <a:pPr algn="r" rtl="1" eaLnBrk="1" hangingPunct="1"/>
            <a:r>
              <a:rPr lang="fa-IR" sz="2600" smtClean="0">
                <a:cs typeface="B Koodak" panose="00000700000000000000" pitchFamily="2" charset="-78"/>
              </a:rPr>
              <a:t>به یادگیرندگان بازخورد دهید( نوشتن اشتباهات آنها در برگه)</a:t>
            </a:r>
          </a:p>
          <a:p>
            <a:pPr algn="r" rtl="1" eaLnBrk="1" hangingPunct="1"/>
            <a:r>
              <a:rPr lang="fa-IR" sz="2600" smtClean="0">
                <a:cs typeface="B Koodak" panose="00000700000000000000" pitchFamily="2" charset="-78"/>
              </a:rPr>
              <a:t>از روش نمره گذاری تحلیلی و کلی</a:t>
            </a:r>
            <a:endParaRPr lang="en-US" sz="2600" smtClean="0">
              <a:cs typeface="B Koodak" panose="00000700000000000000" pitchFamily="2" charset="-78"/>
            </a:endParaRPr>
          </a:p>
        </p:txBody>
      </p:sp>
    </p:spTree>
  </p:cSld>
  <p:clrMapOvr>
    <a:masterClrMapping/>
  </p:clrMapOvr>
  <p:transition/>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p:txBody>
          <a:bodyPr/>
          <a:lstStyle/>
          <a:p>
            <a:pPr rtl="1" eaLnBrk="1" hangingPunct="1"/>
            <a:r>
              <a:rPr lang="fa-IR" smtClean="0">
                <a:solidFill>
                  <a:schemeClr val="accent2"/>
                </a:solidFill>
                <a:cs typeface="B Traffic" panose="00000400000000000000" pitchFamily="2" charset="-78"/>
              </a:rPr>
              <a:t>آزمونهای کوته پاسخ</a:t>
            </a:r>
            <a:endParaRPr lang="en-US" smtClean="0">
              <a:solidFill>
                <a:schemeClr val="accent2"/>
              </a:solidFill>
              <a:cs typeface="B Traffic" panose="00000400000000000000" pitchFamily="2" charset="-78"/>
            </a:endParaRPr>
          </a:p>
        </p:txBody>
      </p:sp>
      <p:sp>
        <p:nvSpPr>
          <p:cNvPr id="166915" name="Rectangle 3"/>
          <p:cNvSpPr>
            <a:spLocks noGrp="1" noChangeArrowheads="1"/>
          </p:cNvSpPr>
          <p:nvPr>
            <p:ph type="body" idx="1"/>
          </p:nvPr>
        </p:nvSpPr>
        <p:spPr>
          <a:xfrm>
            <a:off x="685800" y="1981200"/>
            <a:ext cx="8001000" cy="4267200"/>
          </a:xfrm>
        </p:spPr>
        <p:txBody>
          <a:bodyPr/>
          <a:lstStyle/>
          <a:p>
            <a:pPr algn="r" eaLnBrk="1" hangingPunct="1">
              <a:buFont typeface="Wingdings" panose="05000000000000000000" pitchFamily="2" charset="2"/>
              <a:buNone/>
            </a:pPr>
            <a:r>
              <a:rPr lang="fa-IR" smtClean="0">
                <a:cs typeface="B Koodak" panose="00000700000000000000" pitchFamily="2" charset="-78"/>
              </a:rPr>
              <a:t>سوالات آزمون کوته پاسخ از آزمون شونده می خواهند تا کلمه، عبارت، جمله، عدد یا علامتی را در پاسخ به یک سوال یا تکمیل کردن یک جمله بنویسند.</a:t>
            </a:r>
            <a:endParaRPr lang="en-US" smtClean="0">
              <a:cs typeface="B Koodak" panose="00000700000000000000" pitchFamily="2" charset="-78"/>
            </a:endParaRPr>
          </a:p>
        </p:txBody>
      </p:sp>
    </p:spTree>
  </p:cSld>
  <p:clrMapOvr>
    <a:masterClrMapping/>
  </p:clrMapOvr>
  <p:transition/>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p:txBody>
          <a:bodyPr/>
          <a:lstStyle/>
          <a:p>
            <a:pPr eaLnBrk="1" hangingPunct="1"/>
            <a:r>
              <a:rPr lang="fa-IR" smtClean="0">
                <a:solidFill>
                  <a:schemeClr val="accent2"/>
                </a:solidFill>
                <a:cs typeface="B Homa" panose="00000400000000000000" pitchFamily="2" charset="-78"/>
              </a:rPr>
              <a:t>قواعد تهیه سوالات کوته پاسخ</a:t>
            </a:r>
            <a:endParaRPr lang="en-US" smtClean="0">
              <a:solidFill>
                <a:schemeClr val="accent2"/>
              </a:solidFill>
              <a:cs typeface="B Homa" panose="00000400000000000000" pitchFamily="2" charset="-78"/>
            </a:endParaRPr>
          </a:p>
        </p:txBody>
      </p:sp>
      <p:sp>
        <p:nvSpPr>
          <p:cNvPr id="167939" name="Rectangle 3"/>
          <p:cNvSpPr>
            <a:spLocks noGrp="1" noChangeArrowheads="1"/>
          </p:cNvSpPr>
          <p:nvPr>
            <p:ph type="body" idx="1"/>
          </p:nvPr>
        </p:nvSpPr>
        <p:spPr>
          <a:xfrm>
            <a:off x="250825" y="1752600"/>
            <a:ext cx="8642350" cy="4267200"/>
          </a:xfrm>
        </p:spPr>
        <p:txBody>
          <a:bodyPr/>
          <a:lstStyle/>
          <a:p>
            <a:pPr algn="r" rtl="1" eaLnBrk="1" hangingPunct="1">
              <a:lnSpc>
                <a:spcPct val="80000"/>
              </a:lnSpc>
            </a:pPr>
            <a:r>
              <a:rPr lang="fa-IR" sz="2600" smtClean="0">
                <a:cs typeface="B Koodak" panose="00000700000000000000" pitchFamily="2" charset="-78"/>
              </a:rPr>
              <a:t>هر سوال موضوع مهمی را شامل شود</a:t>
            </a:r>
          </a:p>
          <a:p>
            <a:pPr algn="r" rtl="1" eaLnBrk="1" hangingPunct="1">
              <a:lnSpc>
                <a:spcPct val="80000"/>
              </a:lnSpc>
            </a:pPr>
            <a:r>
              <a:rPr lang="fa-IR" sz="2600" smtClean="0">
                <a:cs typeface="B Koodak" panose="00000700000000000000" pitchFamily="2" charset="-78"/>
              </a:rPr>
              <a:t>صورت سوال را به گونه ای بنویسید که به پاسخ واحدی نیاز داشته باشد</a:t>
            </a:r>
          </a:p>
          <a:p>
            <a:pPr algn="r" rtl="1" eaLnBrk="1" hangingPunct="1">
              <a:lnSpc>
                <a:spcPct val="80000"/>
              </a:lnSpc>
            </a:pPr>
            <a:r>
              <a:rPr lang="fa-IR" sz="2600" smtClean="0">
                <a:cs typeface="B Koodak" panose="00000700000000000000" pitchFamily="2" charset="-78"/>
              </a:rPr>
              <a:t>مشخص کردن میزان دقت در سوالات</a:t>
            </a:r>
          </a:p>
          <a:p>
            <a:pPr algn="r" rtl="1" eaLnBrk="1" hangingPunct="1">
              <a:lnSpc>
                <a:spcPct val="80000"/>
              </a:lnSpc>
            </a:pPr>
            <a:r>
              <a:rPr lang="fa-IR" sz="2600" smtClean="0">
                <a:cs typeface="B Koodak" panose="00000700000000000000" pitchFamily="2" charset="-78"/>
              </a:rPr>
              <a:t>در سوالات کامل کردنی، تنها جملات و عبارات مهم را حذف کنید</a:t>
            </a:r>
          </a:p>
          <a:p>
            <a:pPr algn="r" rtl="1" eaLnBrk="1" hangingPunct="1">
              <a:lnSpc>
                <a:spcPct val="80000"/>
              </a:lnSpc>
            </a:pPr>
            <a:r>
              <a:rPr lang="fa-IR" sz="2600" smtClean="0">
                <a:cs typeface="B Koodak" panose="00000700000000000000" pitchFamily="2" charset="-78"/>
              </a:rPr>
              <a:t>عدم استفاده از تعداد زیاد جای خالی در سوالات کامل کردنی</a:t>
            </a:r>
          </a:p>
          <a:p>
            <a:pPr algn="r" rtl="1" eaLnBrk="1" hangingPunct="1">
              <a:lnSpc>
                <a:spcPct val="80000"/>
              </a:lnSpc>
            </a:pPr>
            <a:r>
              <a:rPr lang="fa-IR" sz="2600" smtClean="0">
                <a:cs typeface="B Koodak" panose="00000700000000000000" pitchFamily="2" charset="-78"/>
              </a:rPr>
              <a:t>جاهای خالی را قسمت پایان سوال بیاورید</a:t>
            </a:r>
          </a:p>
          <a:p>
            <a:pPr algn="r" rtl="1" eaLnBrk="1" hangingPunct="1">
              <a:lnSpc>
                <a:spcPct val="80000"/>
              </a:lnSpc>
            </a:pPr>
            <a:r>
              <a:rPr lang="fa-IR" sz="2600" smtClean="0">
                <a:cs typeface="B Koodak" panose="00000700000000000000" pitchFamily="2" charset="-78"/>
              </a:rPr>
              <a:t>تا حد امکان به جای سوالات کامل کردنی از سوالات پرسشی استفاده شود</a:t>
            </a:r>
          </a:p>
          <a:p>
            <a:pPr algn="r" rtl="1" eaLnBrk="1" hangingPunct="1">
              <a:lnSpc>
                <a:spcPct val="80000"/>
              </a:lnSpc>
            </a:pPr>
            <a:r>
              <a:rPr lang="fa-IR" sz="2600" smtClean="0">
                <a:cs typeface="B Koodak" panose="00000700000000000000" pitchFamily="2" charset="-78"/>
              </a:rPr>
              <a:t>عدم کاربرد اشارات دستوری که جواب سوال را مشخص می کنند (در سوالات کامل کردنی)</a:t>
            </a:r>
          </a:p>
          <a:p>
            <a:pPr algn="r" rtl="1" eaLnBrk="1" hangingPunct="1">
              <a:lnSpc>
                <a:spcPct val="80000"/>
              </a:lnSpc>
            </a:pPr>
            <a:r>
              <a:rPr lang="fa-IR" sz="2600" smtClean="0">
                <a:cs typeface="B Koodak" panose="00000700000000000000" pitchFamily="2" charset="-78"/>
              </a:rPr>
              <a:t>صورت سوال را با نقل عین جملات کتاب ننویسید</a:t>
            </a:r>
            <a:endParaRPr lang="en-US" sz="2600" smtClean="0">
              <a:cs typeface="B Koodak" panose="00000700000000000000" pitchFamily="2" charset="-78"/>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1" name="Rectangle 21"/>
          <p:cNvSpPr>
            <a:spLocks noChangeArrowheads="1"/>
          </p:cNvSpPr>
          <p:nvPr/>
        </p:nvSpPr>
        <p:spPr bwMode="auto">
          <a:xfrm>
            <a:off x="282575" y="5346700"/>
            <a:ext cx="8640763" cy="1322388"/>
          </a:xfrm>
          <a:prstGeom prst="rect">
            <a:avLst/>
          </a:prstGeom>
          <a:solidFill>
            <a:srgbClr val="FFCC99"/>
          </a:solidFill>
          <a:ln>
            <a:noFill/>
          </a:ln>
          <a:effectLst>
            <a:prstShdw prst="shdw17" dist="17961" dir="13500000">
              <a:srgbClr val="997A5C"/>
            </a:prst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61455" name="Rectangle 15"/>
          <p:cNvSpPr>
            <a:spLocks noChangeArrowheads="1"/>
          </p:cNvSpPr>
          <p:nvPr/>
        </p:nvSpPr>
        <p:spPr bwMode="auto">
          <a:xfrm>
            <a:off x="355600" y="3716338"/>
            <a:ext cx="8640763" cy="1511300"/>
          </a:xfrm>
          <a:prstGeom prst="rect">
            <a:avLst/>
          </a:prstGeom>
          <a:solidFill>
            <a:srgbClr val="FFCC99"/>
          </a:solidFill>
          <a:ln>
            <a:noFill/>
          </a:ln>
          <a:effectLst>
            <a:prstShdw prst="shdw17" dist="17961" dir="13500000">
              <a:srgbClr val="997A5C"/>
            </a:prst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61454" name="Rectangle 14"/>
          <p:cNvSpPr>
            <a:spLocks noChangeArrowheads="1"/>
          </p:cNvSpPr>
          <p:nvPr/>
        </p:nvSpPr>
        <p:spPr bwMode="auto">
          <a:xfrm>
            <a:off x="211138" y="1557338"/>
            <a:ext cx="8712200" cy="2089150"/>
          </a:xfrm>
          <a:prstGeom prst="rect">
            <a:avLst/>
          </a:prstGeom>
          <a:solidFill>
            <a:srgbClr val="FFCC99"/>
          </a:solidFill>
          <a:ln>
            <a:noFill/>
          </a:ln>
          <a:effectLst>
            <a:prstShdw prst="shdw17" dist="17961" dir="13500000">
              <a:srgbClr val="997A5C"/>
            </a:prst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21509" name="Rectangle 2"/>
          <p:cNvSpPr>
            <a:spLocks noGrp="1" noChangeArrowheads="1"/>
          </p:cNvSpPr>
          <p:nvPr>
            <p:ph type="title"/>
          </p:nvPr>
        </p:nvSpPr>
        <p:spPr>
          <a:xfrm>
            <a:off x="1905000" y="609600"/>
            <a:ext cx="6553200" cy="1143000"/>
          </a:xfrm>
        </p:spPr>
        <p:txBody>
          <a:bodyPr/>
          <a:lstStyle/>
          <a:p>
            <a:pPr eaLnBrk="1" hangingPunct="1"/>
            <a:r>
              <a:rPr lang="fa-IR" sz="3000" smtClean="0">
                <a:solidFill>
                  <a:srgbClr val="FF0000"/>
                </a:solidFill>
                <a:cs typeface="B Traffic" panose="00000400000000000000" pitchFamily="2" charset="-78"/>
              </a:rPr>
              <a:t>نظریه شرطی سازی کلاسیک پاولف چیست؟</a:t>
            </a:r>
            <a:endParaRPr lang="en-US" sz="3000" smtClean="0">
              <a:solidFill>
                <a:srgbClr val="FF0000"/>
              </a:solidFill>
              <a:cs typeface="B Traffic" panose="00000400000000000000" pitchFamily="2" charset="-78"/>
            </a:endParaRPr>
          </a:p>
        </p:txBody>
      </p:sp>
      <p:sp>
        <p:nvSpPr>
          <p:cNvPr id="61444" name="Rectangle 4"/>
          <p:cNvSpPr>
            <a:spLocks noChangeArrowheads="1"/>
          </p:cNvSpPr>
          <p:nvPr/>
        </p:nvSpPr>
        <p:spPr bwMode="auto">
          <a:xfrm>
            <a:off x="6259513" y="1916113"/>
            <a:ext cx="26638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sz="2200" b="1">
                <a:solidFill>
                  <a:schemeClr val="accent2"/>
                </a:solidFill>
                <a:cs typeface="B Traffic" panose="00000400000000000000" pitchFamily="2" charset="-78"/>
              </a:rPr>
              <a:t>1- شرطی سازی</a:t>
            </a:r>
            <a:r>
              <a:rPr lang="fa-IR" sz="3000" b="1">
                <a:solidFill>
                  <a:schemeClr val="folHlink"/>
                </a:solidFill>
                <a:cs typeface="B Traffic" panose="00000400000000000000" pitchFamily="2" charset="-78"/>
              </a:rPr>
              <a:t> </a:t>
            </a:r>
            <a:endParaRPr lang="en-US" sz="3000" b="1">
              <a:solidFill>
                <a:schemeClr val="folHlink"/>
              </a:solidFill>
              <a:cs typeface="B Traffic" panose="00000400000000000000" pitchFamily="2" charset="-78"/>
            </a:endParaRPr>
          </a:p>
        </p:txBody>
      </p:sp>
      <p:sp>
        <p:nvSpPr>
          <p:cNvPr id="61445" name="Rectangle 5"/>
          <p:cNvSpPr>
            <a:spLocks noChangeArrowheads="1"/>
          </p:cNvSpPr>
          <p:nvPr/>
        </p:nvSpPr>
        <p:spPr bwMode="auto">
          <a:xfrm>
            <a:off x="4316413" y="3573463"/>
            <a:ext cx="4751387"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a:r>
              <a:rPr lang="fa-IR" sz="2200" b="1">
                <a:solidFill>
                  <a:schemeClr val="accent2"/>
                </a:solidFill>
                <a:cs typeface="B Traffic" panose="00000400000000000000" pitchFamily="2" charset="-78"/>
              </a:rPr>
              <a:t>2- در طول شرطی سازی</a:t>
            </a:r>
            <a:endParaRPr lang="en-US" sz="2200" b="1">
              <a:solidFill>
                <a:schemeClr val="folHlink"/>
              </a:solidFill>
              <a:cs typeface="B Traffic" panose="00000400000000000000" pitchFamily="2" charset="-78"/>
            </a:endParaRPr>
          </a:p>
        </p:txBody>
      </p:sp>
      <p:sp>
        <p:nvSpPr>
          <p:cNvPr id="61446" name="Rectangle 6"/>
          <p:cNvSpPr>
            <a:spLocks noChangeArrowheads="1"/>
          </p:cNvSpPr>
          <p:nvPr/>
        </p:nvSpPr>
        <p:spPr bwMode="auto">
          <a:xfrm>
            <a:off x="5683250" y="5229225"/>
            <a:ext cx="3168650"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sz="2200" b="1">
                <a:solidFill>
                  <a:schemeClr val="accent2"/>
                </a:solidFill>
                <a:cs typeface="B Traffic" panose="00000400000000000000" pitchFamily="2" charset="-78"/>
              </a:rPr>
              <a:t>3- بعد از شرطی سازی</a:t>
            </a:r>
            <a:r>
              <a:rPr lang="fa-IR" sz="3000" b="1">
                <a:solidFill>
                  <a:schemeClr val="folHlink"/>
                </a:solidFill>
                <a:cs typeface="B Traffic" panose="00000400000000000000" pitchFamily="2" charset="-78"/>
              </a:rPr>
              <a:t> </a:t>
            </a:r>
            <a:endParaRPr lang="en-US" sz="3000" b="1">
              <a:solidFill>
                <a:schemeClr val="folHlink"/>
              </a:solidFill>
              <a:cs typeface="B Traffic" panose="00000400000000000000" pitchFamily="2" charset="-78"/>
            </a:endParaRPr>
          </a:p>
        </p:txBody>
      </p:sp>
      <p:sp>
        <p:nvSpPr>
          <p:cNvPr id="61448" name="Rectangle 8"/>
          <p:cNvSpPr>
            <a:spLocks noChangeArrowheads="1"/>
          </p:cNvSpPr>
          <p:nvPr/>
        </p:nvSpPr>
        <p:spPr bwMode="auto">
          <a:xfrm>
            <a:off x="3090863" y="1844675"/>
            <a:ext cx="26638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sz="2200" b="1">
                <a:cs typeface="B Traffic" panose="00000400000000000000" pitchFamily="2" charset="-78"/>
              </a:rPr>
              <a:t>(پ،غ،ش) ترشح بزاق در سگ</a:t>
            </a:r>
            <a:endParaRPr lang="en-US" sz="3000" b="1">
              <a:cs typeface="B Traffic" panose="00000400000000000000" pitchFamily="2" charset="-78"/>
            </a:endParaRPr>
          </a:p>
        </p:txBody>
      </p:sp>
      <p:sp>
        <p:nvSpPr>
          <p:cNvPr id="61449" name="Rectangle 9"/>
          <p:cNvSpPr>
            <a:spLocks noChangeArrowheads="1"/>
          </p:cNvSpPr>
          <p:nvPr/>
        </p:nvSpPr>
        <p:spPr bwMode="auto">
          <a:xfrm>
            <a:off x="-1084263" y="2779713"/>
            <a:ext cx="3240088"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a:r>
              <a:rPr lang="fa-IR" sz="2200" b="1">
                <a:cs typeface="B Traffic" panose="00000400000000000000" pitchFamily="2" charset="-78"/>
              </a:rPr>
              <a:t>صدای زنگ</a:t>
            </a:r>
            <a:br>
              <a:rPr lang="fa-IR" sz="2200" b="1">
                <a:cs typeface="B Traffic" panose="00000400000000000000" pitchFamily="2" charset="-78"/>
              </a:rPr>
            </a:br>
            <a:r>
              <a:rPr lang="fa-IR" sz="2200" b="1">
                <a:cs typeface="B Traffic" panose="00000400000000000000" pitchFamily="2" charset="-78"/>
              </a:rPr>
              <a:t> ( محرک خنثی)</a:t>
            </a:r>
            <a:endParaRPr lang="en-US" sz="3000" b="1">
              <a:cs typeface="B Traffic" panose="00000400000000000000" pitchFamily="2" charset="-78"/>
            </a:endParaRPr>
          </a:p>
        </p:txBody>
      </p:sp>
      <p:sp>
        <p:nvSpPr>
          <p:cNvPr id="61450" name="Rectangle 10"/>
          <p:cNvSpPr>
            <a:spLocks noChangeArrowheads="1"/>
          </p:cNvSpPr>
          <p:nvPr/>
        </p:nvSpPr>
        <p:spPr bwMode="auto">
          <a:xfrm>
            <a:off x="31750" y="1557338"/>
            <a:ext cx="2124075"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sz="2200" b="1">
                <a:cs typeface="B Traffic" panose="00000400000000000000" pitchFamily="2" charset="-78"/>
              </a:rPr>
              <a:t>گوشت ( م،غ،ش)</a:t>
            </a:r>
            <a:endParaRPr lang="en-US" sz="3000" b="1">
              <a:cs typeface="B Traffic" panose="00000400000000000000" pitchFamily="2" charset="-78"/>
            </a:endParaRPr>
          </a:p>
        </p:txBody>
      </p:sp>
      <p:sp>
        <p:nvSpPr>
          <p:cNvPr id="61451" name="Line 11"/>
          <p:cNvSpPr>
            <a:spLocks noChangeShapeType="1"/>
          </p:cNvSpPr>
          <p:nvPr/>
        </p:nvSpPr>
        <p:spPr bwMode="auto">
          <a:xfrm flipV="1">
            <a:off x="2082800" y="2349500"/>
            <a:ext cx="1152525" cy="0"/>
          </a:xfrm>
          <a:prstGeom prst="line">
            <a:avLst/>
          </a:prstGeom>
          <a:noFill/>
          <a:ln w="31750">
            <a:solidFill>
              <a:srgbClr val="993300"/>
            </a:solidFill>
            <a:round/>
            <a:headEnd/>
            <a:tailEnd type="triangle" w="med" len="med"/>
          </a:ln>
          <a:extLst>
            <a:ext uri="{909E8E84-426E-40DD-AFC4-6F175D3DCCD1}">
              <a14:hiddenFill xmlns:a14="http://schemas.microsoft.com/office/drawing/2010/main">
                <a:noFill/>
              </a14:hiddenFill>
            </a:ext>
          </a:extLst>
        </p:spPr>
        <p:txBody>
          <a:bodyPr/>
          <a:lstStyle/>
          <a:p>
            <a:endParaRPr lang="fa-IR"/>
          </a:p>
        </p:txBody>
      </p:sp>
      <p:sp>
        <p:nvSpPr>
          <p:cNvPr id="61452" name="Rectangle 12"/>
          <p:cNvSpPr>
            <a:spLocks noChangeArrowheads="1"/>
          </p:cNvSpPr>
          <p:nvPr/>
        </p:nvSpPr>
        <p:spPr bwMode="auto">
          <a:xfrm>
            <a:off x="3308350" y="2924175"/>
            <a:ext cx="1871663"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sz="2200" b="1">
                <a:cs typeface="B Traffic" panose="00000400000000000000" pitchFamily="2" charset="-78"/>
              </a:rPr>
              <a:t>عدم پاسخ سگ</a:t>
            </a:r>
            <a:endParaRPr lang="en-US" sz="2200" b="1">
              <a:cs typeface="B Traffic" panose="00000400000000000000" pitchFamily="2" charset="-78"/>
            </a:endParaRPr>
          </a:p>
        </p:txBody>
      </p:sp>
      <p:sp>
        <p:nvSpPr>
          <p:cNvPr id="61453" name="Line 13"/>
          <p:cNvSpPr>
            <a:spLocks noChangeShapeType="1"/>
          </p:cNvSpPr>
          <p:nvPr/>
        </p:nvSpPr>
        <p:spPr bwMode="auto">
          <a:xfrm flipV="1">
            <a:off x="2155825" y="3141663"/>
            <a:ext cx="1152525" cy="0"/>
          </a:xfrm>
          <a:prstGeom prst="line">
            <a:avLst/>
          </a:prstGeom>
          <a:noFill/>
          <a:ln w="31750">
            <a:solidFill>
              <a:srgbClr val="993300"/>
            </a:solidFill>
            <a:round/>
            <a:headEnd/>
            <a:tailEnd type="triangle" w="med" len="med"/>
          </a:ln>
          <a:extLst>
            <a:ext uri="{909E8E84-426E-40DD-AFC4-6F175D3DCCD1}">
              <a14:hiddenFill xmlns:a14="http://schemas.microsoft.com/office/drawing/2010/main">
                <a:noFill/>
              </a14:hiddenFill>
            </a:ext>
          </a:extLst>
        </p:spPr>
        <p:txBody>
          <a:bodyPr/>
          <a:lstStyle/>
          <a:p>
            <a:endParaRPr lang="fa-IR"/>
          </a:p>
        </p:txBody>
      </p:sp>
      <p:sp>
        <p:nvSpPr>
          <p:cNvPr id="61456" name="Rectangle 16"/>
          <p:cNvSpPr>
            <a:spLocks noChangeArrowheads="1"/>
          </p:cNvSpPr>
          <p:nvPr/>
        </p:nvSpPr>
        <p:spPr bwMode="auto">
          <a:xfrm>
            <a:off x="1435100" y="3789363"/>
            <a:ext cx="2159000"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sz="2200" b="1">
                <a:cs typeface="B Traffic" panose="00000400000000000000" pitchFamily="2" charset="-78"/>
              </a:rPr>
              <a:t>(م،غ،ش) گوشت</a:t>
            </a:r>
            <a:endParaRPr lang="en-US" sz="2200" b="1">
              <a:cs typeface="B Traffic" panose="00000400000000000000" pitchFamily="2" charset="-78"/>
            </a:endParaRPr>
          </a:p>
        </p:txBody>
      </p:sp>
      <p:sp>
        <p:nvSpPr>
          <p:cNvPr id="61457" name="Rectangle 17"/>
          <p:cNvSpPr>
            <a:spLocks noChangeArrowheads="1"/>
          </p:cNvSpPr>
          <p:nvPr/>
        </p:nvSpPr>
        <p:spPr bwMode="auto">
          <a:xfrm>
            <a:off x="1290638" y="4437063"/>
            <a:ext cx="2447925"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sz="2200" b="1">
                <a:cs typeface="B Traffic" panose="00000400000000000000" pitchFamily="2" charset="-78"/>
              </a:rPr>
              <a:t>(م،ش) صدای زنگ</a:t>
            </a:r>
            <a:endParaRPr lang="en-US" sz="2200" b="1">
              <a:cs typeface="B Traffic" panose="00000400000000000000" pitchFamily="2" charset="-78"/>
            </a:endParaRPr>
          </a:p>
        </p:txBody>
      </p:sp>
      <p:sp>
        <p:nvSpPr>
          <p:cNvPr id="61458" name="Rectangle 18"/>
          <p:cNvSpPr>
            <a:spLocks noChangeArrowheads="1"/>
          </p:cNvSpPr>
          <p:nvPr/>
        </p:nvSpPr>
        <p:spPr bwMode="auto">
          <a:xfrm>
            <a:off x="3740150" y="3716338"/>
            <a:ext cx="2447925"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a:r>
              <a:rPr lang="fa-IR" sz="2000" b="1">
                <a:cs typeface="B Traffic" panose="00000400000000000000" pitchFamily="2" charset="-78"/>
              </a:rPr>
              <a:t>(پ،غ،ش)ترشح بزاق</a:t>
            </a:r>
            <a:endParaRPr lang="en-US" sz="2000" b="1">
              <a:cs typeface="B Traffic" panose="00000400000000000000" pitchFamily="2" charset="-78"/>
            </a:endParaRPr>
          </a:p>
        </p:txBody>
      </p:sp>
      <p:sp>
        <p:nvSpPr>
          <p:cNvPr id="61459" name="Line 19"/>
          <p:cNvSpPr>
            <a:spLocks noChangeShapeType="1"/>
          </p:cNvSpPr>
          <p:nvPr/>
        </p:nvSpPr>
        <p:spPr bwMode="auto">
          <a:xfrm>
            <a:off x="1295400" y="3860800"/>
            <a:ext cx="0" cy="1079500"/>
          </a:xfrm>
          <a:prstGeom prst="line">
            <a:avLst/>
          </a:prstGeom>
          <a:noFill/>
          <a:ln w="22225">
            <a:solidFill>
              <a:srgbClr val="993300"/>
            </a:solidFill>
            <a:round/>
            <a:headEnd/>
            <a:tailEnd/>
          </a:ln>
          <a:extLst>
            <a:ext uri="{909E8E84-426E-40DD-AFC4-6F175D3DCCD1}">
              <a14:hiddenFill xmlns:a14="http://schemas.microsoft.com/office/drawing/2010/main">
                <a:noFill/>
              </a14:hiddenFill>
            </a:ext>
          </a:extLst>
        </p:spPr>
        <p:txBody>
          <a:bodyPr/>
          <a:lstStyle/>
          <a:p>
            <a:endParaRPr lang="fa-IR"/>
          </a:p>
        </p:txBody>
      </p:sp>
      <p:sp>
        <p:nvSpPr>
          <p:cNvPr id="61460" name="Rectangle 20"/>
          <p:cNvSpPr>
            <a:spLocks noChangeArrowheads="1"/>
          </p:cNvSpPr>
          <p:nvPr/>
        </p:nvSpPr>
        <p:spPr bwMode="auto">
          <a:xfrm>
            <a:off x="-609600" y="4114800"/>
            <a:ext cx="1871663"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a:r>
              <a:rPr lang="fa-IR" b="1">
                <a:cs typeface="B Traffic" panose="00000400000000000000" pitchFamily="2" charset="-78"/>
              </a:rPr>
              <a:t>همراهی یا</a:t>
            </a:r>
            <a:br>
              <a:rPr lang="fa-IR" b="1">
                <a:cs typeface="B Traffic" panose="00000400000000000000" pitchFamily="2" charset="-78"/>
              </a:rPr>
            </a:br>
            <a:r>
              <a:rPr lang="fa-IR" b="1">
                <a:cs typeface="B Traffic" panose="00000400000000000000" pitchFamily="2" charset="-78"/>
              </a:rPr>
              <a:t>همایندی</a:t>
            </a:r>
            <a:endParaRPr lang="en-US" b="1">
              <a:cs typeface="B Traffic" panose="00000400000000000000" pitchFamily="2" charset="-78"/>
            </a:endParaRPr>
          </a:p>
        </p:txBody>
      </p:sp>
      <p:sp>
        <p:nvSpPr>
          <p:cNvPr id="61462" name="Rectangle 22"/>
          <p:cNvSpPr>
            <a:spLocks noChangeArrowheads="1"/>
          </p:cNvSpPr>
          <p:nvPr/>
        </p:nvSpPr>
        <p:spPr bwMode="auto">
          <a:xfrm>
            <a:off x="3451225" y="5734050"/>
            <a:ext cx="2447925"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sz="2000" b="1">
                <a:cs typeface="B Traffic" panose="00000400000000000000" pitchFamily="2" charset="-78"/>
              </a:rPr>
              <a:t>(پ.ش)ترشح بزاق</a:t>
            </a:r>
            <a:endParaRPr lang="en-US" sz="2000" b="1">
              <a:cs typeface="B Traffic" panose="00000400000000000000" pitchFamily="2" charset="-78"/>
            </a:endParaRPr>
          </a:p>
        </p:txBody>
      </p:sp>
      <p:sp>
        <p:nvSpPr>
          <p:cNvPr id="61463" name="Rectangle 23"/>
          <p:cNvSpPr>
            <a:spLocks noChangeArrowheads="1"/>
          </p:cNvSpPr>
          <p:nvPr/>
        </p:nvSpPr>
        <p:spPr bwMode="auto">
          <a:xfrm>
            <a:off x="282575" y="5661025"/>
            <a:ext cx="2447925"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r>
              <a:rPr lang="fa-IR" sz="2000" b="1">
                <a:cs typeface="B Traffic" panose="00000400000000000000" pitchFamily="2" charset="-78"/>
              </a:rPr>
              <a:t>(م.ش) صدای زنگ</a:t>
            </a:r>
            <a:endParaRPr lang="en-US" sz="2000" b="1">
              <a:cs typeface="B Traffic" panose="00000400000000000000" pitchFamily="2" charset="-78"/>
            </a:endParaRPr>
          </a:p>
        </p:txBody>
      </p:sp>
      <p:sp>
        <p:nvSpPr>
          <p:cNvPr id="61464" name="Line 24"/>
          <p:cNvSpPr>
            <a:spLocks noChangeShapeType="1"/>
          </p:cNvSpPr>
          <p:nvPr/>
        </p:nvSpPr>
        <p:spPr bwMode="auto">
          <a:xfrm flipV="1">
            <a:off x="3524250" y="4076700"/>
            <a:ext cx="503238" cy="0"/>
          </a:xfrm>
          <a:prstGeom prst="line">
            <a:avLst/>
          </a:prstGeom>
          <a:noFill/>
          <a:ln w="31750">
            <a:solidFill>
              <a:srgbClr val="993300"/>
            </a:solidFill>
            <a:round/>
            <a:headEnd/>
            <a:tailEnd type="triangle" w="med" len="med"/>
          </a:ln>
          <a:extLst>
            <a:ext uri="{909E8E84-426E-40DD-AFC4-6F175D3DCCD1}">
              <a14:hiddenFill xmlns:a14="http://schemas.microsoft.com/office/drawing/2010/main">
                <a:noFill/>
              </a14:hiddenFill>
            </a:ext>
          </a:extLst>
        </p:spPr>
        <p:txBody>
          <a:bodyPr/>
          <a:lstStyle/>
          <a:p>
            <a:endParaRPr lang="fa-IR"/>
          </a:p>
        </p:txBody>
      </p:sp>
      <p:sp>
        <p:nvSpPr>
          <p:cNvPr id="61465" name="Line 25"/>
          <p:cNvSpPr>
            <a:spLocks noChangeShapeType="1"/>
          </p:cNvSpPr>
          <p:nvPr/>
        </p:nvSpPr>
        <p:spPr bwMode="auto">
          <a:xfrm flipV="1">
            <a:off x="2874963" y="5876925"/>
            <a:ext cx="720725" cy="0"/>
          </a:xfrm>
          <a:prstGeom prst="line">
            <a:avLst/>
          </a:prstGeom>
          <a:noFill/>
          <a:ln w="31750">
            <a:solidFill>
              <a:srgbClr val="993300"/>
            </a:solidFill>
            <a:round/>
            <a:headEnd/>
            <a:tailEnd type="triangle" w="med" len="med"/>
          </a:ln>
          <a:extLst>
            <a:ext uri="{909E8E84-426E-40DD-AFC4-6F175D3DCCD1}">
              <a14:hiddenFill xmlns:a14="http://schemas.microsoft.com/office/drawing/2010/main">
                <a:noFill/>
              </a14:hiddenFill>
            </a:ext>
          </a:extLst>
        </p:spPr>
        <p:txBody>
          <a:bodyPr/>
          <a:lstStyle/>
          <a:p>
            <a:endParaRPr lang="fa-IR"/>
          </a:p>
        </p:txBody>
      </p:sp>
      <p:sp>
        <p:nvSpPr>
          <p:cNvPr id="24" name="Title 1"/>
          <p:cNvSpPr txBox="1">
            <a:spLocks/>
          </p:cNvSpPr>
          <p:nvPr/>
        </p:nvSpPr>
        <p:spPr bwMode="auto">
          <a:xfrm>
            <a:off x="2590800" y="-152400"/>
            <a:ext cx="4648200" cy="914400"/>
          </a:xfrm>
          <a:prstGeom prst="rect">
            <a:avLst/>
          </a:prstGeom>
          <a:noFill/>
          <a:ln w="9525">
            <a:noFill/>
            <a:miter lim="800000"/>
            <a:headEnd/>
            <a:tailEnd/>
          </a:ln>
        </p:spPr>
        <p:txBody>
          <a:bodyPr anchor="ctr"/>
          <a:lstStyle/>
          <a:p>
            <a:pPr algn="ctr">
              <a:defRPr/>
            </a:pPr>
            <a:endParaRPr lang="en-US" sz="2800" b="1" kern="0" dirty="0">
              <a:solidFill>
                <a:srgbClr val="FFFF00"/>
              </a:solidFill>
              <a:latin typeface="+mj-lt"/>
              <a:ea typeface="+mj-ea"/>
              <a:cs typeface="B Titr"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61454"/>
                                        </p:tgtEl>
                                        <p:attrNameLst>
                                          <p:attrName>style.visibility</p:attrName>
                                        </p:attrNameLst>
                                      </p:cBhvr>
                                      <p:to>
                                        <p:strVal val="visible"/>
                                      </p:to>
                                    </p:set>
                                    <p:animEffect transition="in" filter="fade">
                                      <p:cBhvr>
                                        <p:cTn id="7" dur="1000"/>
                                        <p:tgtEl>
                                          <p:spTgt spid="61454"/>
                                        </p:tgtEl>
                                      </p:cBhvr>
                                    </p:animEffect>
                                    <p:anim calcmode="lin" valueType="num">
                                      <p:cBhvr>
                                        <p:cTn id="8" dur="1000" fill="hold"/>
                                        <p:tgtEl>
                                          <p:spTgt spid="61454"/>
                                        </p:tgtEl>
                                        <p:attrNameLst>
                                          <p:attrName>ppt_x</p:attrName>
                                        </p:attrNameLst>
                                      </p:cBhvr>
                                      <p:tavLst>
                                        <p:tav tm="0">
                                          <p:val>
                                            <p:strVal val="#ppt_x"/>
                                          </p:val>
                                        </p:tav>
                                        <p:tav tm="100000">
                                          <p:val>
                                            <p:strVal val="#ppt_x"/>
                                          </p:val>
                                        </p:tav>
                                      </p:tavLst>
                                    </p:anim>
                                    <p:anim calcmode="lin" valueType="num">
                                      <p:cBhvr>
                                        <p:cTn id="9" dur="1000" fill="hold"/>
                                        <p:tgtEl>
                                          <p:spTgt spid="61454"/>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3" presetClass="entr" presetSubtype="16" fill="hold" grpId="0" nodeType="clickEffect">
                                  <p:stCondLst>
                                    <p:cond delay="0"/>
                                  </p:stCondLst>
                                  <p:childTnLst>
                                    <p:set>
                                      <p:cBhvr>
                                        <p:cTn id="13" dur="1" fill="hold">
                                          <p:stCondLst>
                                            <p:cond delay="0"/>
                                          </p:stCondLst>
                                        </p:cTn>
                                        <p:tgtEl>
                                          <p:spTgt spid="61444"/>
                                        </p:tgtEl>
                                        <p:attrNameLst>
                                          <p:attrName>style.visibility</p:attrName>
                                        </p:attrNameLst>
                                      </p:cBhvr>
                                      <p:to>
                                        <p:strVal val="visible"/>
                                      </p:to>
                                    </p:set>
                                    <p:animEffect transition="in" filter="plus(in)">
                                      <p:cBhvr>
                                        <p:cTn id="14" dur="2000"/>
                                        <p:tgtEl>
                                          <p:spTgt spid="6144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61450"/>
                                        </p:tgtEl>
                                        <p:attrNameLst>
                                          <p:attrName>style.visibility</p:attrName>
                                        </p:attrNameLst>
                                      </p:cBhvr>
                                      <p:to>
                                        <p:strVal val="visible"/>
                                      </p:to>
                                    </p:set>
                                    <p:animEffect transition="in" filter="fade">
                                      <p:cBhvr>
                                        <p:cTn id="19" dur="2000"/>
                                        <p:tgtEl>
                                          <p:spTgt spid="61450"/>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3" presetClass="entr" presetSubtype="16" fill="hold" grpId="0" nodeType="clickEffect">
                                  <p:stCondLst>
                                    <p:cond delay="0"/>
                                  </p:stCondLst>
                                  <p:childTnLst>
                                    <p:set>
                                      <p:cBhvr>
                                        <p:cTn id="23" dur="1" fill="hold">
                                          <p:stCondLst>
                                            <p:cond delay="0"/>
                                          </p:stCondLst>
                                        </p:cTn>
                                        <p:tgtEl>
                                          <p:spTgt spid="61451"/>
                                        </p:tgtEl>
                                        <p:attrNameLst>
                                          <p:attrName>style.visibility</p:attrName>
                                        </p:attrNameLst>
                                      </p:cBhvr>
                                      <p:to>
                                        <p:strVal val="visible"/>
                                      </p:to>
                                    </p:set>
                                    <p:animEffect transition="in" filter="plus(in)">
                                      <p:cBhvr>
                                        <p:cTn id="24" dur="2000"/>
                                        <p:tgtEl>
                                          <p:spTgt spid="61451"/>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58" presetClass="entr" presetSubtype="0" accel="100000" fill="hold" grpId="0" nodeType="clickEffect">
                                  <p:stCondLst>
                                    <p:cond delay="0"/>
                                  </p:stCondLst>
                                  <p:childTnLst>
                                    <p:set>
                                      <p:cBhvr>
                                        <p:cTn id="28" dur="1" fill="hold">
                                          <p:stCondLst>
                                            <p:cond delay="0"/>
                                          </p:stCondLst>
                                        </p:cTn>
                                        <p:tgtEl>
                                          <p:spTgt spid="61448"/>
                                        </p:tgtEl>
                                        <p:attrNameLst>
                                          <p:attrName>style.visibility</p:attrName>
                                        </p:attrNameLst>
                                      </p:cBhvr>
                                      <p:to>
                                        <p:strVal val="visible"/>
                                      </p:to>
                                    </p:set>
                                    <p:anim calcmode="lin" valueType="num">
                                      <p:cBhvr>
                                        <p:cTn id="29" dur="500" fill="hold"/>
                                        <p:tgtEl>
                                          <p:spTgt spid="61448"/>
                                        </p:tgtEl>
                                        <p:attrNameLst>
                                          <p:attrName>ppt_w</p:attrName>
                                        </p:attrNameLst>
                                      </p:cBhvr>
                                      <p:tavLst>
                                        <p:tav tm="0">
                                          <p:val>
                                            <p:strVal val="#ppt_w*2.5"/>
                                          </p:val>
                                        </p:tav>
                                        <p:tav tm="100000">
                                          <p:val>
                                            <p:strVal val="#ppt_w"/>
                                          </p:val>
                                        </p:tav>
                                      </p:tavLst>
                                    </p:anim>
                                    <p:anim calcmode="lin" valueType="num">
                                      <p:cBhvr>
                                        <p:cTn id="30" dur="500" fill="hold"/>
                                        <p:tgtEl>
                                          <p:spTgt spid="61448"/>
                                        </p:tgtEl>
                                        <p:attrNameLst>
                                          <p:attrName>ppt_h</p:attrName>
                                        </p:attrNameLst>
                                      </p:cBhvr>
                                      <p:tavLst>
                                        <p:tav tm="0">
                                          <p:val>
                                            <p:strVal val="#ppt_h*0.01"/>
                                          </p:val>
                                        </p:tav>
                                        <p:tav tm="100000">
                                          <p:val>
                                            <p:strVal val="#ppt_h"/>
                                          </p:val>
                                        </p:tav>
                                      </p:tavLst>
                                    </p:anim>
                                    <p:anim calcmode="lin" valueType="num">
                                      <p:cBhvr>
                                        <p:cTn id="31" dur="500" fill="hold"/>
                                        <p:tgtEl>
                                          <p:spTgt spid="61448"/>
                                        </p:tgtEl>
                                        <p:attrNameLst>
                                          <p:attrName>ppt_x</p:attrName>
                                        </p:attrNameLst>
                                      </p:cBhvr>
                                      <p:tavLst>
                                        <p:tav tm="0">
                                          <p:val>
                                            <p:strVal val="#ppt_x"/>
                                          </p:val>
                                        </p:tav>
                                        <p:tav tm="100000">
                                          <p:val>
                                            <p:strVal val="#ppt_x"/>
                                          </p:val>
                                        </p:tav>
                                      </p:tavLst>
                                    </p:anim>
                                    <p:anim calcmode="lin" valueType="num">
                                      <p:cBhvr>
                                        <p:cTn id="32" dur="500" fill="hold"/>
                                        <p:tgtEl>
                                          <p:spTgt spid="61448"/>
                                        </p:tgtEl>
                                        <p:attrNameLst>
                                          <p:attrName>ppt_y</p:attrName>
                                        </p:attrNameLst>
                                      </p:cBhvr>
                                      <p:tavLst>
                                        <p:tav tm="0">
                                          <p:val>
                                            <p:strVal val="#ppt_h+1"/>
                                          </p:val>
                                        </p:tav>
                                        <p:tav tm="100000">
                                          <p:val>
                                            <p:strVal val="#ppt_y"/>
                                          </p:val>
                                        </p:tav>
                                      </p:tavLst>
                                    </p:anim>
                                    <p:animEffect transition="in" filter="fade">
                                      <p:cBhvr>
                                        <p:cTn id="33" dur="500"/>
                                        <p:tgtEl>
                                          <p:spTgt spid="61448"/>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61449"/>
                                        </p:tgtEl>
                                        <p:attrNameLst>
                                          <p:attrName>style.visibility</p:attrName>
                                        </p:attrNameLst>
                                      </p:cBhvr>
                                      <p:to>
                                        <p:strVal val="visible"/>
                                      </p:to>
                                    </p:set>
                                    <p:animEffect transition="in" filter="fade">
                                      <p:cBhvr>
                                        <p:cTn id="38" dur="2000"/>
                                        <p:tgtEl>
                                          <p:spTgt spid="61449"/>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8" presetClass="entr" presetSubtype="0" accel="100000" fill="hold" grpId="0" nodeType="clickEffect">
                                  <p:stCondLst>
                                    <p:cond delay="0"/>
                                  </p:stCondLst>
                                  <p:childTnLst>
                                    <p:set>
                                      <p:cBhvr>
                                        <p:cTn id="42" dur="1" fill="hold">
                                          <p:stCondLst>
                                            <p:cond delay="0"/>
                                          </p:stCondLst>
                                        </p:cTn>
                                        <p:tgtEl>
                                          <p:spTgt spid="61453"/>
                                        </p:tgtEl>
                                        <p:attrNameLst>
                                          <p:attrName>style.visibility</p:attrName>
                                        </p:attrNameLst>
                                      </p:cBhvr>
                                      <p:to>
                                        <p:strVal val="visible"/>
                                      </p:to>
                                    </p:set>
                                    <p:anim calcmode="lin" valueType="num">
                                      <p:cBhvr>
                                        <p:cTn id="43" dur="500" fill="hold"/>
                                        <p:tgtEl>
                                          <p:spTgt spid="61453"/>
                                        </p:tgtEl>
                                        <p:attrNameLst>
                                          <p:attrName>ppt_w</p:attrName>
                                        </p:attrNameLst>
                                      </p:cBhvr>
                                      <p:tavLst>
                                        <p:tav tm="0">
                                          <p:val>
                                            <p:strVal val="#ppt_w*2.5"/>
                                          </p:val>
                                        </p:tav>
                                        <p:tav tm="100000">
                                          <p:val>
                                            <p:strVal val="#ppt_w"/>
                                          </p:val>
                                        </p:tav>
                                      </p:tavLst>
                                    </p:anim>
                                    <p:anim calcmode="lin" valueType="num">
                                      <p:cBhvr>
                                        <p:cTn id="44" dur="500" fill="hold"/>
                                        <p:tgtEl>
                                          <p:spTgt spid="61453"/>
                                        </p:tgtEl>
                                        <p:attrNameLst>
                                          <p:attrName>ppt_h</p:attrName>
                                        </p:attrNameLst>
                                      </p:cBhvr>
                                      <p:tavLst>
                                        <p:tav tm="0">
                                          <p:val>
                                            <p:strVal val="#ppt_h*0.01"/>
                                          </p:val>
                                        </p:tav>
                                        <p:tav tm="100000">
                                          <p:val>
                                            <p:strVal val="#ppt_h"/>
                                          </p:val>
                                        </p:tav>
                                      </p:tavLst>
                                    </p:anim>
                                    <p:anim calcmode="lin" valueType="num">
                                      <p:cBhvr>
                                        <p:cTn id="45" dur="500" fill="hold"/>
                                        <p:tgtEl>
                                          <p:spTgt spid="61453"/>
                                        </p:tgtEl>
                                        <p:attrNameLst>
                                          <p:attrName>ppt_x</p:attrName>
                                        </p:attrNameLst>
                                      </p:cBhvr>
                                      <p:tavLst>
                                        <p:tav tm="0">
                                          <p:val>
                                            <p:strVal val="#ppt_x"/>
                                          </p:val>
                                        </p:tav>
                                        <p:tav tm="100000">
                                          <p:val>
                                            <p:strVal val="#ppt_x"/>
                                          </p:val>
                                        </p:tav>
                                      </p:tavLst>
                                    </p:anim>
                                    <p:anim calcmode="lin" valueType="num">
                                      <p:cBhvr>
                                        <p:cTn id="46" dur="500" fill="hold"/>
                                        <p:tgtEl>
                                          <p:spTgt spid="61453"/>
                                        </p:tgtEl>
                                        <p:attrNameLst>
                                          <p:attrName>ppt_y</p:attrName>
                                        </p:attrNameLst>
                                      </p:cBhvr>
                                      <p:tavLst>
                                        <p:tav tm="0">
                                          <p:val>
                                            <p:strVal val="#ppt_h+1"/>
                                          </p:val>
                                        </p:tav>
                                        <p:tav tm="100000">
                                          <p:val>
                                            <p:strVal val="#ppt_y"/>
                                          </p:val>
                                        </p:tav>
                                      </p:tavLst>
                                    </p:anim>
                                    <p:animEffect transition="in" filter="fade">
                                      <p:cBhvr>
                                        <p:cTn id="47" dur="500"/>
                                        <p:tgtEl>
                                          <p:spTgt spid="61453"/>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61452"/>
                                        </p:tgtEl>
                                        <p:attrNameLst>
                                          <p:attrName>style.visibility</p:attrName>
                                        </p:attrNameLst>
                                      </p:cBhvr>
                                      <p:to>
                                        <p:strVal val="visible"/>
                                      </p:to>
                                    </p:set>
                                    <p:animEffect transition="in" filter="fade">
                                      <p:cBhvr>
                                        <p:cTn id="52" dur="2000"/>
                                        <p:tgtEl>
                                          <p:spTgt spid="61452"/>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47" presetClass="entr" presetSubtype="0" fill="hold" grpId="0" nodeType="clickEffect">
                                  <p:stCondLst>
                                    <p:cond delay="0"/>
                                  </p:stCondLst>
                                  <p:childTnLst>
                                    <p:set>
                                      <p:cBhvr>
                                        <p:cTn id="56" dur="1" fill="hold">
                                          <p:stCondLst>
                                            <p:cond delay="0"/>
                                          </p:stCondLst>
                                        </p:cTn>
                                        <p:tgtEl>
                                          <p:spTgt spid="61455"/>
                                        </p:tgtEl>
                                        <p:attrNameLst>
                                          <p:attrName>style.visibility</p:attrName>
                                        </p:attrNameLst>
                                      </p:cBhvr>
                                      <p:to>
                                        <p:strVal val="visible"/>
                                      </p:to>
                                    </p:set>
                                    <p:animEffect transition="in" filter="fade">
                                      <p:cBhvr>
                                        <p:cTn id="57" dur="1000"/>
                                        <p:tgtEl>
                                          <p:spTgt spid="61455"/>
                                        </p:tgtEl>
                                      </p:cBhvr>
                                    </p:animEffect>
                                    <p:anim calcmode="lin" valueType="num">
                                      <p:cBhvr>
                                        <p:cTn id="58" dur="1000" fill="hold"/>
                                        <p:tgtEl>
                                          <p:spTgt spid="61455"/>
                                        </p:tgtEl>
                                        <p:attrNameLst>
                                          <p:attrName>ppt_x</p:attrName>
                                        </p:attrNameLst>
                                      </p:cBhvr>
                                      <p:tavLst>
                                        <p:tav tm="0">
                                          <p:val>
                                            <p:strVal val="#ppt_x"/>
                                          </p:val>
                                        </p:tav>
                                        <p:tav tm="100000">
                                          <p:val>
                                            <p:strVal val="#ppt_x"/>
                                          </p:val>
                                        </p:tav>
                                      </p:tavLst>
                                    </p:anim>
                                    <p:anim calcmode="lin" valueType="num">
                                      <p:cBhvr>
                                        <p:cTn id="59" dur="1000" fill="hold"/>
                                        <p:tgtEl>
                                          <p:spTgt spid="61455"/>
                                        </p:tgtEl>
                                        <p:attrNameLst>
                                          <p:attrName>ppt_y</p:attrName>
                                        </p:attrNameLst>
                                      </p:cBhvr>
                                      <p:tavLst>
                                        <p:tav tm="0">
                                          <p:val>
                                            <p:strVal val="#ppt_y-.1"/>
                                          </p:val>
                                        </p:tav>
                                        <p:tav tm="100000">
                                          <p:val>
                                            <p:strVal val="#ppt_y"/>
                                          </p:val>
                                        </p:tav>
                                      </p:tavLst>
                                    </p:anim>
                                  </p:childTnLst>
                                </p:cTn>
                              </p:par>
                            </p:childTnLst>
                          </p:cTn>
                        </p:par>
                      </p:childTnLst>
                    </p:cTn>
                  </p:par>
                  <p:par>
                    <p:cTn id="60" fill="hold" nodeType="clickPar">
                      <p:stCondLst>
                        <p:cond delay="indefinite"/>
                      </p:stCondLst>
                      <p:childTnLst>
                        <p:par>
                          <p:cTn id="61" fill="hold" nodeType="withGroup">
                            <p:stCondLst>
                              <p:cond delay="0"/>
                            </p:stCondLst>
                            <p:childTnLst>
                              <p:par>
                                <p:cTn id="62" presetID="13" presetClass="entr" presetSubtype="16" fill="hold" grpId="0" nodeType="clickEffect">
                                  <p:stCondLst>
                                    <p:cond delay="0"/>
                                  </p:stCondLst>
                                  <p:childTnLst>
                                    <p:set>
                                      <p:cBhvr>
                                        <p:cTn id="63" dur="1" fill="hold">
                                          <p:stCondLst>
                                            <p:cond delay="0"/>
                                          </p:stCondLst>
                                        </p:cTn>
                                        <p:tgtEl>
                                          <p:spTgt spid="61445"/>
                                        </p:tgtEl>
                                        <p:attrNameLst>
                                          <p:attrName>style.visibility</p:attrName>
                                        </p:attrNameLst>
                                      </p:cBhvr>
                                      <p:to>
                                        <p:strVal val="visible"/>
                                      </p:to>
                                    </p:set>
                                    <p:animEffect transition="in" filter="plus(in)">
                                      <p:cBhvr>
                                        <p:cTn id="64" dur="2000"/>
                                        <p:tgtEl>
                                          <p:spTgt spid="61445"/>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40" presetClass="entr" presetSubtype="0" fill="hold" grpId="0" nodeType="clickEffect">
                                  <p:stCondLst>
                                    <p:cond delay="0"/>
                                  </p:stCondLst>
                                  <p:iterate type="lt">
                                    <p:tmPct val="10000"/>
                                  </p:iterate>
                                  <p:childTnLst>
                                    <p:set>
                                      <p:cBhvr>
                                        <p:cTn id="68" dur="1" fill="hold">
                                          <p:stCondLst>
                                            <p:cond delay="0"/>
                                          </p:stCondLst>
                                        </p:cTn>
                                        <p:tgtEl>
                                          <p:spTgt spid="61456"/>
                                        </p:tgtEl>
                                        <p:attrNameLst>
                                          <p:attrName>style.visibility</p:attrName>
                                        </p:attrNameLst>
                                      </p:cBhvr>
                                      <p:to>
                                        <p:strVal val="visible"/>
                                      </p:to>
                                    </p:set>
                                    <p:animEffect transition="in" filter="fade">
                                      <p:cBhvr>
                                        <p:cTn id="69" dur="1000"/>
                                        <p:tgtEl>
                                          <p:spTgt spid="61456"/>
                                        </p:tgtEl>
                                      </p:cBhvr>
                                    </p:animEffect>
                                    <p:anim calcmode="lin" valueType="num">
                                      <p:cBhvr>
                                        <p:cTn id="70" dur="1000" fill="hold"/>
                                        <p:tgtEl>
                                          <p:spTgt spid="61456"/>
                                        </p:tgtEl>
                                        <p:attrNameLst>
                                          <p:attrName>ppt_x</p:attrName>
                                        </p:attrNameLst>
                                      </p:cBhvr>
                                      <p:tavLst>
                                        <p:tav tm="0">
                                          <p:val>
                                            <p:strVal val="#ppt_x-.1"/>
                                          </p:val>
                                        </p:tav>
                                        <p:tav tm="100000">
                                          <p:val>
                                            <p:strVal val="#ppt_x"/>
                                          </p:val>
                                        </p:tav>
                                      </p:tavLst>
                                    </p:anim>
                                    <p:anim calcmode="lin" valueType="num">
                                      <p:cBhvr>
                                        <p:cTn id="71" dur="1000" fill="hold"/>
                                        <p:tgtEl>
                                          <p:spTgt spid="61456"/>
                                        </p:tgtEl>
                                        <p:attrNameLst>
                                          <p:attrName>ppt_y</p:attrName>
                                        </p:attrNameLst>
                                      </p:cBhvr>
                                      <p:tavLst>
                                        <p:tav tm="0">
                                          <p:val>
                                            <p:strVal val="#ppt_y"/>
                                          </p:val>
                                        </p:tav>
                                        <p:tav tm="100000">
                                          <p:val>
                                            <p:strVal val="#ppt_y"/>
                                          </p:val>
                                        </p:tav>
                                      </p:tavLst>
                                    </p:anim>
                                  </p:childTnLst>
                                </p:cTn>
                              </p:par>
                            </p:childTnLst>
                          </p:cTn>
                        </p:par>
                      </p:childTnLst>
                    </p:cTn>
                  </p:par>
                  <p:par>
                    <p:cTn id="72" fill="hold" nodeType="clickPar">
                      <p:stCondLst>
                        <p:cond delay="indefinite"/>
                      </p:stCondLst>
                      <p:childTnLst>
                        <p:par>
                          <p:cTn id="73" fill="hold" nodeType="withGroup">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61464"/>
                                        </p:tgtEl>
                                        <p:attrNameLst>
                                          <p:attrName>style.visibility</p:attrName>
                                        </p:attrNameLst>
                                      </p:cBhvr>
                                      <p:to>
                                        <p:strVal val="visible"/>
                                      </p:to>
                                    </p:set>
                                    <p:animEffect transition="in" filter="fade">
                                      <p:cBhvr>
                                        <p:cTn id="76" dur="2000"/>
                                        <p:tgtEl>
                                          <p:spTgt spid="61464"/>
                                        </p:tgtEl>
                                      </p:cBhvr>
                                    </p:animEffect>
                                  </p:childTnLst>
                                </p:cTn>
                              </p:par>
                            </p:childTnLst>
                          </p:cTn>
                        </p:par>
                      </p:childTnLst>
                    </p:cTn>
                  </p:par>
                  <p:par>
                    <p:cTn id="77" fill="hold" nodeType="clickPar">
                      <p:stCondLst>
                        <p:cond delay="indefinite"/>
                      </p:stCondLst>
                      <p:childTnLst>
                        <p:par>
                          <p:cTn id="78" fill="hold" nodeType="withGroup">
                            <p:stCondLst>
                              <p:cond delay="0"/>
                            </p:stCondLst>
                            <p:childTnLst>
                              <p:par>
                                <p:cTn id="79" presetID="37" presetClass="entr" presetSubtype="0" fill="hold" grpId="0" nodeType="clickEffect">
                                  <p:stCondLst>
                                    <p:cond delay="0"/>
                                  </p:stCondLst>
                                  <p:childTnLst>
                                    <p:set>
                                      <p:cBhvr>
                                        <p:cTn id="80" dur="1" fill="hold">
                                          <p:stCondLst>
                                            <p:cond delay="0"/>
                                          </p:stCondLst>
                                        </p:cTn>
                                        <p:tgtEl>
                                          <p:spTgt spid="61458"/>
                                        </p:tgtEl>
                                        <p:attrNameLst>
                                          <p:attrName>style.visibility</p:attrName>
                                        </p:attrNameLst>
                                      </p:cBhvr>
                                      <p:to>
                                        <p:strVal val="visible"/>
                                      </p:to>
                                    </p:set>
                                    <p:animEffect transition="in" filter="fade">
                                      <p:cBhvr>
                                        <p:cTn id="81" dur="1000"/>
                                        <p:tgtEl>
                                          <p:spTgt spid="61458"/>
                                        </p:tgtEl>
                                      </p:cBhvr>
                                    </p:animEffect>
                                    <p:anim calcmode="lin" valueType="num">
                                      <p:cBhvr>
                                        <p:cTn id="82" dur="1000" fill="hold"/>
                                        <p:tgtEl>
                                          <p:spTgt spid="61458"/>
                                        </p:tgtEl>
                                        <p:attrNameLst>
                                          <p:attrName>ppt_x</p:attrName>
                                        </p:attrNameLst>
                                      </p:cBhvr>
                                      <p:tavLst>
                                        <p:tav tm="0">
                                          <p:val>
                                            <p:strVal val="#ppt_x"/>
                                          </p:val>
                                        </p:tav>
                                        <p:tav tm="100000">
                                          <p:val>
                                            <p:strVal val="#ppt_x"/>
                                          </p:val>
                                        </p:tav>
                                      </p:tavLst>
                                    </p:anim>
                                    <p:anim calcmode="lin" valueType="num">
                                      <p:cBhvr>
                                        <p:cTn id="83" dur="900" decel="100000" fill="hold"/>
                                        <p:tgtEl>
                                          <p:spTgt spid="61458"/>
                                        </p:tgtEl>
                                        <p:attrNameLst>
                                          <p:attrName>ppt_y</p:attrName>
                                        </p:attrNameLst>
                                      </p:cBhvr>
                                      <p:tavLst>
                                        <p:tav tm="0">
                                          <p:val>
                                            <p:strVal val="#ppt_y+1"/>
                                          </p:val>
                                        </p:tav>
                                        <p:tav tm="100000">
                                          <p:val>
                                            <p:strVal val="#ppt_y-.03"/>
                                          </p:val>
                                        </p:tav>
                                      </p:tavLst>
                                    </p:anim>
                                    <p:anim calcmode="lin" valueType="num">
                                      <p:cBhvr>
                                        <p:cTn id="84" dur="100" accel="100000" fill="hold">
                                          <p:stCondLst>
                                            <p:cond delay="900"/>
                                          </p:stCondLst>
                                        </p:cTn>
                                        <p:tgtEl>
                                          <p:spTgt spid="61458"/>
                                        </p:tgtEl>
                                        <p:attrNameLst>
                                          <p:attrName>ppt_y</p:attrName>
                                        </p:attrNameLst>
                                      </p:cBhvr>
                                      <p:tavLst>
                                        <p:tav tm="0">
                                          <p:val>
                                            <p:strVal val="#ppt_y-.03"/>
                                          </p:val>
                                        </p:tav>
                                        <p:tav tm="100000">
                                          <p:val>
                                            <p:strVal val="#ppt_y"/>
                                          </p:val>
                                        </p:tav>
                                      </p:tavLst>
                                    </p:anim>
                                  </p:childTnLst>
                                </p:cTn>
                              </p:par>
                            </p:childTnLst>
                          </p:cTn>
                        </p:par>
                      </p:childTnLst>
                    </p:cTn>
                  </p:par>
                  <p:par>
                    <p:cTn id="85" fill="hold" nodeType="clickPar">
                      <p:stCondLst>
                        <p:cond delay="indefinite"/>
                      </p:stCondLst>
                      <p:childTnLst>
                        <p:par>
                          <p:cTn id="86" fill="hold" nodeType="withGroup">
                            <p:stCondLst>
                              <p:cond delay="0"/>
                            </p:stCondLst>
                            <p:childTnLst>
                              <p:par>
                                <p:cTn id="87" presetID="54" presetClass="entr" presetSubtype="0" accel="100000" fill="hold" grpId="0" nodeType="clickEffect">
                                  <p:stCondLst>
                                    <p:cond delay="0"/>
                                  </p:stCondLst>
                                  <p:childTnLst>
                                    <p:set>
                                      <p:cBhvr>
                                        <p:cTn id="88" dur="1" fill="hold">
                                          <p:stCondLst>
                                            <p:cond delay="0"/>
                                          </p:stCondLst>
                                        </p:cTn>
                                        <p:tgtEl>
                                          <p:spTgt spid="61459"/>
                                        </p:tgtEl>
                                        <p:attrNameLst>
                                          <p:attrName>style.visibility</p:attrName>
                                        </p:attrNameLst>
                                      </p:cBhvr>
                                      <p:to>
                                        <p:strVal val="visible"/>
                                      </p:to>
                                    </p:set>
                                    <p:anim calcmode="lin" valueType="num">
                                      <p:cBhvr>
                                        <p:cTn id="89" dur="500" fill="hold"/>
                                        <p:tgtEl>
                                          <p:spTgt spid="61459"/>
                                        </p:tgtEl>
                                        <p:attrNameLst>
                                          <p:attrName>ppt_w</p:attrName>
                                        </p:attrNameLst>
                                      </p:cBhvr>
                                      <p:tavLst>
                                        <p:tav tm="0">
                                          <p:val>
                                            <p:strVal val="#ppt_w*0.05"/>
                                          </p:val>
                                        </p:tav>
                                        <p:tav tm="100000">
                                          <p:val>
                                            <p:strVal val="#ppt_w"/>
                                          </p:val>
                                        </p:tav>
                                      </p:tavLst>
                                    </p:anim>
                                    <p:anim calcmode="lin" valueType="num">
                                      <p:cBhvr>
                                        <p:cTn id="90" dur="500" fill="hold"/>
                                        <p:tgtEl>
                                          <p:spTgt spid="61459"/>
                                        </p:tgtEl>
                                        <p:attrNameLst>
                                          <p:attrName>ppt_h</p:attrName>
                                        </p:attrNameLst>
                                      </p:cBhvr>
                                      <p:tavLst>
                                        <p:tav tm="0">
                                          <p:val>
                                            <p:strVal val="#ppt_h"/>
                                          </p:val>
                                        </p:tav>
                                        <p:tav tm="100000">
                                          <p:val>
                                            <p:strVal val="#ppt_h"/>
                                          </p:val>
                                        </p:tav>
                                      </p:tavLst>
                                    </p:anim>
                                    <p:anim calcmode="lin" valueType="num">
                                      <p:cBhvr>
                                        <p:cTn id="91" dur="500" fill="hold"/>
                                        <p:tgtEl>
                                          <p:spTgt spid="61459"/>
                                        </p:tgtEl>
                                        <p:attrNameLst>
                                          <p:attrName>ppt_x</p:attrName>
                                        </p:attrNameLst>
                                      </p:cBhvr>
                                      <p:tavLst>
                                        <p:tav tm="0">
                                          <p:val>
                                            <p:strVal val="#ppt_x-.2"/>
                                          </p:val>
                                        </p:tav>
                                        <p:tav tm="100000">
                                          <p:val>
                                            <p:strVal val="#ppt_x"/>
                                          </p:val>
                                        </p:tav>
                                      </p:tavLst>
                                    </p:anim>
                                    <p:anim calcmode="lin" valueType="num">
                                      <p:cBhvr>
                                        <p:cTn id="92" dur="500" fill="hold"/>
                                        <p:tgtEl>
                                          <p:spTgt spid="61459"/>
                                        </p:tgtEl>
                                        <p:attrNameLst>
                                          <p:attrName>ppt_y</p:attrName>
                                        </p:attrNameLst>
                                      </p:cBhvr>
                                      <p:tavLst>
                                        <p:tav tm="0">
                                          <p:val>
                                            <p:strVal val="#ppt_y"/>
                                          </p:val>
                                        </p:tav>
                                        <p:tav tm="100000">
                                          <p:val>
                                            <p:strVal val="#ppt_y"/>
                                          </p:val>
                                        </p:tav>
                                      </p:tavLst>
                                    </p:anim>
                                    <p:animEffect transition="in" filter="fade">
                                      <p:cBhvr>
                                        <p:cTn id="93" dur="500"/>
                                        <p:tgtEl>
                                          <p:spTgt spid="61459"/>
                                        </p:tgtEl>
                                      </p:cBhvr>
                                    </p:animEffect>
                                  </p:childTnLst>
                                </p:cTn>
                              </p:par>
                            </p:childTnLst>
                          </p:cTn>
                        </p:par>
                      </p:childTnLst>
                    </p:cTn>
                  </p:par>
                  <p:par>
                    <p:cTn id="94" fill="hold" nodeType="clickPar">
                      <p:stCondLst>
                        <p:cond delay="indefinite"/>
                      </p:stCondLst>
                      <p:childTnLst>
                        <p:par>
                          <p:cTn id="95" fill="hold" nodeType="withGroup">
                            <p:stCondLst>
                              <p:cond delay="0"/>
                            </p:stCondLst>
                            <p:childTnLst>
                              <p:par>
                                <p:cTn id="96" presetID="15" presetClass="entr" presetSubtype="0" fill="hold" grpId="0" nodeType="clickEffect">
                                  <p:stCondLst>
                                    <p:cond delay="0"/>
                                  </p:stCondLst>
                                  <p:childTnLst>
                                    <p:set>
                                      <p:cBhvr>
                                        <p:cTn id="97" dur="1" fill="hold">
                                          <p:stCondLst>
                                            <p:cond delay="0"/>
                                          </p:stCondLst>
                                        </p:cTn>
                                        <p:tgtEl>
                                          <p:spTgt spid="61460"/>
                                        </p:tgtEl>
                                        <p:attrNameLst>
                                          <p:attrName>style.visibility</p:attrName>
                                        </p:attrNameLst>
                                      </p:cBhvr>
                                      <p:to>
                                        <p:strVal val="visible"/>
                                      </p:to>
                                    </p:set>
                                    <p:anim calcmode="lin" valueType="num">
                                      <p:cBhvr>
                                        <p:cTn id="98" dur="1000" fill="hold"/>
                                        <p:tgtEl>
                                          <p:spTgt spid="61460"/>
                                        </p:tgtEl>
                                        <p:attrNameLst>
                                          <p:attrName>ppt_w</p:attrName>
                                        </p:attrNameLst>
                                      </p:cBhvr>
                                      <p:tavLst>
                                        <p:tav tm="0">
                                          <p:val>
                                            <p:fltVal val="0"/>
                                          </p:val>
                                        </p:tav>
                                        <p:tav tm="100000">
                                          <p:val>
                                            <p:strVal val="#ppt_w"/>
                                          </p:val>
                                        </p:tav>
                                      </p:tavLst>
                                    </p:anim>
                                    <p:anim calcmode="lin" valueType="num">
                                      <p:cBhvr>
                                        <p:cTn id="99" dur="1000" fill="hold"/>
                                        <p:tgtEl>
                                          <p:spTgt spid="61460"/>
                                        </p:tgtEl>
                                        <p:attrNameLst>
                                          <p:attrName>ppt_h</p:attrName>
                                        </p:attrNameLst>
                                      </p:cBhvr>
                                      <p:tavLst>
                                        <p:tav tm="0">
                                          <p:val>
                                            <p:fltVal val="0"/>
                                          </p:val>
                                        </p:tav>
                                        <p:tav tm="100000">
                                          <p:val>
                                            <p:strVal val="#ppt_h"/>
                                          </p:val>
                                        </p:tav>
                                      </p:tavLst>
                                    </p:anim>
                                    <p:anim calcmode="lin" valueType="num">
                                      <p:cBhvr>
                                        <p:cTn id="100" dur="1000" fill="hold"/>
                                        <p:tgtEl>
                                          <p:spTgt spid="61460"/>
                                        </p:tgtEl>
                                        <p:attrNameLst>
                                          <p:attrName>ppt_x</p:attrName>
                                        </p:attrNameLst>
                                      </p:cBhvr>
                                      <p:tavLst>
                                        <p:tav tm="0" fmla="#ppt_x+(cos(-2*pi*(1-$))*-#ppt_x-sin(-2*pi*(1-$))*(1-#ppt_y))*(1-$)">
                                          <p:val>
                                            <p:fltVal val="0"/>
                                          </p:val>
                                        </p:tav>
                                        <p:tav tm="100000">
                                          <p:val>
                                            <p:fltVal val="1"/>
                                          </p:val>
                                        </p:tav>
                                      </p:tavLst>
                                    </p:anim>
                                    <p:anim calcmode="lin" valueType="num">
                                      <p:cBhvr>
                                        <p:cTn id="101" dur="1000" fill="hold"/>
                                        <p:tgtEl>
                                          <p:spTgt spid="6146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02" fill="hold" nodeType="clickPar">
                      <p:stCondLst>
                        <p:cond delay="indefinite"/>
                      </p:stCondLst>
                      <p:childTnLst>
                        <p:par>
                          <p:cTn id="103" fill="hold" nodeType="withGroup">
                            <p:stCondLst>
                              <p:cond delay="0"/>
                            </p:stCondLst>
                            <p:childTnLst>
                              <p:par>
                                <p:cTn id="104" presetID="52" presetClass="entr" presetSubtype="0" fill="hold" grpId="0" nodeType="clickEffect">
                                  <p:stCondLst>
                                    <p:cond delay="0"/>
                                  </p:stCondLst>
                                  <p:childTnLst>
                                    <p:set>
                                      <p:cBhvr>
                                        <p:cTn id="105" dur="1" fill="hold">
                                          <p:stCondLst>
                                            <p:cond delay="0"/>
                                          </p:stCondLst>
                                        </p:cTn>
                                        <p:tgtEl>
                                          <p:spTgt spid="61457"/>
                                        </p:tgtEl>
                                        <p:attrNameLst>
                                          <p:attrName>style.visibility</p:attrName>
                                        </p:attrNameLst>
                                      </p:cBhvr>
                                      <p:to>
                                        <p:strVal val="visible"/>
                                      </p:to>
                                    </p:set>
                                    <p:animScale>
                                      <p:cBhvr>
                                        <p:cTn id="106" dur="1000" decel="50000" fill="hold">
                                          <p:stCondLst>
                                            <p:cond delay="0"/>
                                          </p:stCondLst>
                                        </p:cTn>
                                        <p:tgtEl>
                                          <p:spTgt spid="6145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7" dur="1000" decel="50000" fill="hold">
                                          <p:stCondLst>
                                            <p:cond delay="0"/>
                                          </p:stCondLst>
                                        </p:cTn>
                                        <p:tgtEl>
                                          <p:spTgt spid="61457"/>
                                        </p:tgtEl>
                                        <p:attrNameLst>
                                          <p:attrName>ppt_x</p:attrName>
                                          <p:attrName>ppt_y</p:attrName>
                                        </p:attrNameLst>
                                      </p:cBhvr>
                                    </p:animMotion>
                                    <p:animEffect transition="in" filter="fade">
                                      <p:cBhvr>
                                        <p:cTn id="108" dur="1000"/>
                                        <p:tgtEl>
                                          <p:spTgt spid="61457"/>
                                        </p:tgtEl>
                                      </p:cBhvr>
                                    </p:animEffect>
                                  </p:childTnLst>
                                </p:cTn>
                              </p:par>
                            </p:childTnLst>
                          </p:cTn>
                        </p:par>
                      </p:childTnLst>
                    </p:cTn>
                  </p:par>
                  <p:par>
                    <p:cTn id="109" fill="hold" nodeType="clickPar">
                      <p:stCondLst>
                        <p:cond delay="indefinite"/>
                      </p:stCondLst>
                      <p:childTnLst>
                        <p:par>
                          <p:cTn id="110" fill="hold" nodeType="withGroup">
                            <p:stCondLst>
                              <p:cond delay="0"/>
                            </p:stCondLst>
                            <p:childTnLst>
                              <p:par>
                                <p:cTn id="111" presetID="58" presetClass="entr" presetSubtype="0" accel="100000" fill="hold" grpId="0" nodeType="clickEffect">
                                  <p:stCondLst>
                                    <p:cond delay="0"/>
                                  </p:stCondLst>
                                  <p:childTnLst>
                                    <p:set>
                                      <p:cBhvr>
                                        <p:cTn id="112" dur="1" fill="hold">
                                          <p:stCondLst>
                                            <p:cond delay="0"/>
                                          </p:stCondLst>
                                        </p:cTn>
                                        <p:tgtEl>
                                          <p:spTgt spid="61461"/>
                                        </p:tgtEl>
                                        <p:attrNameLst>
                                          <p:attrName>style.visibility</p:attrName>
                                        </p:attrNameLst>
                                      </p:cBhvr>
                                      <p:to>
                                        <p:strVal val="visible"/>
                                      </p:to>
                                    </p:set>
                                    <p:anim calcmode="lin" valueType="num">
                                      <p:cBhvr>
                                        <p:cTn id="113" dur="500" fill="hold"/>
                                        <p:tgtEl>
                                          <p:spTgt spid="61461"/>
                                        </p:tgtEl>
                                        <p:attrNameLst>
                                          <p:attrName>ppt_w</p:attrName>
                                        </p:attrNameLst>
                                      </p:cBhvr>
                                      <p:tavLst>
                                        <p:tav tm="0">
                                          <p:val>
                                            <p:strVal val="#ppt_w*2.5"/>
                                          </p:val>
                                        </p:tav>
                                        <p:tav tm="100000">
                                          <p:val>
                                            <p:strVal val="#ppt_w"/>
                                          </p:val>
                                        </p:tav>
                                      </p:tavLst>
                                    </p:anim>
                                    <p:anim calcmode="lin" valueType="num">
                                      <p:cBhvr>
                                        <p:cTn id="114" dur="500" fill="hold"/>
                                        <p:tgtEl>
                                          <p:spTgt spid="61461"/>
                                        </p:tgtEl>
                                        <p:attrNameLst>
                                          <p:attrName>ppt_h</p:attrName>
                                        </p:attrNameLst>
                                      </p:cBhvr>
                                      <p:tavLst>
                                        <p:tav tm="0">
                                          <p:val>
                                            <p:strVal val="#ppt_h*0.01"/>
                                          </p:val>
                                        </p:tav>
                                        <p:tav tm="100000">
                                          <p:val>
                                            <p:strVal val="#ppt_h"/>
                                          </p:val>
                                        </p:tav>
                                      </p:tavLst>
                                    </p:anim>
                                    <p:anim calcmode="lin" valueType="num">
                                      <p:cBhvr>
                                        <p:cTn id="115" dur="500" fill="hold"/>
                                        <p:tgtEl>
                                          <p:spTgt spid="61461"/>
                                        </p:tgtEl>
                                        <p:attrNameLst>
                                          <p:attrName>ppt_x</p:attrName>
                                        </p:attrNameLst>
                                      </p:cBhvr>
                                      <p:tavLst>
                                        <p:tav tm="0">
                                          <p:val>
                                            <p:strVal val="#ppt_x"/>
                                          </p:val>
                                        </p:tav>
                                        <p:tav tm="100000">
                                          <p:val>
                                            <p:strVal val="#ppt_x"/>
                                          </p:val>
                                        </p:tav>
                                      </p:tavLst>
                                    </p:anim>
                                    <p:anim calcmode="lin" valueType="num">
                                      <p:cBhvr>
                                        <p:cTn id="116" dur="500" fill="hold"/>
                                        <p:tgtEl>
                                          <p:spTgt spid="61461"/>
                                        </p:tgtEl>
                                        <p:attrNameLst>
                                          <p:attrName>ppt_y</p:attrName>
                                        </p:attrNameLst>
                                      </p:cBhvr>
                                      <p:tavLst>
                                        <p:tav tm="0">
                                          <p:val>
                                            <p:strVal val="#ppt_h+1"/>
                                          </p:val>
                                        </p:tav>
                                        <p:tav tm="100000">
                                          <p:val>
                                            <p:strVal val="#ppt_y"/>
                                          </p:val>
                                        </p:tav>
                                      </p:tavLst>
                                    </p:anim>
                                    <p:animEffect transition="in" filter="fade">
                                      <p:cBhvr>
                                        <p:cTn id="117" dur="500"/>
                                        <p:tgtEl>
                                          <p:spTgt spid="61461"/>
                                        </p:tgtEl>
                                      </p:cBhvr>
                                    </p:animEffect>
                                  </p:childTnLst>
                                </p:cTn>
                              </p:par>
                            </p:childTnLst>
                          </p:cTn>
                        </p:par>
                      </p:childTnLst>
                    </p:cTn>
                  </p:par>
                  <p:par>
                    <p:cTn id="118" fill="hold" nodeType="clickPar">
                      <p:stCondLst>
                        <p:cond delay="indefinite"/>
                      </p:stCondLst>
                      <p:childTnLst>
                        <p:par>
                          <p:cTn id="119" fill="hold" nodeType="withGroup">
                            <p:stCondLst>
                              <p:cond delay="0"/>
                            </p:stCondLst>
                            <p:childTnLst>
                              <p:par>
                                <p:cTn id="120" presetID="37" presetClass="entr" presetSubtype="0" fill="hold" grpId="0" nodeType="clickEffect">
                                  <p:stCondLst>
                                    <p:cond delay="0"/>
                                  </p:stCondLst>
                                  <p:childTnLst>
                                    <p:set>
                                      <p:cBhvr>
                                        <p:cTn id="121" dur="1" fill="hold">
                                          <p:stCondLst>
                                            <p:cond delay="0"/>
                                          </p:stCondLst>
                                        </p:cTn>
                                        <p:tgtEl>
                                          <p:spTgt spid="61446"/>
                                        </p:tgtEl>
                                        <p:attrNameLst>
                                          <p:attrName>style.visibility</p:attrName>
                                        </p:attrNameLst>
                                      </p:cBhvr>
                                      <p:to>
                                        <p:strVal val="visible"/>
                                      </p:to>
                                    </p:set>
                                    <p:animEffect transition="in" filter="fade">
                                      <p:cBhvr>
                                        <p:cTn id="122" dur="1000"/>
                                        <p:tgtEl>
                                          <p:spTgt spid="61446"/>
                                        </p:tgtEl>
                                      </p:cBhvr>
                                    </p:animEffect>
                                    <p:anim calcmode="lin" valueType="num">
                                      <p:cBhvr>
                                        <p:cTn id="123" dur="1000" fill="hold"/>
                                        <p:tgtEl>
                                          <p:spTgt spid="61446"/>
                                        </p:tgtEl>
                                        <p:attrNameLst>
                                          <p:attrName>ppt_x</p:attrName>
                                        </p:attrNameLst>
                                      </p:cBhvr>
                                      <p:tavLst>
                                        <p:tav tm="0">
                                          <p:val>
                                            <p:strVal val="#ppt_x"/>
                                          </p:val>
                                        </p:tav>
                                        <p:tav tm="100000">
                                          <p:val>
                                            <p:strVal val="#ppt_x"/>
                                          </p:val>
                                        </p:tav>
                                      </p:tavLst>
                                    </p:anim>
                                    <p:anim calcmode="lin" valueType="num">
                                      <p:cBhvr>
                                        <p:cTn id="124" dur="900" decel="100000" fill="hold"/>
                                        <p:tgtEl>
                                          <p:spTgt spid="61446"/>
                                        </p:tgtEl>
                                        <p:attrNameLst>
                                          <p:attrName>ppt_y</p:attrName>
                                        </p:attrNameLst>
                                      </p:cBhvr>
                                      <p:tavLst>
                                        <p:tav tm="0">
                                          <p:val>
                                            <p:strVal val="#ppt_y+1"/>
                                          </p:val>
                                        </p:tav>
                                        <p:tav tm="100000">
                                          <p:val>
                                            <p:strVal val="#ppt_y-.03"/>
                                          </p:val>
                                        </p:tav>
                                      </p:tavLst>
                                    </p:anim>
                                    <p:anim calcmode="lin" valueType="num">
                                      <p:cBhvr>
                                        <p:cTn id="125" dur="100" accel="100000" fill="hold">
                                          <p:stCondLst>
                                            <p:cond delay="900"/>
                                          </p:stCondLst>
                                        </p:cTn>
                                        <p:tgtEl>
                                          <p:spTgt spid="61446"/>
                                        </p:tgtEl>
                                        <p:attrNameLst>
                                          <p:attrName>ppt_y</p:attrName>
                                        </p:attrNameLst>
                                      </p:cBhvr>
                                      <p:tavLst>
                                        <p:tav tm="0">
                                          <p:val>
                                            <p:strVal val="#ppt_y-.03"/>
                                          </p:val>
                                        </p:tav>
                                        <p:tav tm="100000">
                                          <p:val>
                                            <p:strVal val="#ppt_y"/>
                                          </p:val>
                                        </p:tav>
                                      </p:tavLst>
                                    </p:anim>
                                  </p:childTnLst>
                                </p:cTn>
                              </p:par>
                            </p:childTnLst>
                          </p:cTn>
                        </p:par>
                      </p:childTnLst>
                    </p:cTn>
                  </p:par>
                  <p:par>
                    <p:cTn id="126" fill="hold" nodeType="clickPar">
                      <p:stCondLst>
                        <p:cond delay="indefinite"/>
                      </p:stCondLst>
                      <p:childTnLst>
                        <p:par>
                          <p:cTn id="127" fill="hold" nodeType="withGroup">
                            <p:stCondLst>
                              <p:cond delay="0"/>
                            </p:stCondLst>
                            <p:childTnLst>
                              <p:par>
                                <p:cTn id="128" presetID="37" presetClass="entr" presetSubtype="0" fill="hold" grpId="0" nodeType="clickEffect">
                                  <p:stCondLst>
                                    <p:cond delay="0"/>
                                  </p:stCondLst>
                                  <p:childTnLst>
                                    <p:set>
                                      <p:cBhvr>
                                        <p:cTn id="129" dur="1" fill="hold">
                                          <p:stCondLst>
                                            <p:cond delay="0"/>
                                          </p:stCondLst>
                                        </p:cTn>
                                        <p:tgtEl>
                                          <p:spTgt spid="61463"/>
                                        </p:tgtEl>
                                        <p:attrNameLst>
                                          <p:attrName>style.visibility</p:attrName>
                                        </p:attrNameLst>
                                      </p:cBhvr>
                                      <p:to>
                                        <p:strVal val="visible"/>
                                      </p:to>
                                    </p:set>
                                    <p:animEffect transition="in" filter="fade">
                                      <p:cBhvr>
                                        <p:cTn id="130" dur="1000"/>
                                        <p:tgtEl>
                                          <p:spTgt spid="61463"/>
                                        </p:tgtEl>
                                      </p:cBhvr>
                                    </p:animEffect>
                                    <p:anim calcmode="lin" valueType="num">
                                      <p:cBhvr>
                                        <p:cTn id="131" dur="1000" fill="hold"/>
                                        <p:tgtEl>
                                          <p:spTgt spid="61463"/>
                                        </p:tgtEl>
                                        <p:attrNameLst>
                                          <p:attrName>ppt_x</p:attrName>
                                        </p:attrNameLst>
                                      </p:cBhvr>
                                      <p:tavLst>
                                        <p:tav tm="0">
                                          <p:val>
                                            <p:strVal val="#ppt_x"/>
                                          </p:val>
                                        </p:tav>
                                        <p:tav tm="100000">
                                          <p:val>
                                            <p:strVal val="#ppt_x"/>
                                          </p:val>
                                        </p:tav>
                                      </p:tavLst>
                                    </p:anim>
                                    <p:anim calcmode="lin" valueType="num">
                                      <p:cBhvr>
                                        <p:cTn id="132" dur="900" decel="100000" fill="hold"/>
                                        <p:tgtEl>
                                          <p:spTgt spid="61463"/>
                                        </p:tgtEl>
                                        <p:attrNameLst>
                                          <p:attrName>ppt_y</p:attrName>
                                        </p:attrNameLst>
                                      </p:cBhvr>
                                      <p:tavLst>
                                        <p:tav tm="0">
                                          <p:val>
                                            <p:strVal val="#ppt_y+1"/>
                                          </p:val>
                                        </p:tav>
                                        <p:tav tm="100000">
                                          <p:val>
                                            <p:strVal val="#ppt_y-.03"/>
                                          </p:val>
                                        </p:tav>
                                      </p:tavLst>
                                    </p:anim>
                                    <p:anim calcmode="lin" valueType="num">
                                      <p:cBhvr>
                                        <p:cTn id="133" dur="100" accel="100000" fill="hold">
                                          <p:stCondLst>
                                            <p:cond delay="900"/>
                                          </p:stCondLst>
                                        </p:cTn>
                                        <p:tgtEl>
                                          <p:spTgt spid="61463"/>
                                        </p:tgtEl>
                                        <p:attrNameLst>
                                          <p:attrName>ppt_y</p:attrName>
                                        </p:attrNameLst>
                                      </p:cBhvr>
                                      <p:tavLst>
                                        <p:tav tm="0">
                                          <p:val>
                                            <p:strVal val="#ppt_y-.03"/>
                                          </p:val>
                                        </p:tav>
                                        <p:tav tm="100000">
                                          <p:val>
                                            <p:strVal val="#ppt_y"/>
                                          </p:val>
                                        </p:tav>
                                      </p:tavLst>
                                    </p:anim>
                                  </p:childTnLst>
                                </p:cTn>
                              </p:par>
                            </p:childTnLst>
                          </p:cTn>
                        </p:par>
                      </p:childTnLst>
                    </p:cTn>
                  </p:par>
                  <p:par>
                    <p:cTn id="134" fill="hold" nodeType="clickPar">
                      <p:stCondLst>
                        <p:cond delay="indefinite"/>
                      </p:stCondLst>
                      <p:childTnLst>
                        <p:par>
                          <p:cTn id="135" fill="hold" nodeType="withGroup">
                            <p:stCondLst>
                              <p:cond delay="0"/>
                            </p:stCondLst>
                            <p:childTnLst>
                              <p:par>
                                <p:cTn id="136" presetID="58" presetClass="entr" presetSubtype="0" accel="100000" fill="hold" grpId="0" nodeType="clickEffect">
                                  <p:stCondLst>
                                    <p:cond delay="0"/>
                                  </p:stCondLst>
                                  <p:childTnLst>
                                    <p:set>
                                      <p:cBhvr>
                                        <p:cTn id="137" dur="1" fill="hold">
                                          <p:stCondLst>
                                            <p:cond delay="0"/>
                                          </p:stCondLst>
                                        </p:cTn>
                                        <p:tgtEl>
                                          <p:spTgt spid="61465"/>
                                        </p:tgtEl>
                                        <p:attrNameLst>
                                          <p:attrName>style.visibility</p:attrName>
                                        </p:attrNameLst>
                                      </p:cBhvr>
                                      <p:to>
                                        <p:strVal val="visible"/>
                                      </p:to>
                                    </p:set>
                                    <p:anim calcmode="lin" valueType="num">
                                      <p:cBhvr>
                                        <p:cTn id="138" dur="500" fill="hold"/>
                                        <p:tgtEl>
                                          <p:spTgt spid="61465"/>
                                        </p:tgtEl>
                                        <p:attrNameLst>
                                          <p:attrName>ppt_w</p:attrName>
                                        </p:attrNameLst>
                                      </p:cBhvr>
                                      <p:tavLst>
                                        <p:tav tm="0">
                                          <p:val>
                                            <p:strVal val="#ppt_w*2.5"/>
                                          </p:val>
                                        </p:tav>
                                        <p:tav tm="100000">
                                          <p:val>
                                            <p:strVal val="#ppt_w"/>
                                          </p:val>
                                        </p:tav>
                                      </p:tavLst>
                                    </p:anim>
                                    <p:anim calcmode="lin" valueType="num">
                                      <p:cBhvr>
                                        <p:cTn id="139" dur="500" fill="hold"/>
                                        <p:tgtEl>
                                          <p:spTgt spid="61465"/>
                                        </p:tgtEl>
                                        <p:attrNameLst>
                                          <p:attrName>ppt_h</p:attrName>
                                        </p:attrNameLst>
                                      </p:cBhvr>
                                      <p:tavLst>
                                        <p:tav tm="0">
                                          <p:val>
                                            <p:strVal val="#ppt_h*0.01"/>
                                          </p:val>
                                        </p:tav>
                                        <p:tav tm="100000">
                                          <p:val>
                                            <p:strVal val="#ppt_h"/>
                                          </p:val>
                                        </p:tav>
                                      </p:tavLst>
                                    </p:anim>
                                    <p:anim calcmode="lin" valueType="num">
                                      <p:cBhvr>
                                        <p:cTn id="140" dur="500" fill="hold"/>
                                        <p:tgtEl>
                                          <p:spTgt spid="61465"/>
                                        </p:tgtEl>
                                        <p:attrNameLst>
                                          <p:attrName>ppt_x</p:attrName>
                                        </p:attrNameLst>
                                      </p:cBhvr>
                                      <p:tavLst>
                                        <p:tav tm="0">
                                          <p:val>
                                            <p:strVal val="#ppt_x"/>
                                          </p:val>
                                        </p:tav>
                                        <p:tav tm="100000">
                                          <p:val>
                                            <p:strVal val="#ppt_x"/>
                                          </p:val>
                                        </p:tav>
                                      </p:tavLst>
                                    </p:anim>
                                    <p:anim calcmode="lin" valueType="num">
                                      <p:cBhvr>
                                        <p:cTn id="141" dur="500" fill="hold"/>
                                        <p:tgtEl>
                                          <p:spTgt spid="61465"/>
                                        </p:tgtEl>
                                        <p:attrNameLst>
                                          <p:attrName>ppt_y</p:attrName>
                                        </p:attrNameLst>
                                      </p:cBhvr>
                                      <p:tavLst>
                                        <p:tav tm="0">
                                          <p:val>
                                            <p:strVal val="#ppt_h+1"/>
                                          </p:val>
                                        </p:tav>
                                        <p:tav tm="100000">
                                          <p:val>
                                            <p:strVal val="#ppt_y"/>
                                          </p:val>
                                        </p:tav>
                                      </p:tavLst>
                                    </p:anim>
                                    <p:animEffect transition="in" filter="fade">
                                      <p:cBhvr>
                                        <p:cTn id="142" dur="500"/>
                                        <p:tgtEl>
                                          <p:spTgt spid="61465"/>
                                        </p:tgtEl>
                                      </p:cBhvr>
                                    </p:animEffect>
                                  </p:childTnLst>
                                </p:cTn>
                              </p:par>
                            </p:childTnLst>
                          </p:cTn>
                        </p:par>
                      </p:childTnLst>
                    </p:cTn>
                  </p:par>
                  <p:par>
                    <p:cTn id="143" fill="hold" nodeType="clickPar">
                      <p:stCondLst>
                        <p:cond delay="indefinite"/>
                      </p:stCondLst>
                      <p:childTnLst>
                        <p:par>
                          <p:cTn id="144" fill="hold" nodeType="withGroup">
                            <p:stCondLst>
                              <p:cond delay="0"/>
                            </p:stCondLst>
                            <p:childTnLst>
                              <p:par>
                                <p:cTn id="145" presetID="40" presetClass="entr" presetSubtype="0" fill="hold" grpId="0" nodeType="clickEffect">
                                  <p:stCondLst>
                                    <p:cond delay="0"/>
                                  </p:stCondLst>
                                  <p:iterate type="lt">
                                    <p:tmPct val="10000"/>
                                  </p:iterate>
                                  <p:childTnLst>
                                    <p:set>
                                      <p:cBhvr>
                                        <p:cTn id="146" dur="1" fill="hold">
                                          <p:stCondLst>
                                            <p:cond delay="0"/>
                                          </p:stCondLst>
                                        </p:cTn>
                                        <p:tgtEl>
                                          <p:spTgt spid="61462"/>
                                        </p:tgtEl>
                                        <p:attrNameLst>
                                          <p:attrName>style.visibility</p:attrName>
                                        </p:attrNameLst>
                                      </p:cBhvr>
                                      <p:to>
                                        <p:strVal val="visible"/>
                                      </p:to>
                                    </p:set>
                                    <p:animEffect transition="in" filter="fade">
                                      <p:cBhvr>
                                        <p:cTn id="147" dur="1000"/>
                                        <p:tgtEl>
                                          <p:spTgt spid="61462"/>
                                        </p:tgtEl>
                                      </p:cBhvr>
                                    </p:animEffect>
                                    <p:anim calcmode="lin" valueType="num">
                                      <p:cBhvr>
                                        <p:cTn id="148" dur="1000" fill="hold"/>
                                        <p:tgtEl>
                                          <p:spTgt spid="61462"/>
                                        </p:tgtEl>
                                        <p:attrNameLst>
                                          <p:attrName>ppt_x</p:attrName>
                                        </p:attrNameLst>
                                      </p:cBhvr>
                                      <p:tavLst>
                                        <p:tav tm="0">
                                          <p:val>
                                            <p:strVal val="#ppt_x-.1"/>
                                          </p:val>
                                        </p:tav>
                                        <p:tav tm="100000">
                                          <p:val>
                                            <p:strVal val="#ppt_x"/>
                                          </p:val>
                                        </p:tav>
                                      </p:tavLst>
                                    </p:anim>
                                    <p:anim calcmode="lin" valueType="num">
                                      <p:cBhvr>
                                        <p:cTn id="149" dur="1000" fill="hold"/>
                                        <p:tgtEl>
                                          <p:spTgt spid="614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1" grpId="0" animBg="1"/>
      <p:bldP spid="61455" grpId="0" animBg="1"/>
      <p:bldP spid="61454" grpId="0" animBg="1"/>
      <p:bldP spid="61444" grpId="0"/>
      <p:bldP spid="61445" grpId="0"/>
      <p:bldP spid="61446" grpId="0"/>
      <p:bldP spid="61448" grpId="0"/>
      <p:bldP spid="61449" grpId="0"/>
      <p:bldP spid="61450" grpId="0"/>
      <p:bldP spid="61451" grpId="0" animBg="1"/>
      <p:bldP spid="61452" grpId="0"/>
      <p:bldP spid="61453" grpId="0" animBg="1"/>
      <p:bldP spid="61456" grpId="0"/>
      <p:bldP spid="61457" grpId="0"/>
      <p:bldP spid="61458" grpId="0"/>
      <p:bldP spid="61459" grpId="0" animBg="1"/>
      <p:bldP spid="61460" grpId="0"/>
      <p:bldP spid="61462" grpId="0"/>
      <p:bldP spid="61463" grpId="0"/>
      <p:bldP spid="61464" grpId="0" animBg="1"/>
      <p:bldP spid="61465" grpId="0" animBg="1"/>
    </p:bldLst>
  </p:timing>
</p:sld>
</file>

<file path=ppt/slides/slide1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p:txBody>
          <a:bodyPr/>
          <a:lstStyle/>
          <a:p>
            <a:pPr eaLnBrk="1" hangingPunct="1"/>
            <a:r>
              <a:rPr lang="fa-IR" smtClean="0">
                <a:solidFill>
                  <a:schemeClr val="accent2"/>
                </a:solidFill>
                <a:cs typeface="B Homa" panose="00000400000000000000" pitchFamily="2" charset="-78"/>
              </a:rPr>
              <a:t>آزمونهای عینی</a:t>
            </a:r>
            <a:endParaRPr lang="en-US" smtClean="0">
              <a:solidFill>
                <a:schemeClr val="accent2"/>
              </a:solidFill>
              <a:cs typeface="B Homa" panose="00000400000000000000" pitchFamily="2" charset="-78"/>
            </a:endParaRPr>
          </a:p>
        </p:txBody>
      </p:sp>
      <p:sp>
        <p:nvSpPr>
          <p:cNvPr id="168963" name="Rectangle 3"/>
          <p:cNvSpPr>
            <a:spLocks noGrp="1" noChangeArrowheads="1"/>
          </p:cNvSpPr>
          <p:nvPr>
            <p:ph type="body" idx="1"/>
          </p:nvPr>
        </p:nvSpPr>
        <p:spPr/>
        <p:txBody>
          <a:bodyPr/>
          <a:lstStyle/>
          <a:p>
            <a:pPr algn="r" rtl="1" eaLnBrk="1" hangingPunct="1"/>
            <a:r>
              <a:rPr lang="fa-IR" smtClean="0">
                <a:cs typeface="B Koodak" panose="00000700000000000000" pitchFamily="2" charset="-78"/>
              </a:rPr>
              <a:t>انتخاب پاسخ از سوی یادگیرنده</a:t>
            </a:r>
          </a:p>
          <a:p>
            <a:pPr algn="r" rtl="1" eaLnBrk="1" hangingPunct="1"/>
            <a:r>
              <a:rPr lang="fa-IR" smtClean="0">
                <a:cs typeface="B Koodak" panose="00000700000000000000" pitchFamily="2" charset="-78"/>
              </a:rPr>
              <a:t>در برگرفتن نمونه کوچکی از محتوی درس و اهداف آموزشی</a:t>
            </a:r>
          </a:p>
          <a:p>
            <a:pPr algn="r" rtl="1" eaLnBrk="1" hangingPunct="1"/>
            <a:r>
              <a:rPr lang="fa-IR" smtClean="0">
                <a:cs typeface="B Koodak" panose="00000700000000000000" pitchFamily="2" charset="-78"/>
              </a:rPr>
              <a:t>تصحیح آسان</a:t>
            </a:r>
          </a:p>
          <a:p>
            <a:pPr algn="r" rtl="1" eaLnBrk="1" hangingPunct="1"/>
            <a:r>
              <a:rPr lang="fa-IR" smtClean="0">
                <a:cs typeface="B Koodak" panose="00000700000000000000" pitchFamily="2" charset="-78"/>
              </a:rPr>
              <a:t>عدم دخالت نظرمصحح</a:t>
            </a:r>
            <a:endParaRPr lang="en-US" smtClean="0">
              <a:cs typeface="B Koodak" panose="00000700000000000000" pitchFamily="2" charset="-78"/>
            </a:endParaRPr>
          </a:p>
        </p:txBody>
      </p:sp>
    </p:spTree>
  </p:cSld>
  <p:clrMapOvr>
    <a:masterClrMapping/>
  </p:clrMapOvr>
  <p:transition/>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a:xfrm>
            <a:off x="1295400" y="838200"/>
            <a:ext cx="7391400" cy="1143000"/>
          </a:xfrm>
        </p:spPr>
        <p:txBody>
          <a:bodyPr/>
          <a:lstStyle/>
          <a:p>
            <a:pPr eaLnBrk="1" hangingPunct="1"/>
            <a:r>
              <a:rPr lang="fa-IR" smtClean="0">
                <a:solidFill>
                  <a:schemeClr val="accent2"/>
                </a:solidFill>
                <a:cs typeface="B Homa" panose="00000400000000000000" pitchFamily="2" charset="-78"/>
              </a:rPr>
              <a:t>قواعد تهیه سوالات عینی ( چند گزینه ای)</a:t>
            </a:r>
            <a:endParaRPr lang="en-US" smtClean="0">
              <a:solidFill>
                <a:schemeClr val="accent2"/>
              </a:solidFill>
              <a:cs typeface="B Homa" panose="00000400000000000000" pitchFamily="2" charset="-78"/>
            </a:endParaRPr>
          </a:p>
        </p:txBody>
      </p:sp>
      <p:sp>
        <p:nvSpPr>
          <p:cNvPr id="169987" name="Rectangle 3"/>
          <p:cNvSpPr>
            <a:spLocks noGrp="1" noChangeArrowheads="1"/>
          </p:cNvSpPr>
          <p:nvPr>
            <p:ph type="body" idx="1"/>
          </p:nvPr>
        </p:nvSpPr>
        <p:spPr/>
        <p:txBody>
          <a:bodyPr/>
          <a:lstStyle/>
          <a:p>
            <a:pPr algn="r" rtl="1" eaLnBrk="1" hangingPunct="1">
              <a:lnSpc>
                <a:spcPct val="80000"/>
              </a:lnSpc>
            </a:pPr>
            <a:r>
              <a:rPr lang="fa-IR" sz="2500" smtClean="0">
                <a:cs typeface="B Koodak" panose="00000700000000000000" pitchFamily="2" charset="-78"/>
              </a:rPr>
              <a:t>اندازه گیری یک موضوع مهم در هر سوال</a:t>
            </a:r>
          </a:p>
          <a:p>
            <a:pPr algn="r" rtl="1" eaLnBrk="1" hangingPunct="1">
              <a:lnSpc>
                <a:spcPct val="80000"/>
              </a:lnSpc>
            </a:pPr>
            <a:r>
              <a:rPr lang="fa-IR" sz="2500" smtClean="0">
                <a:cs typeface="B Koodak" panose="00000700000000000000" pitchFamily="2" charset="-78"/>
              </a:rPr>
              <a:t>صورت سوالات واضح و به دور از ابهام باشد</a:t>
            </a:r>
          </a:p>
          <a:p>
            <a:pPr algn="r" rtl="1" eaLnBrk="1" hangingPunct="1">
              <a:lnSpc>
                <a:spcPct val="80000"/>
              </a:lnSpc>
            </a:pPr>
            <a:r>
              <a:rPr lang="fa-IR" sz="2500" smtClean="0">
                <a:cs typeface="B Koodak" panose="00000700000000000000" pitchFamily="2" charset="-78"/>
              </a:rPr>
              <a:t>عدم تکرار مطالب درگزینه ها</a:t>
            </a:r>
          </a:p>
          <a:p>
            <a:pPr algn="r" rtl="1" eaLnBrk="1" hangingPunct="1">
              <a:lnSpc>
                <a:spcPct val="80000"/>
              </a:lnSpc>
            </a:pPr>
            <a:r>
              <a:rPr lang="fa-IR" sz="2500" smtClean="0">
                <a:cs typeface="B Koodak" panose="00000700000000000000" pitchFamily="2" charset="-78"/>
              </a:rPr>
              <a:t>مطلب مورد سوال را به طور کامل در تنه سوال بیان کنید</a:t>
            </a:r>
          </a:p>
          <a:p>
            <a:pPr algn="r" rtl="1" eaLnBrk="1" hangingPunct="1">
              <a:lnSpc>
                <a:spcPct val="80000"/>
              </a:lnSpc>
            </a:pPr>
            <a:r>
              <a:rPr lang="fa-IR" sz="2500" smtClean="0">
                <a:cs typeface="B Koodak" panose="00000700000000000000" pitchFamily="2" charset="-78"/>
              </a:rPr>
              <a:t>مربوط بودن تمام گزینه ها به یک مطلب و موضوع واحد</a:t>
            </a:r>
          </a:p>
          <a:p>
            <a:pPr algn="r" rtl="1" eaLnBrk="1" hangingPunct="1">
              <a:lnSpc>
                <a:spcPct val="80000"/>
              </a:lnSpc>
            </a:pPr>
            <a:r>
              <a:rPr lang="fa-IR" sz="2500" smtClean="0">
                <a:cs typeface="B Koodak" panose="00000700000000000000" pitchFamily="2" charset="-78"/>
              </a:rPr>
              <a:t>تنها یک پاسخ درست یا یک پاسخ درست ترین باشد</a:t>
            </a:r>
          </a:p>
          <a:p>
            <a:pPr algn="r" rtl="1" eaLnBrk="1" hangingPunct="1">
              <a:lnSpc>
                <a:spcPct val="80000"/>
              </a:lnSpc>
            </a:pPr>
            <a:r>
              <a:rPr lang="fa-IR" sz="2500" smtClean="0">
                <a:cs typeface="B Koodak" panose="00000700000000000000" pitchFamily="2" charset="-78"/>
              </a:rPr>
              <a:t>استفاده از پاسخ های انحرافی</a:t>
            </a:r>
          </a:p>
          <a:p>
            <a:pPr algn="r" rtl="1" eaLnBrk="1" hangingPunct="1">
              <a:lnSpc>
                <a:spcPct val="80000"/>
              </a:lnSpc>
            </a:pPr>
            <a:r>
              <a:rPr lang="fa-IR" sz="2500" smtClean="0">
                <a:cs typeface="B Koodak" panose="00000700000000000000" pitchFamily="2" charset="-78"/>
              </a:rPr>
              <a:t>صورت سوال مثبت باشد، از کاربرد عبارات منفی بپرهیزید</a:t>
            </a:r>
          </a:p>
          <a:p>
            <a:pPr algn="r" rtl="1" eaLnBrk="1" hangingPunct="1">
              <a:lnSpc>
                <a:spcPct val="80000"/>
              </a:lnSpc>
            </a:pPr>
            <a:r>
              <a:rPr lang="fa-IR" sz="2500" smtClean="0">
                <a:cs typeface="B Koodak" panose="00000700000000000000" pitchFamily="2" charset="-78"/>
              </a:rPr>
              <a:t>سوالات را مستقل از هم بنویسید</a:t>
            </a:r>
          </a:p>
          <a:p>
            <a:pPr algn="r" rtl="1" eaLnBrk="1" hangingPunct="1">
              <a:lnSpc>
                <a:spcPct val="80000"/>
              </a:lnSpc>
            </a:pPr>
            <a:r>
              <a:rPr lang="fa-IR" sz="2500" smtClean="0">
                <a:cs typeface="B Koodak" panose="00000700000000000000" pitchFamily="2" charset="-78"/>
              </a:rPr>
              <a:t>طول پاسخ درست در سوالات مختلف تغییر کند</a:t>
            </a:r>
          </a:p>
          <a:p>
            <a:pPr algn="r" rtl="1" eaLnBrk="1" hangingPunct="1">
              <a:lnSpc>
                <a:spcPct val="80000"/>
              </a:lnSpc>
            </a:pPr>
            <a:r>
              <a:rPr lang="fa-IR" sz="2500" smtClean="0">
                <a:cs typeface="B Koodak" panose="00000700000000000000" pitchFamily="2" charset="-78"/>
              </a:rPr>
              <a:t>محل پاسخ درست در سوالات تغییر کند.</a:t>
            </a:r>
            <a:endParaRPr lang="en-US" sz="2500" smtClean="0">
              <a:cs typeface="B Koodak" panose="00000700000000000000" pitchFamily="2" charset="-78"/>
            </a:endParaRPr>
          </a:p>
        </p:txBody>
      </p:sp>
    </p:spTree>
  </p:cSld>
  <p:clrMapOvr>
    <a:masterClrMapping/>
  </p:clrMapOvr>
  <p:transition/>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0" y="3505200"/>
            <a:ext cx="8763000" cy="1216025"/>
          </a:xfrm>
        </p:spPr>
        <p:txBody>
          <a:bodyPr/>
          <a:lstStyle/>
          <a:p>
            <a:pPr eaLnBrk="1" hangingPunct="1"/>
            <a:r>
              <a:rPr lang="fa-IR" sz="9000" smtClean="0"/>
              <a:t>قواعد تهیه طرح درس</a:t>
            </a:r>
            <a:endParaRPr lang="en-US" sz="9000" smtClean="0"/>
          </a:p>
        </p:txBody>
      </p:sp>
      <p:sp>
        <p:nvSpPr>
          <p:cNvPr id="171011" name="Rectangle 6"/>
          <p:cNvSpPr>
            <a:spLocks noChangeArrowheads="1"/>
          </p:cNvSpPr>
          <p:nvPr/>
        </p:nvSpPr>
        <p:spPr bwMode="auto">
          <a:xfrm>
            <a:off x="304800" y="2743200"/>
            <a:ext cx="2305050" cy="1873250"/>
          </a:xfrm>
          <a:prstGeom prst="rect">
            <a:avLst/>
          </a:prstGeom>
          <a:solidFill>
            <a:srgbClr val="FF6600">
              <a:alpha val="4196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171012" name="Rectangle 7"/>
          <p:cNvSpPr>
            <a:spLocks noChangeArrowheads="1"/>
          </p:cNvSpPr>
          <p:nvPr/>
        </p:nvSpPr>
        <p:spPr bwMode="auto">
          <a:xfrm>
            <a:off x="4343400" y="2133600"/>
            <a:ext cx="1439863" cy="1584325"/>
          </a:xfrm>
          <a:prstGeom prst="rect">
            <a:avLst/>
          </a:prstGeom>
          <a:solidFill>
            <a:schemeClr val="accent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171013" name="Rectangle 6"/>
          <p:cNvSpPr>
            <a:spLocks noChangeArrowheads="1"/>
          </p:cNvSpPr>
          <p:nvPr/>
        </p:nvSpPr>
        <p:spPr bwMode="auto">
          <a:xfrm>
            <a:off x="6096000" y="3581400"/>
            <a:ext cx="2305050" cy="1873250"/>
          </a:xfrm>
          <a:prstGeom prst="rect">
            <a:avLst/>
          </a:prstGeom>
          <a:solidFill>
            <a:srgbClr val="FF6600">
              <a:alpha val="4196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6978"/>
                                        </p:tgtEl>
                                        <p:attrNameLst>
                                          <p:attrName>style.visibility</p:attrName>
                                        </p:attrNameLst>
                                      </p:cBhvr>
                                      <p:to>
                                        <p:strVal val="visible"/>
                                      </p:to>
                                    </p:set>
                                    <p:animEffect transition="in" filter="fade">
                                      <p:cBhvr>
                                        <p:cTn id="7" dur="2000"/>
                                        <p:tgtEl>
                                          <p:spTgt spid="1269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78" grpId="0"/>
    </p:bldLst>
  </p:timing>
</p:sld>
</file>

<file path=ppt/slides/slide1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a:xfrm>
            <a:off x="1295400" y="838200"/>
            <a:ext cx="7391400" cy="1143000"/>
          </a:xfrm>
        </p:spPr>
        <p:txBody>
          <a:bodyPr/>
          <a:lstStyle/>
          <a:p>
            <a:pPr eaLnBrk="1" hangingPunct="1"/>
            <a:r>
              <a:rPr lang="fa-IR" sz="5400" smtClean="0">
                <a:solidFill>
                  <a:schemeClr val="accent2"/>
                </a:solidFill>
                <a:cs typeface="B Homa" panose="00000400000000000000" pitchFamily="2" charset="-78"/>
              </a:rPr>
              <a:t>طرح درس</a:t>
            </a:r>
            <a:endParaRPr lang="en-US" sz="5400" smtClean="0">
              <a:solidFill>
                <a:schemeClr val="accent2"/>
              </a:solidFill>
              <a:cs typeface="B Homa" panose="00000400000000000000" pitchFamily="2" charset="-78"/>
            </a:endParaRPr>
          </a:p>
        </p:txBody>
      </p:sp>
      <p:sp>
        <p:nvSpPr>
          <p:cNvPr id="172035" name="Rectangle 3"/>
          <p:cNvSpPr>
            <a:spLocks noGrp="1" noChangeArrowheads="1"/>
          </p:cNvSpPr>
          <p:nvPr>
            <p:ph type="body" idx="1"/>
          </p:nvPr>
        </p:nvSpPr>
        <p:spPr>
          <a:xfrm>
            <a:off x="685800" y="2057400"/>
            <a:ext cx="7772400" cy="3962400"/>
          </a:xfrm>
        </p:spPr>
        <p:txBody>
          <a:bodyPr/>
          <a:lstStyle/>
          <a:p>
            <a:pPr algn="just" rtl="1" eaLnBrk="1" hangingPunct="1"/>
            <a:r>
              <a:rPr lang="fa-IR" smtClean="0">
                <a:cs typeface="B Koodak" panose="00000700000000000000" pitchFamily="2" charset="-78"/>
              </a:rPr>
              <a:t>طرح درس راهنمای معلم و چهارچوبی منظم و سازماندهی شده برای رخدادهای آموزشی است. در یک طرح درس بایستی عناصر و سازه هایی همچون موضوع درس، رئوس مطالب، هدف کلی درس، اهداف جزئی و رفتاری، رفتار ورودی فراگیران، ارزشیابی تشخیصی، روش تدریس، وسایل آموزشی مورد نیاز، شیوه ارزشیابی پایان کلاس، و فعالیت های تکمیلی بیرون از کلاس مورد توجه قرار گیرید.</a:t>
            </a:r>
            <a:endParaRPr lang="en-US" smtClean="0">
              <a:cs typeface="B Koodak" panose="00000700000000000000" pitchFamily="2" charset="-78"/>
            </a:endParaRPr>
          </a:p>
        </p:txBody>
      </p:sp>
    </p:spTree>
  </p:cSld>
  <p:clrMapOvr>
    <a:masterClrMapping/>
  </p:clrMapOvr>
  <p:transition/>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a:xfrm>
            <a:off x="1295400" y="838200"/>
            <a:ext cx="7391400" cy="1143000"/>
          </a:xfrm>
        </p:spPr>
        <p:txBody>
          <a:bodyPr/>
          <a:lstStyle/>
          <a:p>
            <a:pPr eaLnBrk="1" hangingPunct="1"/>
            <a:r>
              <a:rPr lang="fa-IR" sz="5400" smtClean="0">
                <a:solidFill>
                  <a:schemeClr val="accent2"/>
                </a:solidFill>
                <a:cs typeface="B Homa" panose="00000400000000000000" pitchFamily="2" charset="-78"/>
              </a:rPr>
              <a:t>انواع طرح درس</a:t>
            </a:r>
            <a:endParaRPr lang="en-US" sz="5400" smtClean="0">
              <a:solidFill>
                <a:schemeClr val="accent2"/>
              </a:solidFill>
              <a:cs typeface="B Homa" panose="00000400000000000000" pitchFamily="2" charset="-78"/>
            </a:endParaRPr>
          </a:p>
        </p:txBody>
      </p:sp>
      <p:sp>
        <p:nvSpPr>
          <p:cNvPr id="173059" name="Rectangle 3"/>
          <p:cNvSpPr>
            <a:spLocks noGrp="1" noChangeArrowheads="1"/>
          </p:cNvSpPr>
          <p:nvPr>
            <p:ph type="body" idx="1"/>
          </p:nvPr>
        </p:nvSpPr>
        <p:spPr>
          <a:xfrm>
            <a:off x="685800" y="2057400"/>
            <a:ext cx="7772400" cy="3962400"/>
          </a:xfrm>
        </p:spPr>
        <p:txBody>
          <a:bodyPr/>
          <a:lstStyle/>
          <a:p>
            <a:pPr algn="just" rtl="1" eaLnBrk="1" hangingPunct="1">
              <a:buFontTx/>
              <a:buNone/>
            </a:pPr>
            <a:r>
              <a:rPr lang="fa-IR" smtClean="0">
                <a:cs typeface="B Koodak" panose="00000700000000000000" pitchFamily="2" charset="-78"/>
              </a:rPr>
              <a:t>1- طرح درس ترمی یا سالیانه</a:t>
            </a:r>
          </a:p>
          <a:p>
            <a:pPr algn="just" rtl="1" eaLnBrk="1" hangingPunct="1">
              <a:buFontTx/>
              <a:buNone/>
            </a:pPr>
            <a:r>
              <a:rPr lang="fa-IR" smtClean="0">
                <a:cs typeface="B Koodak" panose="00000700000000000000" pitchFamily="2" charset="-78"/>
              </a:rPr>
              <a:t>2- طرح درس روزانه</a:t>
            </a:r>
            <a:endParaRPr lang="en-US" smtClean="0">
              <a:cs typeface="B Koodak" panose="00000700000000000000" pitchFamily="2" charset="-78"/>
            </a:endParaRPr>
          </a:p>
        </p:txBody>
      </p:sp>
    </p:spTree>
  </p:cSld>
  <p:clrMapOvr>
    <a:masterClrMapping/>
  </p:clrMapOvr>
  <p:transition/>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a:xfrm>
            <a:off x="1295400" y="838200"/>
            <a:ext cx="7391400" cy="1143000"/>
          </a:xfrm>
        </p:spPr>
        <p:txBody>
          <a:bodyPr/>
          <a:lstStyle/>
          <a:p>
            <a:pPr eaLnBrk="1" hangingPunct="1"/>
            <a:r>
              <a:rPr lang="fa-IR" sz="5400" smtClean="0">
                <a:solidFill>
                  <a:schemeClr val="accent2"/>
                </a:solidFill>
                <a:cs typeface="B Homa" panose="00000400000000000000" pitchFamily="2" charset="-78"/>
              </a:rPr>
              <a:t>تنظیم طرح درس ترمی</a:t>
            </a:r>
            <a:endParaRPr lang="en-US" sz="5400" smtClean="0">
              <a:solidFill>
                <a:schemeClr val="accent2"/>
              </a:solidFill>
              <a:cs typeface="B Homa" panose="00000400000000000000" pitchFamily="2" charset="-78"/>
            </a:endParaRPr>
          </a:p>
        </p:txBody>
      </p:sp>
      <p:sp>
        <p:nvSpPr>
          <p:cNvPr id="174083" name="Rectangle 3"/>
          <p:cNvSpPr>
            <a:spLocks noGrp="1" noChangeArrowheads="1"/>
          </p:cNvSpPr>
          <p:nvPr>
            <p:ph type="body" idx="1"/>
          </p:nvPr>
        </p:nvSpPr>
        <p:spPr>
          <a:xfrm>
            <a:off x="685800" y="2057400"/>
            <a:ext cx="7772400" cy="3962400"/>
          </a:xfrm>
        </p:spPr>
        <p:txBody>
          <a:bodyPr/>
          <a:lstStyle/>
          <a:p>
            <a:pPr algn="just" rtl="1" eaLnBrk="1" hangingPunct="1"/>
            <a:r>
              <a:rPr lang="fa-IR" smtClean="0">
                <a:cs typeface="B Koodak" panose="00000700000000000000" pitchFamily="2" charset="-78"/>
              </a:rPr>
              <a:t>الف- پیش بینی ماهها،  هفته ها  و جلسات هر هفته</a:t>
            </a:r>
          </a:p>
          <a:p>
            <a:pPr algn="just" rtl="1" eaLnBrk="1" hangingPunct="1"/>
            <a:r>
              <a:rPr lang="fa-IR" smtClean="0">
                <a:cs typeface="B Koodak" panose="00000700000000000000" pitchFamily="2" charset="-78"/>
              </a:rPr>
              <a:t>ب- تقسیم محتوا به جلسات و تعیین سرفصل هر جلسه</a:t>
            </a:r>
          </a:p>
          <a:p>
            <a:pPr algn="just" rtl="1" eaLnBrk="1" hangingPunct="1"/>
            <a:r>
              <a:rPr lang="fa-IR" smtClean="0">
                <a:cs typeface="B Koodak" panose="00000700000000000000" pitchFamily="2" charset="-78"/>
              </a:rPr>
              <a:t>ج- تعیین هدف کلی هر جلسه</a:t>
            </a:r>
          </a:p>
          <a:p>
            <a:pPr algn="just" rtl="1" eaLnBrk="1" hangingPunct="1"/>
            <a:r>
              <a:rPr lang="fa-IR" smtClean="0">
                <a:cs typeface="B Koodak" panose="00000700000000000000" pitchFamily="2" charset="-78"/>
              </a:rPr>
              <a:t>د- مشخص کردن فعالیت های تکمیلی</a:t>
            </a:r>
            <a:endParaRPr lang="en-US" smtClean="0">
              <a:cs typeface="B Koodak" panose="00000700000000000000" pitchFamily="2" charset="-78"/>
            </a:endParaRPr>
          </a:p>
        </p:txBody>
      </p:sp>
    </p:spTree>
  </p:cSld>
  <p:clrMapOvr>
    <a:masterClrMapping/>
  </p:clrMapOvr>
  <p:transition/>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a:xfrm>
            <a:off x="1447800" y="381000"/>
            <a:ext cx="7391400" cy="1143000"/>
          </a:xfrm>
        </p:spPr>
        <p:txBody>
          <a:bodyPr/>
          <a:lstStyle/>
          <a:p>
            <a:pPr eaLnBrk="1" hangingPunct="1"/>
            <a:r>
              <a:rPr lang="fa-IR" sz="5400" smtClean="0">
                <a:solidFill>
                  <a:schemeClr val="accent2"/>
                </a:solidFill>
                <a:cs typeface="B Homa" panose="00000400000000000000" pitchFamily="2" charset="-78"/>
              </a:rPr>
              <a:t>تنظیم طرح درس روزانه</a:t>
            </a:r>
            <a:endParaRPr lang="en-US" sz="5400" smtClean="0">
              <a:solidFill>
                <a:schemeClr val="accent2"/>
              </a:solidFill>
              <a:cs typeface="B Homa" panose="00000400000000000000" pitchFamily="2" charset="-78"/>
            </a:endParaRPr>
          </a:p>
        </p:txBody>
      </p:sp>
      <p:sp>
        <p:nvSpPr>
          <p:cNvPr id="175107" name="Rectangle 3"/>
          <p:cNvSpPr>
            <a:spLocks noGrp="1" noChangeArrowheads="1"/>
          </p:cNvSpPr>
          <p:nvPr>
            <p:ph type="body" idx="1"/>
          </p:nvPr>
        </p:nvSpPr>
        <p:spPr>
          <a:xfrm>
            <a:off x="685800" y="1371600"/>
            <a:ext cx="7772400" cy="3962400"/>
          </a:xfrm>
        </p:spPr>
        <p:txBody>
          <a:bodyPr/>
          <a:lstStyle/>
          <a:p>
            <a:pPr algn="just" rtl="1" eaLnBrk="1" hangingPunct="1">
              <a:buFontTx/>
              <a:buNone/>
            </a:pPr>
            <a:r>
              <a:rPr lang="fa-IR" sz="2400" smtClean="0">
                <a:cs typeface="B Koodak" panose="00000700000000000000" pitchFamily="2" charset="-78"/>
              </a:rPr>
              <a:t>1- تعیین موضوع یا عنوان درس</a:t>
            </a:r>
          </a:p>
          <a:p>
            <a:pPr algn="just" rtl="1" eaLnBrk="1" hangingPunct="1">
              <a:buFontTx/>
              <a:buNone/>
            </a:pPr>
            <a:r>
              <a:rPr lang="fa-IR" sz="2400" smtClean="0">
                <a:cs typeface="B Koodak" panose="00000700000000000000" pitchFamily="2" charset="-78"/>
              </a:rPr>
              <a:t>2- تعیین هدف کلی درس</a:t>
            </a:r>
          </a:p>
          <a:p>
            <a:pPr algn="just" rtl="1" eaLnBrk="1" hangingPunct="1">
              <a:buFontTx/>
              <a:buNone/>
            </a:pPr>
            <a:r>
              <a:rPr lang="fa-IR" sz="2400" smtClean="0">
                <a:cs typeface="B Koodak" panose="00000700000000000000" pitchFamily="2" charset="-78"/>
              </a:rPr>
              <a:t>3- تعیین و نگارش عناوین فرعی یا رئوس مطالب</a:t>
            </a:r>
          </a:p>
          <a:p>
            <a:pPr algn="just" rtl="1" eaLnBrk="1" hangingPunct="1">
              <a:buFontTx/>
              <a:buNone/>
            </a:pPr>
            <a:r>
              <a:rPr lang="fa-IR" sz="2400" smtClean="0">
                <a:cs typeface="B Koodak" panose="00000700000000000000" pitchFamily="2" charset="-78"/>
              </a:rPr>
              <a:t>4- نگارش و تنظیم هدف های جزیی</a:t>
            </a:r>
          </a:p>
          <a:p>
            <a:pPr algn="just" rtl="1" eaLnBrk="1" hangingPunct="1">
              <a:buFontTx/>
              <a:buNone/>
            </a:pPr>
            <a:r>
              <a:rPr lang="fa-IR" sz="2400" smtClean="0">
                <a:cs typeface="B Koodak" panose="00000700000000000000" pitchFamily="2" charset="-78"/>
              </a:rPr>
              <a:t>5- نگارش و تنظیم اهداف رفتاری</a:t>
            </a:r>
          </a:p>
          <a:p>
            <a:pPr algn="just" rtl="1" eaLnBrk="1" hangingPunct="1">
              <a:buFontTx/>
              <a:buNone/>
            </a:pPr>
            <a:r>
              <a:rPr lang="fa-IR" sz="2400" smtClean="0">
                <a:cs typeface="B Koodak" panose="00000700000000000000" pitchFamily="2" charset="-78"/>
              </a:rPr>
              <a:t>6- تعیین رفتارهای ورودی</a:t>
            </a:r>
          </a:p>
          <a:p>
            <a:pPr algn="just" rtl="1" eaLnBrk="1" hangingPunct="1">
              <a:buFontTx/>
              <a:buNone/>
            </a:pPr>
            <a:r>
              <a:rPr lang="fa-IR" sz="2400" smtClean="0">
                <a:cs typeface="B Koodak" panose="00000700000000000000" pitchFamily="2" charset="-78"/>
              </a:rPr>
              <a:t>7- تهیه و تنظیم سوال برای ارزشیابی تشخیصی</a:t>
            </a:r>
          </a:p>
          <a:p>
            <a:pPr algn="just" rtl="1" eaLnBrk="1" hangingPunct="1">
              <a:buFontTx/>
              <a:buNone/>
            </a:pPr>
            <a:r>
              <a:rPr lang="fa-IR" sz="2400" smtClean="0">
                <a:cs typeface="B Koodak" panose="00000700000000000000" pitchFamily="2" charset="-78"/>
              </a:rPr>
              <a:t>8- تعیین و تنظیم ارائه محتوا شامل مراحل زیر است</a:t>
            </a:r>
          </a:p>
          <a:p>
            <a:pPr algn="just" rtl="1" eaLnBrk="1" hangingPunct="1">
              <a:buFontTx/>
              <a:buNone/>
            </a:pPr>
            <a:r>
              <a:rPr lang="fa-IR" sz="2400" smtClean="0">
                <a:cs typeface="B Koodak" panose="00000700000000000000" pitchFamily="2" charset="-78"/>
              </a:rPr>
              <a:t>الف- آمادگی (آمادگی معلم، دانش آموز، وسایل و مواد آموزشی)</a:t>
            </a:r>
          </a:p>
          <a:p>
            <a:pPr algn="just" rtl="1" eaLnBrk="1" hangingPunct="1">
              <a:buFontTx/>
              <a:buNone/>
            </a:pPr>
            <a:r>
              <a:rPr lang="fa-IR" sz="2400" smtClean="0">
                <a:cs typeface="B Koodak" panose="00000700000000000000" pitchFamily="2" charset="-78"/>
              </a:rPr>
              <a:t>ب- مرحله معرفی و بیان هدف های آموزشی</a:t>
            </a:r>
          </a:p>
          <a:p>
            <a:pPr algn="just" rtl="1" eaLnBrk="1" hangingPunct="1">
              <a:buFontTx/>
              <a:buNone/>
            </a:pPr>
            <a:r>
              <a:rPr lang="fa-IR" sz="2400" smtClean="0">
                <a:cs typeface="B Koodak" panose="00000700000000000000" pitchFamily="2" charset="-78"/>
              </a:rPr>
              <a:t>ج- مرحله ارائه درس</a:t>
            </a:r>
          </a:p>
          <a:p>
            <a:pPr algn="just" rtl="1" eaLnBrk="1" hangingPunct="1">
              <a:buFontTx/>
              <a:buNone/>
            </a:pPr>
            <a:r>
              <a:rPr lang="fa-IR" sz="2400" smtClean="0">
                <a:cs typeface="B Koodak" panose="00000700000000000000" pitchFamily="2" charset="-78"/>
              </a:rPr>
              <a:t>د- خلاصه کردن و نتیجه گیری</a:t>
            </a:r>
          </a:p>
        </p:txBody>
      </p:sp>
    </p:spTree>
  </p:cSld>
  <p:clrMapOvr>
    <a:masterClrMapping/>
  </p:clrMapOvr>
  <p:transition/>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a:xfrm>
            <a:off x="1447800" y="381000"/>
            <a:ext cx="7391400" cy="1143000"/>
          </a:xfrm>
        </p:spPr>
        <p:txBody>
          <a:bodyPr/>
          <a:lstStyle/>
          <a:p>
            <a:pPr eaLnBrk="1" hangingPunct="1"/>
            <a:r>
              <a:rPr lang="fa-IR" sz="5400" smtClean="0">
                <a:solidFill>
                  <a:schemeClr val="accent2"/>
                </a:solidFill>
                <a:cs typeface="B Homa" panose="00000400000000000000" pitchFamily="2" charset="-78"/>
              </a:rPr>
              <a:t>تنظیم طرح درس روزانه</a:t>
            </a:r>
            <a:endParaRPr lang="en-US" sz="5400" smtClean="0">
              <a:solidFill>
                <a:schemeClr val="accent2"/>
              </a:solidFill>
              <a:cs typeface="B Homa" panose="00000400000000000000" pitchFamily="2" charset="-78"/>
            </a:endParaRPr>
          </a:p>
        </p:txBody>
      </p:sp>
      <p:sp>
        <p:nvSpPr>
          <p:cNvPr id="176131" name="Rectangle 3"/>
          <p:cNvSpPr>
            <a:spLocks noGrp="1" noChangeArrowheads="1"/>
          </p:cNvSpPr>
          <p:nvPr>
            <p:ph type="body" idx="1"/>
          </p:nvPr>
        </p:nvSpPr>
        <p:spPr>
          <a:xfrm>
            <a:off x="685800" y="1371600"/>
            <a:ext cx="7772400" cy="3962400"/>
          </a:xfrm>
        </p:spPr>
        <p:txBody>
          <a:bodyPr/>
          <a:lstStyle/>
          <a:p>
            <a:pPr algn="just" rtl="1" eaLnBrk="1" hangingPunct="1">
              <a:buFontTx/>
              <a:buNone/>
            </a:pPr>
            <a:r>
              <a:rPr lang="fa-IR" sz="2400" smtClean="0">
                <a:cs typeface="B Koodak" panose="00000700000000000000" pitchFamily="2" charset="-78"/>
              </a:rPr>
              <a:t>9- تعیین روش های مناسب در فرایند آموزش</a:t>
            </a:r>
          </a:p>
          <a:p>
            <a:pPr algn="just" rtl="1" eaLnBrk="1" hangingPunct="1">
              <a:buFontTx/>
              <a:buNone/>
            </a:pPr>
            <a:r>
              <a:rPr lang="fa-IR" sz="2400" smtClean="0">
                <a:cs typeface="B Koodak" panose="00000700000000000000" pitchFamily="2" charset="-78"/>
              </a:rPr>
              <a:t>10- انتخاب وسایل و رسانه مناسب برای آموزش</a:t>
            </a:r>
          </a:p>
          <a:p>
            <a:pPr algn="just" rtl="1" eaLnBrk="1" hangingPunct="1">
              <a:buFontTx/>
              <a:buNone/>
            </a:pPr>
            <a:r>
              <a:rPr lang="fa-IR" sz="2400" smtClean="0">
                <a:cs typeface="B Koodak" panose="00000700000000000000" pitchFamily="2" charset="-78"/>
              </a:rPr>
              <a:t>11- تعیین زمان آموزش</a:t>
            </a:r>
          </a:p>
          <a:p>
            <a:pPr algn="just" rtl="1" eaLnBrk="1" hangingPunct="1">
              <a:buFontTx/>
              <a:buNone/>
            </a:pPr>
            <a:r>
              <a:rPr lang="fa-IR" sz="2400" smtClean="0">
                <a:cs typeface="B Koodak" panose="00000700000000000000" pitchFamily="2" charset="-78"/>
              </a:rPr>
              <a:t>12- پیش بینی نحوه ارزشیابی بعد از تدریس</a:t>
            </a:r>
          </a:p>
          <a:p>
            <a:pPr algn="just" rtl="1" eaLnBrk="1" hangingPunct="1">
              <a:buFontTx/>
              <a:buNone/>
            </a:pPr>
            <a:r>
              <a:rPr lang="fa-IR" sz="2400" smtClean="0">
                <a:cs typeface="B Koodak" panose="00000700000000000000" pitchFamily="2" charset="-78"/>
              </a:rPr>
              <a:t>13- تعیین فعالیت های تکمیلی</a:t>
            </a:r>
          </a:p>
          <a:p>
            <a:pPr algn="just" rtl="1" eaLnBrk="1" hangingPunct="1">
              <a:buFontTx/>
              <a:buNone/>
            </a:pPr>
            <a:endParaRPr lang="fa-IR" sz="2400" smtClean="0">
              <a:cs typeface="B Koodak" panose="00000700000000000000" pitchFamily="2" charset="-78"/>
            </a:endParaRPr>
          </a:p>
        </p:txBody>
      </p:sp>
    </p:spTree>
  </p:cSld>
  <p:clrMapOvr>
    <a:masterClrMapping/>
  </p:clrMapOvr>
  <p:transition/>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4" name="Picture 2" descr="C:\Documents and Settings\dfarmer\Local Settings\Temporary Internet Files\Content.IE5\5MZHNLF7\MPj0439239000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971800"/>
            <a:ext cx="21336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 name="Picture 4" descr="MCBD19860_000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2500" y="4267200"/>
            <a:ext cx="18415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4" descr="MCBD19973_0000[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72000" y="3124200"/>
            <a:ext cx="3271838"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050" name="Object 3"/>
          <p:cNvGraphicFramePr>
            <a:graphicFrameLocks noChangeAspect="1"/>
          </p:cNvGraphicFramePr>
          <p:nvPr/>
        </p:nvGraphicFramePr>
        <p:xfrm>
          <a:off x="2438400" y="3290888"/>
          <a:ext cx="1447800" cy="3109912"/>
        </p:xfrm>
        <a:graphic>
          <a:graphicData uri="http://schemas.openxmlformats.org/presentationml/2006/ole">
            <mc:AlternateContent xmlns:mc="http://schemas.openxmlformats.org/markup-compatibility/2006">
              <mc:Choice xmlns:v="urn:schemas-microsoft-com:vml" Requires="v">
                <p:oleObj spid="_x0000_s2071" name="Clip" r:id="rId6" imgW="1847719" imgH="3981620" progId="">
                  <p:embed/>
                </p:oleObj>
              </mc:Choice>
              <mc:Fallback>
                <p:oleObj name="Clip" r:id="rId6" imgW="1847719" imgH="3981620" progId="">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38400" y="3290888"/>
                        <a:ext cx="1447800" cy="3109912"/>
                      </a:xfrm>
                      <a:prstGeom prst="rect">
                        <a:avLst/>
                      </a:prstGeom>
                      <a:noFill/>
                      <a:ln>
                        <a:noFill/>
                      </a:ln>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a:solidFill>
                              <a:schemeClr val="bg2"/>
                            </a:solidFill>
                            <a:miter lim="800000"/>
                            <a:headEnd/>
                            <a:tailEnd/>
                          </a14:hiddenLine>
                        </a:ext>
                      </a:extLst>
                    </p:spPr>
                  </p:pic>
                </p:oleObj>
              </mc:Fallback>
            </mc:AlternateContent>
          </a:graphicData>
        </a:graphic>
      </p:graphicFrame>
      <p:graphicFrame>
        <p:nvGraphicFramePr>
          <p:cNvPr id="2051" name="Object 3"/>
          <p:cNvGraphicFramePr>
            <a:graphicFrameLocks noChangeAspect="1"/>
          </p:cNvGraphicFramePr>
          <p:nvPr/>
        </p:nvGraphicFramePr>
        <p:xfrm>
          <a:off x="3657600" y="3657600"/>
          <a:ext cx="2133600" cy="1520825"/>
        </p:xfrm>
        <a:graphic>
          <a:graphicData uri="http://schemas.openxmlformats.org/presentationml/2006/ole">
            <mc:AlternateContent xmlns:mc="http://schemas.openxmlformats.org/markup-compatibility/2006">
              <mc:Choice xmlns:v="urn:schemas-microsoft-com:vml" Requires="v">
                <p:oleObj spid="_x0000_s2072" name="Clip" r:id="rId8" imgW="4025900" imgH="2870200" progId="">
                  <p:embed/>
                </p:oleObj>
              </mc:Choice>
              <mc:Fallback>
                <p:oleObj name="Clip" r:id="rId8" imgW="4025900" imgH="2870200" progId="">
                  <p:embed/>
                  <p:pic>
                    <p:nvPicPr>
                      <p:cNvPr id="0" name="Object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57600" y="3657600"/>
                        <a:ext cx="2133600" cy="152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052" name="Object 4"/>
          <p:cNvGraphicFramePr>
            <a:graphicFrameLocks noChangeAspect="1"/>
          </p:cNvGraphicFramePr>
          <p:nvPr/>
        </p:nvGraphicFramePr>
        <p:xfrm>
          <a:off x="457200" y="4800600"/>
          <a:ext cx="1658938" cy="1752600"/>
        </p:xfrm>
        <a:graphic>
          <a:graphicData uri="http://schemas.openxmlformats.org/presentationml/2006/ole">
            <mc:AlternateContent xmlns:mc="http://schemas.openxmlformats.org/markup-compatibility/2006">
              <mc:Choice xmlns:v="urn:schemas-microsoft-com:vml" Requires="v">
                <p:oleObj spid="_x0000_s2073" r:id="rId10" imgW="838200" imgH="886968" progId="">
                  <p:embed/>
                </p:oleObj>
              </mc:Choice>
              <mc:Fallback>
                <p:oleObj r:id="rId10" imgW="838200" imgH="886968" progId="">
                  <p:embed/>
                  <p:pic>
                    <p:nvPicPr>
                      <p:cNvPr id="0" name="Object 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7200" y="4800600"/>
                        <a:ext cx="1658938"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053" name="Object 5"/>
          <p:cNvGraphicFramePr>
            <a:graphicFrameLocks noChangeAspect="1"/>
          </p:cNvGraphicFramePr>
          <p:nvPr/>
        </p:nvGraphicFramePr>
        <p:xfrm>
          <a:off x="7010400" y="2514600"/>
          <a:ext cx="2286000" cy="2192338"/>
        </p:xfrm>
        <a:graphic>
          <a:graphicData uri="http://schemas.openxmlformats.org/presentationml/2006/ole">
            <mc:AlternateContent xmlns:mc="http://schemas.openxmlformats.org/markup-compatibility/2006">
              <mc:Choice xmlns:v="urn:schemas-microsoft-com:vml" Requires="v">
                <p:oleObj spid="_x0000_s2074" r:id="rId12" imgW="2014728" imgH="1932432" progId="">
                  <p:embed/>
                </p:oleObj>
              </mc:Choice>
              <mc:Fallback>
                <p:oleObj r:id="rId12" imgW="2014728" imgH="1932432" progId="">
                  <p:embed/>
                  <p:pic>
                    <p:nvPicPr>
                      <p:cNvPr id="0" name="Object 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010400" y="2514600"/>
                        <a:ext cx="2286000" cy="219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57" name="Rectangle 2"/>
          <p:cNvSpPr>
            <a:spLocks noGrp="1" noChangeArrowheads="1"/>
          </p:cNvSpPr>
          <p:nvPr>
            <p:ph type="title"/>
          </p:nvPr>
        </p:nvSpPr>
        <p:spPr>
          <a:xfrm>
            <a:off x="2209800" y="1066800"/>
            <a:ext cx="4800600" cy="1893888"/>
          </a:xfrm>
        </p:spPr>
        <p:txBody>
          <a:bodyPr/>
          <a:lstStyle/>
          <a:p>
            <a:r>
              <a:rPr lang="fa-IR" sz="5400" smtClean="0">
                <a:cs typeface="B Titr" panose="00000700000000000000" pitchFamily="2" charset="-78"/>
              </a:rPr>
              <a:t>روش های تدریس</a:t>
            </a:r>
            <a:endParaRPr lang="en-US" sz="5400" smtClean="0">
              <a:cs typeface="B Titr" panose="00000700000000000000" pitchFamily="2" charset="-78"/>
            </a:endParaRPr>
          </a:p>
        </p:txBody>
      </p:sp>
    </p:spTree>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xfrm>
            <a:off x="1066800" y="1066800"/>
            <a:ext cx="7696200" cy="1893888"/>
          </a:xfrm>
        </p:spPr>
        <p:txBody>
          <a:bodyPr/>
          <a:lstStyle/>
          <a:p>
            <a:r>
              <a:rPr lang="fa-IR" sz="5400" smtClean="0">
                <a:cs typeface="B Titr" panose="00000700000000000000" pitchFamily="2" charset="-78"/>
              </a:rPr>
              <a:t>روش های مستقیم تدریس</a:t>
            </a:r>
            <a:endParaRPr lang="en-US" sz="5400" smtClean="0">
              <a:cs typeface="B Titr" panose="00000700000000000000" pitchFamily="2" charset="-78"/>
            </a:endParaRPr>
          </a:p>
        </p:txBody>
      </p:sp>
      <p:graphicFrame>
        <p:nvGraphicFramePr>
          <p:cNvPr id="3074" name="Object 2"/>
          <p:cNvGraphicFramePr>
            <a:graphicFrameLocks noChangeAspect="1"/>
          </p:cNvGraphicFramePr>
          <p:nvPr/>
        </p:nvGraphicFramePr>
        <p:xfrm>
          <a:off x="2286000" y="2819400"/>
          <a:ext cx="4703763" cy="3352800"/>
        </p:xfrm>
        <a:graphic>
          <a:graphicData uri="http://schemas.openxmlformats.org/presentationml/2006/ole">
            <mc:AlternateContent xmlns:mc="http://schemas.openxmlformats.org/markup-compatibility/2006">
              <mc:Choice xmlns:v="urn:schemas-microsoft-com:vml" Requires="v">
                <p:oleObj spid="_x0000_s3080" name="Clip" r:id="rId3" imgW="4025900" imgH="2870200" progId="">
                  <p:embed/>
                </p:oleObj>
              </mc:Choice>
              <mc:Fallback>
                <p:oleObj name="Clip" r:id="rId3" imgW="4025900" imgH="2870200" progId="">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2819400"/>
                        <a:ext cx="4703763"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09600" y="1752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3600" b="1">
                <a:cs typeface="B Yekan" panose="00000400000000000000" pitchFamily="2" charset="-78"/>
              </a:rPr>
              <a:t>شاگردی که در نخستین روز مدرسه با لبخند و محبت معلم مواجهه شود و احساس خوبی به او دست بدهد. چنین فردی به علت هم زمانی و مجاورت رفتار معلم با مدرسه، درس و... نسبت به این عوامل نیز ممکن است حس خوبی داشته باشد. عکس این قضیه نیز صادق است.</a:t>
            </a:r>
          </a:p>
        </p:txBody>
      </p:sp>
      <p:sp>
        <p:nvSpPr>
          <p:cNvPr id="7" name="Title 1"/>
          <p:cNvSpPr txBox="1">
            <a:spLocks/>
          </p:cNvSpPr>
          <p:nvPr/>
        </p:nvSpPr>
        <p:spPr bwMode="auto">
          <a:xfrm>
            <a:off x="762000" y="685800"/>
            <a:ext cx="8839200" cy="1143000"/>
          </a:xfrm>
          <a:prstGeom prst="rect">
            <a:avLst/>
          </a:prstGeom>
          <a:noFill/>
          <a:ln w="9525">
            <a:noFill/>
            <a:miter lim="800000"/>
            <a:headEnd/>
            <a:tailEnd/>
          </a:ln>
        </p:spPr>
        <p:txBody>
          <a:bodyPr anchor="ctr"/>
          <a:lstStyle/>
          <a:p>
            <a:pPr algn="ctr">
              <a:defRPr/>
            </a:pPr>
            <a:r>
              <a:rPr lang="fa-IR" sz="4000" b="1" kern="0" dirty="0">
                <a:solidFill>
                  <a:schemeClr val="accent2">
                    <a:lumMod val="50000"/>
                  </a:schemeClr>
                </a:solidFill>
                <a:latin typeface="+mj-lt"/>
                <a:ea typeface="+mj-ea"/>
                <a:cs typeface="B Titr" pitchFamily="2" charset="-78"/>
              </a:rPr>
              <a:t>کاربرد شرطی سازی کلاسیک در آموزش</a:t>
            </a:r>
            <a:endParaRPr lang="en-US" sz="4000" b="1" kern="0" dirty="0">
              <a:solidFill>
                <a:schemeClr val="accent2">
                  <a:lumMod val="50000"/>
                </a:schemeClr>
              </a:solidFill>
              <a:latin typeface="+mj-lt"/>
              <a:ea typeface="+mj-ea"/>
              <a:cs typeface="B Titr"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457200" y="1752600"/>
            <a:ext cx="8305800" cy="3962400"/>
          </a:xfrm>
          <a:prstGeom prst="rect">
            <a:avLst/>
          </a:prstGeom>
          <a:noFill/>
          <a:ln w="9525">
            <a:noFill/>
            <a:miter lim="800000"/>
            <a:headEnd/>
            <a:tailEnd/>
          </a:ln>
        </p:spPr>
        <p:txBody>
          <a:bodyPr/>
          <a:lstStyle/>
          <a:p>
            <a:pPr marL="342900" indent="-342900" algn="just" rtl="1">
              <a:spcBef>
                <a:spcPct val="20000"/>
              </a:spcBef>
              <a:buFontTx/>
              <a:buChar char="•"/>
              <a:defRPr/>
            </a:pPr>
            <a:r>
              <a:rPr lang="fa-IR" sz="3600" kern="0" dirty="0">
                <a:latin typeface="+mn-lt"/>
                <a:cs typeface="B Koodak" pitchFamily="2" charset="-78"/>
              </a:rPr>
              <a:t>روش هایی هستند که در آن فعالیتهای آموزش و یادگیری عمدتا به وسیله معلم هدایت می شود.</a:t>
            </a:r>
          </a:p>
          <a:p>
            <a:pPr marL="342900" indent="-342900" algn="just" rtl="1">
              <a:spcBef>
                <a:spcPct val="20000"/>
              </a:spcBef>
              <a:buFontTx/>
              <a:buChar char="•"/>
              <a:defRPr/>
            </a:pPr>
            <a:endParaRPr lang="fa-IR" sz="3600" kern="0" dirty="0">
              <a:latin typeface="+mn-lt"/>
              <a:cs typeface="B Koodak" pitchFamily="2" charset="-78"/>
            </a:endParaRPr>
          </a:p>
          <a:p>
            <a:pPr marL="342900" indent="-342900" algn="just" rtl="1">
              <a:spcBef>
                <a:spcPct val="20000"/>
              </a:spcBef>
              <a:buFontTx/>
              <a:buChar char="•"/>
              <a:defRPr/>
            </a:pPr>
            <a:r>
              <a:rPr lang="fa-IR" sz="3600" kern="0" dirty="0">
                <a:latin typeface="+mn-lt"/>
                <a:cs typeface="B Koodak" pitchFamily="2" charset="-78"/>
              </a:rPr>
              <a:t>این روش ها معلم محور بوده و در آن نقش معلم ارائه دانش و هدایت فرایند یادگیری دانش آموزان یا دانشجویان به صورتی آشکار است.</a:t>
            </a:r>
            <a:endParaRPr lang="en-US" sz="3600" kern="0" dirty="0">
              <a:latin typeface="+mn-lt"/>
              <a:cs typeface="B Koodak" pitchFamily="2" charset="-78"/>
            </a:endParaRPr>
          </a:p>
        </p:txBody>
      </p:sp>
      <p:sp>
        <p:nvSpPr>
          <p:cNvPr id="177155" name="Rectangle 2"/>
          <p:cNvSpPr>
            <a:spLocks noGrp="1" noChangeArrowheads="1"/>
          </p:cNvSpPr>
          <p:nvPr>
            <p:ph type="title"/>
          </p:nvPr>
        </p:nvSpPr>
        <p:spPr>
          <a:xfrm>
            <a:off x="4724400" y="685800"/>
            <a:ext cx="4038600" cy="1295400"/>
          </a:xfrm>
        </p:spPr>
        <p:txBody>
          <a:bodyPr/>
          <a:lstStyle/>
          <a:p>
            <a:r>
              <a:rPr lang="fa-IR" sz="3200" smtClean="0">
                <a:solidFill>
                  <a:srgbClr val="FF0000"/>
                </a:solidFill>
                <a:cs typeface="B Titr" panose="00000700000000000000" pitchFamily="2" charset="-78"/>
              </a:rPr>
              <a:t>روش های مستقیم تدریس</a:t>
            </a:r>
            <a:endParaRPr lang="en-US" sz="3200" smtClean="0">
              <a:solidFill>
                <a:srgbClr val="FF0000"/>
              </a:solidFill>
              <a:cs typeface="B Titr" panose="000007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228600" y="1752600"/>
            <a:ext cx="8915400" cy="3962400"/>
          </a:xfrm>
          <a:prstGeom prst="rect">
            <a:avLst/>
          </a:prstGeom>
          <a:noFill/>
          <a:ln w="9525">
            <a:noFill/>
            <a:miter lim="800000"/>
            <a:headEnd/>
            <a:tailEnd/>
          </a:ln>
        </p:spPr>
        <p:txBody>
          <a:bodyPr/>
          <a:lstStyle/>
          <a:p>
            <a:pPr marL="342900" indent="-342900" algn="just" rtl="1">
              <a:spcBef>
                <a:spcPct val="20000"/>
              </a:spcBef>
              <a:buFontTx/>
              <a:buChar char="•"/>
              <a:defRPr/>
            </a:pPr>
            <a:r>
              <a:rPr lang="fa-IR" sz="2800" kern="0" dirty="0">
                <a:latin typeface="+mn-lt"/>
                <a:cs typeface="B Koodak" pitchFamily="2" charset="-78"/>
              </a:rPr>
              <a:t>معلم به طور فعال و مستقیم به همه دانش آموزان کلاس آموزش می دهد.</a:t>
            </a:r>
          </a:p>
          <a:p>
            <a:pPr marL="342900" indent="-342900" algn="just" rtl="1">
              <a:spcBef>
                <a:spcPct val="20000"/>
              </a:spcBef>
              <a:buFontTx/>
              <a:buChar char="•"/>
              <a:defRPr/>
            </a:pPr>
            <a:r>
              <a:rPr lang="fa-IR" sz="2800" kern="0" dirty="0">
                <a:latin typeface="+mn-lt"/>
                <a:cs typeface="B Koodak" pitchFamily="2" charset="-78"/>
              </a:rPr>
              <a:t>درس به خوبی سازماندهی می شود، هدفهای درس به روشنی بیان می شوند، موضوع های اصلی مورد تاکید قرار می گیرند و نکات مهم در پایان درس خلاصه می شود.</a:t>
            </a:r>
          </a:p>
          <a:p>
            <a:pPr marL="342900" indent="-342900" algn="just" rtl="1">
              <a:spcBef>
                <a:spcPct val="20000"/>
              </a:spcBef>
              <a:buFontTx/>
              <a:buChar char="•"/>
              <a:defRPr/>
            </a:pPr>
            <a:r>
              <a:rPr lang="fa-IR" sz="2800" kern="0" dirty="0">
                <a:latin typeface="+mn-lt"/>
                <a:cs typeface="B Koodak" pitchFamily="2" charset="-78"/>
              </a:rPr>
              <a:t>مهارتهای سطح پایین و مطالب آسان سریع آموزش داده می شود تا برای هدف های بالاتر و تفکر وقت بیشتری در اختیار معلم باشد.</a:t>
            </a:r>
          </a:p>
          <a:p>
            <a:pPr marL="342900" indent="-342900" algn="just" rtl="1">
              <a:spcBef>
                <a:spcPct val="20000"/>
              </a:spcBef>
              <a:defRPr/>
            </a:pPr>
            <a:endParaRPr lang="en-US" sz="3600" kern="0" dirty="0">
              <a:latin typeface="+mn-lt"/>
              <a:cs typeface="B Koodak" pitchFamily="2" charset="-78"/>
            </a:endParaRPr>
          </a:p>
        </p:txBody>
      </p:sp>
      <p:sp>
        <p:nvSpPr>
          <p:cNvPr id="178179" name="Rectangle 2"/>
          <p:cNvSpPr>
            <a:spLocks noGrp="1" noChangeArrowheads="1"/>
          </p:cNvSpPr>
          <p:nvPr>
            <p:ph type="title"/>
          </p:nvPr>
        </p:nvSpPr>
        <p:spPr>
          <a:xfrm>
            <a:off x="4724400" y="685800"/>
            <a:ext cx="4038600" cy="1295400"/>
          </a:xfrm>
        </p:spPr>
        <p:txBody>
          <a:bodyPr/>
          <a:lstStyle/>
          <a:p>
            <a:r>
              <a:rPr lang="fa-IR" sz="3200" smtClean="0">
                <a:solidFill>
                  <a:srgbClr val="FF0000"/>
                </a:solidFill>
                <a:cs typeface="B Titr" panose="00000700000000000000" pitchFamily="2" charset="-78"/>
              </a:rPr>
              <a:t>ویژگیهای آموزش مستقیم</a:t>
            </a:r>
            <a:endParaRPr lang="en-US" sz="3200" smtClean="0">
              <a:solidFill>
                <a:srgbClr val="FF0000"/>
              </a:solidFill>
              <a:cs typeface="B Titr" panose="000007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381000" y="1295400"/>
            <a:ext cx="8229600" cy="1143000"/>
          </a:xfrm>
        </p:spPr>
        <p:txBody>
          <a:bodyPr/>
          <a:lstStyle/>
          <a:p>
            <a:r>
              <a:rPr lang="fa-IR" sz="5400" dirty="0" smtClean="0">
                <a:cs typeface="B Titr" panose="00000700000000000000" pitchFamily="2" charset="-78"/>
              </a:rPr>
              <a:t>روش سخنرانی</a:t>
            </a:r>
            <a:endParaRPr lang="en-US" sz="5400" dirty="0" smtClean="0">
              <a:cs typeface="B Titr" panose="00000700000000000000" pitchFamily="2" charset="-78"/>
            </a:endParaRPr>
          </a:p>
        </p:txBody>
      </p:sp>
      <p:sp>
        <p:nvSpPr>
          <p:cNvPr id="4100" name="Rectangle 7" descr="imagesq"/>
          <p:cNvSpPr>
            <a:spLocks noChangeArrowheads="1"/>
          </p:cNvSpPr>
          <p:nvPr/>
        </p:nvSpPr>
        <p:spPr bwMode="auto">
          <a:xfrm>
            <a:off x="2743200" y="2514600"/>
            <a:ext cx="1752600" cy="1803400"/>
          </a:xfrm>
          <a:prstGeom prst="rect">
            <a:avLst/>
          </a:prstGeom>
          <a:blipFill dpi="0" rotWithShape="1">
            <a:blip r:embed="rId3">
              <a:alphaModFix amt="92000"/>
            </a:blip>
            <a:srcRect/>
            <a:stretch>
              <a:fillRect/>
            </a:stretch>
          </a:blipFill>
          <a:ln w="9525">
            <a:solidFill>
              <a:srgbClr val="FF6600"/>
            </a:solidFill>
            <a:miter lim="800000"/>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graphicFrame>
        <p:nvGraphicFramePr>
          <p:cNvPr id="4098" name="Object 5"/>
          <p:cNvGraphicFramePr>
            <a:graphicFrameLocks noChangeAspect="1"/>
          </p:cNvGraphicFramePr>
          <p:nvPr/>
        </p:nvGraphicFramePr>
        <p:xfrm>
          <a:off x="3886200" y="3657600"/>
          <a:ext cx="1131888" cy="1143000"/>
        </p:xfrm>
        <a:graphic>
          <a:graphicData uri="http://schemas.openxmlformats.org/presentationml/2006/ole">
            <mc:AlternateContent xmlns:mc="http://schemas.openxmlformats.org/markup-compatibility/2006">
              <mc:Choice xmlns:v="urn:schemas-microsoft-com:vml" Requires="v">
                <p:oleObj spid="_x0000_s4106" r:id="rId4" imgW="655320" imgH="661416" progId="">
                  <p:embed/>
                </p:oleObj>
              </mc:Choice>
              <mc:Fallback>
                <p:oleObj r:id="rId4" imgW="655320" imgH="661416" progId="">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6200" y="3657600"/>
                        <a:ext cx="113188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Rectangle 6"/>
          <p:cNvSpPr/>
          <p:nvPr/>
        </p:nvSpPr>
        <p:spPr bwMode="auto">
          <a:xfrm>
            <a:off x="1219200" y="3886200"/>
            <a:ext cx="2286000" cy="1219200"/>
          </a:xfrm>
          <a:prstGeom prst="rect">
            <a:avLst/>
          </a:prstGeom>
          <a:noFill/>
          <a:ln w="38100" cap="flat" cmpd="sng" algn="ctr">
            <a:solidFill>
              <a:schemeClr val="accent1">
                <a:lumMod val="60000"/>
                <a:lumOff val="40000"/>
              </a:schemeClr>
            </a:solidFill>
            <a:prstDash val="solid"/>
            <a:round/>
            <a:headEnd type="none" w="med" len="med"/>
            <a:tailEnd type="none" w="med" len="med"/>
          </a:ln>
          <a:effectLst/>
        </p:spPr>
        <p:txBody>
          <a:bodyPr/>
          <a:lstStyle/>
          <a:p>
            <a:pPr>
              <a:defRPr/>
            </a:pPr>
            <a:endParaRPr lang="en-US" b="1">
              <a:ln w="18000">
                <a:solidFill>
                  <a:schemeClr val="accent2">
                    <a:satMod val="140000"/>
                  </a:schemeClr>
                </a:solidFill>
                <a:prstDash val="solid"/>
                <a:miter lim="800000"/>
              </a:ln>
              <a:noFill/>
              <a:effectLst>
                <a:outerShdw blurRad="25500" dist="23000" dir="7020000" algn="tl">
                  <a:srgbClr val="000000">
                    <a:alpha val="50000"/>
                  </a:srgbClr>
                </a:outerShdw>
              </a:effectLst>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685800" y="2133600"/>
            <a:ext cx="7772400" cy="3962400"/>
          </a:xfrm>
          <a:prstGeom prst="rect">
            <a:avLst/>
          </a:prstGeom>
          <a:noFill/>
          <a:ln w="9525">
            <a:noFill/>
            <a:miter lim="800000"/>
            <a:headEnd/>
            <a:tailEnd/>
          </a:ln>
        </p:spPr>
        <p:txBody>
          <a:bodyPr/>
          <a:lstStyle/>
          <a:p>
            <a:pPr marL="609600" indent="-609600" algn="r" rtl="1">
              <a:spcBef>
                <a:spcPct val="20000"/>
              </a:spcBef>
              <a:buFontTx/>
              <a:buChar char="•"/>
              <a:defRPr/>
            </a:pPr>
            <a:r>
              <a:rPr lang="fa-IR" sz="3600" kern="0" dirty="0">
                <a:latin typeface="+mn-lt"/>
                <a:ea typeface="+mn-ea"/>
                <a:cs typeface="B Koodak" pitchFamily="2" charset="-78"/>
              </a:rPr>
              <a:t>روش سخنرانی چیست؟</a:t>
            </a:r>
          </a:p>
          <a:p>
            <a:pPr marL="609600" indent="-609600" algn="r" rtl="1">
              <a:spcBef>
                <a:spcPct val="20000"/>
              </a:spcBef>
              <a:buFontTx/>
              <a:buChar char="•"/>
              <a:defRPr/>
            </a:pPr>
            <a:r>
              <a:rPr lang="fa-IR" sz="3600" kern="0" dirty="0">
                <a:latin typeface="+mn-lt"/>
                <a:ea typeface="+mn-ea"/>
                <a:cs typeface="B Koodak" pitchFamily="2" charset="-78"/>
              </a:rPr>
              <a:t>روش سخنرانی چه ویژگی هایی دارد؟</a:t>
            </a:r>
          </a:p>
          <a:p>
            <a:pPr marL="609600" indent="-609600" algn="r" rtl="1">
              <a:spcBef>
                <a:spcPct val="20000"/>
              </a:spcBef>
              <a:buFontTx/>
              <a:buChar char="•"/>
              <a:defRPr/>
            </a:pPr>
            <a:r>
              <a:rPr lang="fa-IR" sz="3600" kern="0" dirty="0">
                <a:latin typeface="+mn-lt"/>
                <a:ea typeface="+mn-ea"/>
                <a:cs typeface="B Koodak" pitchFamily="2" charset="-78"/>
              </a:rPr>
              <a:t>بر اساس نتایج پژوهش ها چه زمانی به کارگیری روش سخنرانی توصیه می شود و چه زمانی توصیه نمی شود؟</a:t>
            </a:r>
          </a:p>
          <a:p>
            <a:pPr marL="609600" indent="-609600" algn="r" rtl="1">
              <a:spcBef>
                <a:spcPct val="20000"/>
              </a:spcBef>
              <a:buFontTx/>
              <a:buChar char="•"/>
              <a:defRPr/>
            </a:pPr>
            <a:endParaRPr lang="en-US" sz="3600" kern="0" dirty="0">
              <a:latin typeface="+mn-lt"/>
              <a:ea typeface="+mn-ea"/>
              <a:cs typeface="B Koodak"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2000"/>
                                        <p:tgtEl>
                                          <p:spTgt spid="4">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20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p:txBody>
          <a:bodyPr/>
          <a:lstStyle/>
          <a:p>
            <a:r>
              <a:rPr lang="fa-IR" sz="5400" smtClean="0">
                <a:solidFill>
                  <a:schemeClr val="accent2"/>
                </a:solidFill>
                <a:cs typeface="B Yekan" panose="00000400000000000000" pitchFamily="2" charset="-78"/>
              </a:rPr>
              <a:t>تعریف</a:t>
            </a:r>
            <a:endParaRPr lang="en-US" sz="5400" smtClean="0">
              <a:solidFill>
                <a:schemeClr val="accent2"/>
              </a:solidFill>
              <a:cs typeface="B Yekan" panose="00000400000000000000" pitchFamily="2" charset="-78"/>
            </a:endParaRPr>
          </a:p>
        </p:txBody>
      </p:sp>
      <p:sp>
        <p:nvSpPr>
          <p:cNvPr id="45059" name="Rectangle 3"/>
          <p:cNvSpPr>
            <a:spLocks noGrp="1" noChangeArrowheads="1"/>
          </p:cNvSpPr>
          <p:nvPr>
            <p:ph type="body" idx="1"/>
          </p:nvPr>
        </p:nvSpPr>
        <p:spPr/>
        <p:txBody>
          <a:bodyPr/>
          <a:lstStyle/>
          <a:p>
            <a:pPr marL="609600" indent="-609600" algn="r" rtl="1"/>
            <a:r>
              <a:rPr lang="fa-IR" sz="3600" smtClean="0">
                <a:cs typeface="B Koodak" panose="00000700000000000000" pitchFamily="2" charset="-78"/>
              </a:rPr>
              <a:t>سخنرانی عبارتست از ارائه دانش و اطلاعات توسط معلم به گروه یادگیرندگان</a:t>
            </a:r>
          </a:p>
          <a:p>
            <a:pPr marL="609600" indent="-609600" algn="r" rtl="1"/>
            <a:r>
              <a:rPr lang="fa-IR" sz="3600" smtClean="0">
                <a:cs typeface="B Koodak" panose="00000700000000000000" pitchFamily="2" charset="-78"/>
              </a:rPr>
              <a:t>روشی که در آن ارائه مفاهیم به طور شفاهی از طرف معلم، و یادگیری آنها از طریق گوش دادن و یادداشت برداشتن از طرف دانش آموزان اساس کار را تشکیل می دهد. </a:t>
            </a:r>
            <a:endParaRPr lang="en-US" sz="3600" smtClean="0">
              <a:cs typeface="B Koodak" panose="000007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Effect transition="in" filter="fade">
                                      <p:cBhvr>
                                        <p:cTn id="7" dur="2000"/>
                                        <p:tgtEl>
                                          <p:spTgt spid="4505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45059">
                                            <p:txEl>
                                              <p:pRg st="1" end="1"/>
                                            </p:txEl>
                                          </p:spTgt>
                                        </p:tgtEl>
                                        <p:attrNameLst>
                                          <p:attrName>style.visibility</p:attrName>
                                        </p:attrNameLst>
                                      </p:cBhvr>
                                      <p:to>
                                        <p:strVal val="visible"/>
                                      </p:to>
                                    </p:set>
                                    <p:animEffect transition="in" filter="fade">
                                      <p:cBhvr>
                                        <p:cTn id="12" dur="2000"/>
                                        <p:tgtEl>
                                          <p:spTgt spid="4505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a:xfrm>
            <a:off x="2362200" y="381000"/>
            <a:ext cx="6553200" cy="1143000"/>
          </a:xfrm>
        </p:spPr>
        <p:txBody>
          <a:bodyPr/>
          <a:lstStyle/>
          <a:p>
            <a:r>
              <a:rPr lang="fa-IR" sz="5400" smtClean="0">
                <a:solidFill>
                  <a:schemeClr val="accent2"/>
                </a:solidFill>
                <a:cs typeface="B Yekan" panose="00000400000000000000" pitchFamily="2" charset="-78"/>
              </a:rPr>
              <a:t>ویژگیها</a:t>
            </a:r>
            <a:endParaRPr lang="en-US" sz="5400" smtClean="0">
              <a:solidFill>
                <a:schemeClr val="accent2"/>
              </a:solidFill>
              <a:cs typeface="B Yekan" panose="00000400000000000000" pitchFamily="2" charset="-78"/>
            </a:endParaRPr>
          </a:p>
        </p:txBody>
      </p:sp>
      <p:sp>
        <p:nvSpPr>
          <p:cNvPr id="6" name="Rectangle 3"/>
          <p:cNvSpPr txBox="1">
            <a:spLocks noChangeArrowheads="1"/>
          </p:cNvSpPr>
          <p:nvPr/>
        </p:nvSpPr>
        <p:spPr bwMode="auto">
          <a:xfrm>
            <a:off x="457200" y="1676400"/>
            <a:ext cx="8458200" cy="5181600"/>
          </a:xfrm>
          <a:prstGeom prst="rect">
            <a:avLst/>
          </a:prstGeom>
          <a:noFill/>
          <a:ln w="9525">
            <a:noFill/>
            <a:miter lim="800000"/>
            <a:headEnd/>
            <a:tailEnd/>
          </a:ln>
        </p:spPr>
        <p:txBody>
          <a:bodyPr/>
          <a:lstStyle/>
          <a:p>
            <a:pPr marL="609600" indent="-609600" algn="r" rtl="1">
              <a:spcBef>
                <a:spcPct val="20000"/>
              </a:spcBef>
              <a:buFontTx/>
              <a:buChar char="•"/>
              <a:defRPr/>
            </a:pPr>
            <a:r>
              <a:rPr lang="fa-IR" sz="3600" kern="0" dirty="0">
                <a:latin typeface="+mn-lt"/>
                <a:cs typeface="B Koodak" pitchFamily="2" charset="-78"/>
              </a:rPr>
              <a:t>معلم فعال و متکلم وحده است</a:t>
            </a:r>
          </a:p>
          <a:p>
            <a:pPr marL="609600" indent="-609600" algn="r" rtl="1">
              <a:spcBef>
                <a:spcPct val="20000"/>
              </a:spcBef>
              <a:buFontTx/>
              <a:buChar char="•"/>
              <a:defRPr/>
            </a:pPr>
            <a:r>
              <a:rPr lang="fa-IR" sz="3600" kern="0" dirty="0">
                <a:latin typeface="+mn-lt"/>
                <a:cs typeface="B Koodak" pitchFamily="2" charset="-78"/>
              </a:rPr>
              <a:t>دانش آموزان غیرفعال هستند</a:t>
            </a:r>
          </a:p>
          <a:p>
            <a:pPr marL="609600" indent="-609600" algn="r" rtl="1">
              <a:spcBef>
                <a:spcPct val="20000"/>
              </a:spcBef>
              <a:buFontTx/>
              <a:buChar char="•"/>
              <a:defRPr/>
            </a:pPr>
            <a:r>
              <a:rPr lang="fa-IR" sz="3600" kern="0" dirty="0">
                <a:latin typeface="+mn-lt"/>
                <a:cs typeface="B Koodak" pitchFamily="2" charset="-78"/>
              </a:rPr>
              <a:t>همه عوامل تحت کنترل معلم است</a:t>
            </a:r>
          </a:p>
          <a:p>
            <a:pPr marL="609600" indent="-609600" algn="r" rtl="1">
              <a:spcBef>
                <a:spcPct val="20000"/>
              </a:spcBef>
              <a:buFontTx/>
              <a:buChar char="•"/>
              <a:defRPr/>
            </a:pPr>
            <a:r>
              <a:rPr lang="fa-IR" sz="3600" kern="0" dirty="0">
                <a:latin typeface="+mn-lt"/>
                <a:cs typeface="B Koodak" pitchFamily="2" charset="-78"/>
              </a:rPr>
              <a:t>انتقال پیام یک جریان یک سویه از طرف معلم به فراگیران است</a:t>
            </a:r>
            <a:endParaRPr lang="en-US" sz="3600" kern="0" dirty="0">
              <a:latin typeface="+mn-lt"/>
              <a:cs typeface="B Koodak"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000"/>
                                        <p:tgtEl>
                                          <p:spTgt spid="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2000"/>
                                        <p:tgtEl>
                                          <p:spTgt spid="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2000"/>
                                        <p:tgtEl>
                                          <p:spTgt spid="6">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20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a:xfrm>
            <a:off x="381000" y="381000"/>
            <a:ext cx="8534400" cy="1143000"/>
          </a:xfrm>
        </p:spPr>
        <p:txBody>
          <a:bodyPr/>
          <a:lstStyle/>
          <a:p>
            <a:r>
              <a:rPr lang="fa-IR" sz="4800" smtClean="0">
                <a:solidFill>
                  <a:schemeClr val="accent2"/>
                </a:solidFill>
                <a:cs typeface="B Yekan" panose="00000400000000000000" pitchFamily="2" charset="-78"/>
              </a:rPr>
              <a:t>روش سخنرانی توصیه می شود</a:t>
            </a:r>
            <a:endParaRPr lang="en-US" sz="4800" smtClean="0">
              <a:solidFill>
                <a:schemeClr val="accent2"/>
              </a:solidFill>
              <a:cs typeface="B Yekan" panose="00000400000000000000" pitchFamily="2" charset="-78"/>
            </a:endParaRPr>
          </a:p>
        </p:txBody>
      </p:sp>
      <p:sp>
        <p:nvSpPr>
          <p:cNvPr id="6" name="Rectangle 3"/>
          <p:cNvSpPr txBox="1">
            <a:spLocks noChangeArrowheads="1"/>
          </p:cNvSpPr>
          <p:nvPr/>
        </p:nvSpPr>
        <p:spPr bwMode="auto">
          <a:xfrm>
            <a:off x="457200" y="1676400"/>
            <a:ext cx="8458200" cy="5181600"/>
          </a:xfrm>
          <a:prstGeom prst="rect">
            <a:avLst/>
          </a:prstGeom>
          <a:noFill/>
          <a:ln w="9525">
            <a:noFill/>
            <a:miter lim="800000"/>
            <a:headEnd/>
            <a:tailEnd/>
          </a:ln>
        </p:spPr>
        <p:txBody>
          <a:bodyPr/>
          <a:lstStyle/>
          <a:p>
            <a:pPr marL="609600" indent="-609600" algn="r" rtl="1">
              <a:spcBef>
                <a:spcPct val="20000"/>
              </a:spcBef>
              <a:buFontTx/>
              <a:buChar char="•"/>
              <a:defRPr/>
            </a:pPr>
            <a:r>
              <a:rPr lang="fa-IR" sz="2800" kern="0" dirty="0">
                <a:latin typeface="+mn-lt"/>
                <a:cs typeface="B Koodak" pitchFamily="2" charset="-78"/>
              </a:rPr>
              <a:t>هدف اساسی انتشار یا انتقال اطلاعات است.</a:t>
            </a:r>
          </a:p>
          <a:p>
            <a:pPr marL="609600" indent="-609600" algn="r" rtl="1">
              <a:spcBef>
                <a:spcPct val="20000"/>
              </a:spcBef>
              <a:buFontTx/>
              <a:buChar char="•"/>
              <a:defRPr/>
            </a:pPr>
            <a:r>
              <a:rPr lang="fa-IR" sz="2800" kern="0" dirty="0">
                <a:latin typeface="+mn-lt"/>
                <a:cs typeface="B Koodak" pitchFamily="2" charset="-78"/>
              </a:rPr>
              <a:t>مواد آموزشی جز به این روش قابل انتقال نباشد.</a:t>
            </a:r>
          </a:p>
          <a:p>
            <a:pPr marL="609600" indent="-609600" algn="r" rtl="1">
              <a:spcBef>
                <a:spcPct val="20000"/>
              </a:spcBef>
              <a:buFontTx/>
              <a:buChar char="•"/>
              <a:defRPr/>
            </a:pPr>
            <a:r>
              <a:rPr lang="fa-IR" sz="2800" kern="0" dirty="0">
                <a:latin typeface="+mn-lt"/>
                <a:cs typeface="B Koodak" pitchFamily="2" charset="-78"/>
              </a:rPr>
              <a:t>لازم باشد که مواد آموزشی با سازماندهی و روش خاصی برای گروه ویژه ای ارائه شود</a:t>
            </a:r>
          </a:p>
          <a:p>
            <a:pPr marL="609600" indent="-609600" algn="r" rtl="1">
              <a:spcBef>
                <a:spcPct val="20000"/>
              </a:spcBef>
              <a:buFontTx/>
              <a:buChar char="•"/>
              <a:defRPr/>
            </a:pPr>
            <a:r>
              <a:rPr lang="fa-IR" sz="2800" kern="0" dirty="0">
                <a:latin typeface="+mn-lt"/>
                <a:cs typeface="B Koodak" pitchFamily="2" charset="-78"/>
              </a:rPr>
              <a:t>برانگیختن علایق افراد به یک موضوع</a:t>
            </a:r>
          </a:p>
          <a:p>
            <a:pPr marL="609600" indent="-609600" algn="r" rtl="1">
              <a:spcBef>
                <a:spcPct val="20000"/>
              </a:spcBef>
              <a:buFontTx/>
              <a:buChar char="•"/>
              <a:defRPr/>
            </a:pPr>
            <a:r>
              <a:rPr lang="fa-IR" sz="2800" kern="0" dirty="0">
                <a:latin typeface="+mn-lt"/>
                <a:cs typeface="B Koodak" pitchFamily="2" charset="-78"/>
              </a:rPr>
              <a:t>مواد آموزشی نیاز به یادآوری در یک زمان کوتاه داشته باشد</a:t>
            </a:r>
          </a:p>
          <a:p>
            <a:pPr marL="609600" indent="-609600" algn="r" rtl="1">
              <a:spcBef>
                <a:spcPct val="20000"/>
              </a:spcBef>
              <a:buFontTx/>
              <a:buChar char="•"/>
              <a:defRPr/>
            </a:pPr>
            <a:r>
              <a:rPr lang="fa-IR" sz="2800" kern="0" dirty="0">
                <a:latin typeface="+mn-lt"/>
                <a:cs typeface="B Koodak" pitchFamily="2" charset="-78"/>
              </a:rPr>
              <a:t>برانگیختن و فراهم کردن حوزه ای از دانش</a:t>
            </a:r>
            <a:endParaRPr lang="en-US" sz="2800" kern="0" dirty="0">
              <a:latin typeface="+mn-lt"/>
              <a:cs typeface="B Koodak"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000"/>
                                        <p:tgtEl>
                                          <p:spTgt spid="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2000"/>
                                        <p:tgtEl>
                                          <p:spTgt spid="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2000"/>
                                        <p:tgtEl>
                                          <p:spTgt spid="6">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2000"/>
                                        <p:tgtEl>
                                          <p:spTgt spid="6">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2000"/>
                                        <p:tgtEl>
                                          <p:spTgt spid="6">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fade">
                                      <p:cBhvr>
                                        <p:cTn id="32" dur="20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a:xfrm>
            <a:off x="381000" y="381000"/>
            <a:ext cx="8534400" cy="1143000"/>
          </a:xfrm>
        </p:spPr>
        <p:txBody>
          <a:bodyPr/>
          <a:lstStyle/>
          <a:p>
            <a:r>
              <a:rPr lang="fa-IR" smtClean="0">
                <a:solidFill>
                  <a:srgbClr val="FF0000"/>
                </a:solidFill>
                <a:cs typeface="B Yekan" panose="00000400000000000000" pitchFamily="2" charset="-78"/>
              </a:rPr>
              <a:t>روش سخنرانی توصیه نمی شود</a:t>
            </a:r>
            <a:endParaRPr lang="en-US" smtClean="0">
              <a:solidFill>
                <a:srgbClr val="FF0000"/>
              </a:solidFill>
              <a:cs typeface="B Yekan" panose="00000400000000000000" pitchFamily="2" charset="-78"/>
            </a:endParaRPr>
          </a:p>
        </p:txBody>
      </p:sp>
      <p:sp>
        <p:nvSpPr>
          <p:cNvPr id="6" name="Rectangle 3"/>
          <p:cNvSpPr txBox="1">
            <a:spLocks noChangeArrowheads="1"/>
          </p:cNvSpPr>
          <p:nvPr/>
        </p:nvSpPr>
        <p:spPr bwMode="auto">
          <a:xfrm>
            <a:off x="457200" y="1676400"/>
            <a:ext cx="8458200" cy="5181600"/>
          </a:xfrm>
          <a:prstGeom prst="rect">
            <a:avLst/>
          </a:prstGeom>
          <a:noFill/>
          <a:ln w="9525">
            <a:noFill/>
            <a:miter lim="800000"/>
            <a:headEnd/>
            <a:tailEnd/>
          </a:ln>
        </p:spPr>
        <p:txBody>
          <a:bodyPr/>
          <a:lstStyle/>
          <a:p>
            <a:pPr marL="609600" indent="-609600" algn="r" rtl="1">
              <a:spcBef>
                <a:spcPct val="20000"/>
              </a:spcBef>
              <a:buFontTx/>
              <a:buChar char="•"/>
              <a:defRPr/>
            </a:pPr>
            <a:r>
              <a:rPr lang="fa-IR" sz="2800" kern="0" dirty="0">
                <a:latin typeface="+mn-lt"/>
                <a:cs typeface="B Koodak" pitchFamily="2" charset="-78"/>
              </a:rPr>
              <a:t>اهدافی غیر از کسب اطلاعات یا انتقال اطلاعات مطرح باشد</a:t>
            </a:r>
          </a:p>
          <a:p>
            <a:pPr marL="609600" indent="-609600" algn="r" rtl="1">
              <a:spcBef>
                <a:spcPct val="20000"/>
              </a:spcBef>
              <a:buFontTx/>
              <a:buChar char="•"/>
              <a:defRPr/>
            </a:pPr>
            <a:r>
              <a:rPr lang="fa-IR" sz="2800" kern="0" dirty="0">
                <a:latin typeface="+mn-lt"/>
                <a:cs typeface="B Koodak" pitchFamily="2" charset="-78"/>
              </a:rPr>
              <a:t>یادسپاری بلند مدت مورد توجه باشد</a:t>
            </a:r>
          </a:p>
          <a:p>
            <a:pPr marL="609600" indent="-609600" algn="r" rtl="1">
              <a:spcBef>
                <a:spcPct val="20000"/>
              </a:spcBef>
              <a:buFontTx/>
              <a:buChar char="•"/>
              <a:defRPr/>
            </a:pPr>
            <a:r>
              <a:rPr lang="fa-IR" sz="2800" kern="0" dirty="0">
                <a:latin typeface="+mn-lt"/>
                <a:cs typeface="B Koodak" pitchFamily="2" charset="-78"/>
              </a:rPr>
              <a:t>مواد آموزشی پیچیده و انتزاعی باشند</a:t>
            </a:r>
          </a:p>
          <a:p>
            <a:pPr marL="609600" indent="-609600" algn="r" rtl="1">
              <a:spcBef>
                <a:spcPct val="20000"/>
              </a:spcBef>
              <a:buFontTx/>
              <a:buChar char="•"/>
              <a:defRPr/>
            </a:pPr>
            <a:r>
              <a:rPr lang="fa-IR" sz="2800" kern="0" dirty="0">
                <a:latin typeface="+mn-lt"/>
                <a:cs typeface="B Koodak" pitchFamily="2" charset="-78"/>
              </a:rPr>
              <a:t>مشارکت یادگیرندگان برای اهداف عینی آموزش مطرح باشد</a:t>
            </a:r>
          </a:p>
          <a:p>
            <a:pPr marL="609600" indent="-609600" algn="r" rtl="1">
              <a:spcBef>
                <a:spcPct val="20000"/>
              </a:spcBef>
              <a:buFontTx/>
              <a:buChar char="•"/>
              <a:defRPr/>
            </a:pPr>
            <a:r>
              <a:rPr lang="fa-IR" sz="2800" kern="0" dirty="0">
                <a:latin typeface="+mn-lt"/>
                <a:cs typeface="B Koodak" pitchFamily="2" charset="-78"/>
              </a:rPr>
              <a:t>اهداف آموزشی سطح بالا مانند تجزیه تحلیل، ترکیب و.. مطرح باشد</a:t>
            </a:r>
          </a:p>
          <a:p>
            <a:pPr marL="609600" indent="-609600" algn="r" rtl="1">
              <a:spcBef>
                <a:spcPct val="20000"/>
              </a:spcBef>
              <a:defRPr/>
            </a:pPr>
            <a:endParaRPr lang="en-US" sz="2800" kern="0" dirty="0">
              <a:latin typeface="+mn-lt"/>
              <a:cs typeface="B Koodak"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000"/>
                                        <p:tgtEl>
                                          <p:spTgt spid="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2000"/>
                                        <p:tgtEl>
                                          <p:spTgt spid="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2000"/>
                                        <p:tgtEl>
                                          <p:spTgt spid="6">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2000"/>
                                        <p:tgtEl>
                                          <p:spTgt spid="6">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20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a:xfrm>
            <a:off x="2362200" y="381000"/>
            <a:ext cx="6553200" cy="1143000"/>
          </a:xfrm>
        </p:spPr>
        <p:txBody>
          <a:bodyPr/>
          <a:lstStyle/>
          <a:p>
            <a:r>
              <a:rPr lang="fa-IR" smtClean="0">
                <a:solidFill>
                  <a:schemeClr val="accent2"/>
                </a:solidFill>
                <a:cs typeface="B Yekan" panose="00000400000000000000" pitchFamily="2" charset="-78"/>
              </a:rPr>
              <a:t>مرحله اول: آمادگی برای سخنرانی</a:t>
            </a:r>
            <a:endParaRPr lang="en-US" smtClean="0">
              <a:solidFill>
                <a:schemeClr val="accent2"/>
              </a:solidFill>
              <a:cs typeface="B Yekan" panose="00000400000000000000" pitchFamily="2" charset="-78"/>
            </a:endParaRPr>
          </a:p>
        </p:txBody>
      </p:sp>
      <p:sp>
        <p:nvSpPr>
          <p:cNvPr id="6" name="Rectangle 3"/>
          <p:cNvSpPr txBox="1">
            <a:spLocks noChangeArrowheads="1"/>
          </p:cNvSpPr>
          <p:nvPr/>
        </p:nvSpPr>
        <p:spPr bwMode="auto">
          <a:xfrm>
            <a:off x="685800" y="1676400"/>
            <a:ext cx="8458200" cy="5181600"/>
          </a:xfrm>
          <a:prstGeom prst="rect">
            <a:avLst/>
          </a:prstGeom>
          <a:noFill/>
          <a:ln w="9525">
            <a:noFill/>
            <a:miter lim="800000"/>
            <a:headEnd/>
            <a:tailEnd/>
          </a:ln>
        </p:spPr>
        <p:txBody>
          <a:bodyPr/>
          <a:lstStyle/>
          <a:p>
            <a:pPr marL="609600" indent="-609600" algn="r" rtl="1">
              <a:spcBef>
                <a:spcPct val="20000"/>
              </a:spcBef>
              <a:buFontTx/>
              <a:buChar char="•"/>
              <a:defRPr/>
            </a:pPr>
            <a:r>
              <a:rPr lang="fa-IR" sz="3600" kern="0" dirty="0">
                <a:latin typeface="+mn-lt"/>
                <a:cs typeface="B Koodak" pitchFamily="2" charset="-78"/>
              </a:rPr>
              <a:t>آمادگی از نظر تجهیزات</a:t>
            </a:r>
          </a:p>
          <a:p>
            <a:pPr marL="609600" indent="-609600" algn="r" rtl="1">
              <a:spcBef>
                <a:spcPct val="20000"/>
              </a:spcBef>
              <a:buFontTx/>
              <a:buChar char="•"/>
              <a:defRPr/>
            </a:pPr>
            <a:r>
              <a:rPr lang="fa-IR" sz="3600" kern="0" dirty="0">
                <a:latin typeface="+mn-lt"/>
                <a:cs typeface="B Koodak" pitchFamily="2" charset="-78"/>
              </a:rPr>
              <a:t>آمادگی عاطفی</a:t>
            </a:r>
          </a:p>
          <a:p>
            <a:pPr marL="609600" indent="-609600" algn="r" rtl="1">
              <a:spcBef>
                <a:spcPct val="20000"/>
              </a:spcBef>
              <a:buFontTx/>
              <a:buChar char="•"/>
              <a:defRPr/>
            </a:pPr>
            <a:r>
              <a:rPr lang="fa-IR" sz="3600" kern="0" dirty="0">
                <a:latin typeface="+mn-lt"/>
                <a:cs typeface="B Koodak" pitchFamily="2" charset="-78"/>
              </a:rPr>
              <a:t>آمادگی از نظر زمان</a:t>
            </a:r>
          </a:p>
          <a:p>
            <a:pPr marL="609600" indent="-609600" algn="r" rtl="1">
              <a:spcBef>
                <a:spcPct val="20000"/>
              </a:spcBef>
              <a:buFontTx/>
              <a:buChar char="•"/>
              <a:defRPr/>
            </a:pPr>
            <a:endParaRPr lang="fa-IR" sz="3600" kern="0" dirty="0">
              <a:latin typeface="+mn-lt"/>
              <a:cs typeface="B Koodak"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000"/>
                                        <p:tgtEl>
                                          <p:spTgt spid="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2000"/>
                                        <p:tgtEl>
                                          <p:spTgt spid="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20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a:xfrm>
            <a:off x="2362200" y="381000"/>
            <a:ext cx="6553200" cy="1143000"/>
          </a:xfrm>
        </p:spPr>
        <p:txBody>
          <a:bodyPr/>
          <a:lstStyle/>
          <a:p>
            <a:r>
              <a:rPr lang="fa-IR" smtClean="0">
                <a:solidFill>
                  <a:schemeClr val="accent2"/>
                </a:solidFill>
                <a:cs typeface="B Yekan" panose="00000400000000000000" pitchFamily="2" charset="-78"/>
              </a:rPr>
              <a:t>مرحله دوم: مقدمه سخنرانی</a:t>
            </a:r>
            <a:endParaRPr lang="en-US" smtClean="0">
              <a:solidFill>
                <a:schemeClr val="accent2"/>
              </a:solidFill>
              <a:cs typeface="B Yekan" panose="00000400000000000000" pitchFamily="2" charset="-78"/>
            </a:endParaRPr>
          </a:p>
        </p:txBody>
      </p:sp>
      <p:sp>
        <p:nvSpPr>
          <p:cNvPr id="6" name="Rectangle 3"/>
          <p:cNvSpPr txBox="1">
            <a:spLocks noChangeArrowheads="1"/>
          </p:cNvSpPr>
          <p:nvPr/>
        </p:nvSpPr>
        <p:spPr bwMode="auto">
          <a:xfrm>
            <a:off x="685800" y="1447800"/>
            <a:ext cx="8458200" cy="5181600"/>
          </a:xfrm>
          <a:prstGeom prst="rect">
            <a:avLst/>
          </a:prstGeom>
          <a:noFill/>
          <a:ln w="9525">
            <a:noFill/>
            <a:miter lim="800000"/>
            <a:headEnd/>
            <a:tailEnd/>
          </a:ln>
        </p:spPr>
        <p:txBody>
          <a:bodyPr/>
          <a:lstStyle/>
          <a:p>
            <a:pPr marL="742950" indent="-742950" algn="r" rtl="1">
              <a:spcBef>
                <a:spcPct val="20000"/>
              </a:spcBef>
              <a:defRPr/>
            </a:pPr>
            <a:r>
              <a:rPr lang="fa-IR" sz="3600" kern="0" dirty="0">
                <a:latin typeface="+mn-lt"/>
                <a:cs typeface="B Koodak" pitchFamily="2" charset="-78"/>
              </a:rPr>
              <a:t>1- ایجاد رابطه بین معلم و فراگیر</a:t>
            </a:r>
          </a:p>
          <a:p>
            <a:pPr marL="742950" indent="-742950" algn="r" rtl="1">
              <a:spcBef>
                <a:spcPct val="20000"/>
              </a:spcBef>
              <a:defRPr/>
            </a:pPr>
            <a:r>
              <a:rPr lang="fa-IR" sz="3600" kern="0" dirty="0">
                <a:latin typeface="+mn-lt"/>
                <a:cs typeface="B Koodak" pitchFamily="2" charset="-78"/>
              </a:rPr>
              <a:t>2- جلب توجه فراگیر </a:t>
            </a:r>
          </a:p>
          <a:p>
            <a:pPr marL="1200150" lvl="1" indent="-742950" algn="r" rtl="1">
              <a:spcBef>
                <a:spcPct val="20000"/>
              </a:spcBef>
              <a:buFont typeface="Arial" pitchFamily="34" charset="0"/>
              <a:buChar char="•"/>
              <a:defRPr/>
            </a:pPr>
            <a:r>
              <a:rPr lang="fa-IR" sz="2800" kern="0" dirty="0">
                <a:latin typeface="+mn-lt"/>
                <a:cs typeface="B Koodak" pitchFamily="2" charset="-78"/>
              </a:rPr>
              <a:t>شناخت علایق و خواسته های دانش آموزان</a:t>
            </a:r>
          </a:p>
          <a:p>
            <a:pPr marL="1200150" lvl="1" indent="-742950" algn="r" rtl="1">
              <a:spcBef>
                <a:spcPct val="20000"/>
              </a:spcBef>
              <a:buFont typeface="Arial" pitchFamily="34" charset="0"/>
              <a:buChar char="•"/>
              <a:defRPr/>
            </a:pPr>
            <a:r>
              <a:rPr lang="fa-IR" sz="2800" kern="0" dirty="0">
                <a:latin typeface="+mn-lt"/>
                <a:cs typeface="B Koodak" pitchFamily="2" charset="-78"/>
              </a:rPr>
              <a:t>فراهم کردن سرنخ های انگیزشی</a:t>
            </a:r>
          </a:p>
          <a:p>
            <a:pPr marL="1200150" lvl="1" indent="-742950" algn="r" rtl="1">
              <a:spcBef>
                <a:spcPct val="20000"/>
              </a:spcBef>
              <a:buFont typeface="Arial" pitchFamily="34" charset="0"/>
              <a:buChar char="•"/>
              <a:defRPr/>
            </a:pPr>
            <a:r>
              <a:rPr lang="fa-IR" sz="2800" kern="0" dirty="0">
                <a:latin typeface="+mn-lt"/>
                <a:cs typeface="B Koodak" pitchFamily="2" charset="-78"/>
              </a:rPr>
              <a:t>بیان صریح هدفها</a:t>
            </a:r>
          </a:p>
          <a:p>
            <a:pPr marL="1200150" lvl="1" indent="-742950" algn="r" rtl="1">
              <a:spcBef>
                <a:spcPct val="20000"/>
              </a:spcBef>
              <a:buFont typeface="Arial" pitchFamily="34" charset="0"/>
              <a:buChar char="•"/>
              <a:defRPr/>
            </a:pPr>
            <a:r>
              <a:rPr lang="fa-IR" sz="2800" kern="0" dirty="0">
                <a:latin typeface="+mn-lt"/>
                <a:cs typeface="B Koodak" pitchFamily="2" charset="-78"/>
              </a:rPr>
              <a:t>استفاده از پیش سازماندهنده</a:t>
            </a:r>
          </a:p>
          <a:p>
            <a:pPr marL="1200150" lvl="1" indent="-742950" algn="r" rtl="1">
              <a:spcBef>
                <a:spcPct val="20000"/>
              </a:spcBef>
              <a:buFont typeface="Arial" pitchFamily="34" charset="0"/>
              <a:buChar char="•"/>
              <a:defRPr/>
            </a:pPr>
            <a:r>
              <a:rPr lang="fa-IR" sz="2800" kern="0" dirty="0">
                <a:latin typeface="+mn-lt"/>
                <a:cs typeface="B Koodak" pitchFamily="2" charset="-78"/>
              </a:rPr>
              <a:t>پیش آزمون و فعال کردن آگاهی و اطلاعات دانش آموزان</a:t>
            </a:r>
          </a:p>
          <a:p>
            <a:pPr marL="609600" indent="-609600" algn="r" rtl="1">
              <a:spcBef>
                <a:spcPct val="20000"/>
              </a:spcBef>
              <a:buFontTx/>
              <a:buChar char="•"/>
              <a:defRPr/>
            </a:pPr>
            <a:endParaRPr lang="fa-IR" sz="3600" kern="0" dirty="0">
              <a:latin typeface="+mn-lt"/>
              <a:cs typeface="B Koodak"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000"/>
                                        <p:tgtEl>
                                          <p:spTgt spid="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2000"/>
                                        <p:tgtEl>
                                          <p:spTgt spid="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2000"/>
                                        <p:tgtEl>
                                          <p:spTgt spid="6">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2000"/>
                                        <p:tgtEl>
                                          <p:spTgt spid="6">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2000"/>
                                        <p:tgtEl>
                                          <p:spTgt spid="6">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fade">
                                      <p:cBhvr>
                                        <p:cTn id="32" dur="2000"/>
                                        <p:tgtEl>
                                          <p:spTgt spid="6">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Effect transition="in" filter="fade">
                                      <p:cBhvr>
                                        <p:cTn id="37" dur="20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09600" y="1752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cs typeface="B Yekan" panose="00000400000000000000" pitchFamily="2" charset="-78"/>
              </a:rPr>
              <a:t>در شرطی شدن فعال بر خلاف شرطی شدن کلاسیک رفتار محصول محرک های فیزیولوژیک نیستند بلکه نتیجه متغیرهای قطعی در رفتار موجود زنده اند که به وسیله تقویت کننده خاصی تقویت می شود. تقویت کننده ها هستند که موجب تاثیر، تغییر و تثبیت رفتار می شوند.</a:t>
            </a:r>
          </a:p>
          <a:p>
            <a:pPr algn="r" rtl="1">
              <a:spcBef>
                <a:spcPct val="20000"/>
              </a:spcBef>
              <a:buFontTx/>
              <a:buChar char="•"/>
            </a:pPr>
            <a:endParaRPr lang="fa-IR" sz="2400" b="1">
              <a:cs typeface="B Yekan" panose="00000400000000000000" pitchFamily="2" charset="-78"/>
            </a:endParaRPr>
          </a:p>
        </p:txBody>
      </p:sp>
      <p:sp>
        <p:nvSpPr>
          <p:cNvPr id="7" name="Title 1"/>
          <p:cNvSpPr txBox="1">
            <a:spLocks/>
          </p:cNvSpPr>
          <p:nvPr/>
        </p:nvSpPr>
        <p:spPr bwMode="auto">
          <a:xfrm>
            <a:off x="762000" y="685800"/>
            <a:ext cx="8839200" cy="1143000"/>
          </a:xfrm>
          <a:prstGeom prst="rect">
            <a:avLst/>
          </a:prstGeom>
          <a:noFill/>
          <a:ln w="9525">
            <a:noFill/>
            <a:miter lim="800000"/>
            <a:headEnd/>
            <a:tailEnd/>
          </a:ln>
        </p:spPr>
        <p:txBody>
          <a:bodyPr anchor="ctr"/>
          <a:lstStyle/>
          <a:p>
            <a:pPr algn="ctr">
              <a:defRPr/>
            </a:pPr>
            <a:r>
              <a:rPr lang="fa-IR" sz="4000" b="1" kern="0" dirty="0">
                <a:solidFill>
                  <a:schemeClr val="accent2">
                    <a:lumMod val="50000"/>
                  </a:schemeClr>
                </a:solidFill>
                <a:latin typeface="+mj-lt"/>
                <a:ea typeface="+mj-ea"/>
                <a:cs typeface="B Titr" pitchFamily="2" charset="-78"/>
              </a:rPr>
              <a:t>شرطی سازی فعال</a:t>
            </a:r>
            <a:endParaRPr lang="en-US" sz="4000" b="1" kern="0" dirty="0">
              <a:solidFill>
                <a:schemeClr val="accent2">
                  <a:lumMod val="50000"/>
                </a:schemeClr>
              </a:solidFill>
              <a:latin typeface="+mj-lt"/>
              <a:ea typeface="+mj-ea"/>
              <a:cs typeface="B Titr"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a:xfrm>
            <a:off x="1828800" y="381000"/>
            <a:ext cx="7086600" cy="1143000"/>
          </a:xfrm>
        </p:spPr>
        <p:txBody>
          <a:bodyPr/>
          <a:lstStyle/>
          <a:p>
            <a:r>
              <a:rPr lang="fa-IR" smtClean="0">
                <a:solidFill>
                  <a:schemeClr val="accent2"/>
                </a:solidFill>
                <a:cs typeface="B Yekan" panose="00000400000000000000" pitchFamily="2" charset="-78"/>
              </a:rPr>
              <a:t>مرحله سوم: ارائه اصل محتوا</a:t>
            </a:r>
            <a:endParaRPr lang="en-US" smtClean="0">
              <a:solidFill>
                <a:schemeClr val="accent2"/>
              </a:solidFill>
              <a:cs typeface="B Yekan" panose="00000400000000000000" pitchFamily="2" charset="-78"/>
            </a:endParaRPr>
          </a:p>
        </p:txBody>
      </p:sp>
      <p:sp>
        <p:nvSpPr>
          <p:cNvPr id="6" name="Rectangle 3"/>
          <p:cNvSpPr txBox="1">
            <a:spLocks noChangeArrowheads="1"/>
          </p:cNvSpPr>
          <p:nvPr/>
        </p:nvSpPr>
        <p:spPr bwMode="auto">
          <a:xfrm>
            <a:off x="381000" y="2133600"/>
            <a:ext cx="8458200" cy="5181600"/>
          </a:xfrm>
          <a:prstGeom prst="rect">
            <a:avLst/>
          </a:prstGeom>
          <a:noFill/>
          <a:ln w="9525">
            <a:noFill/>
            <a:miter lim="800000"/>
            <a:headEnd/>
            <a:tailEnd/>
          </a:ln>
        </p:spPr>
        <p:txBody>
          <a:bodyPr/>
          <a:lstStyle/>
          <a:p>
            <a:pPr marL="742950" indent="-742950" algn="r" rtl="1">
              <a:spcBef>
                <a:spcPct val="20000"/>
              </a:spcBef>
              <a:buFont typeface="Arial" pitchFamily="34" charset="0"/>
              <a:buChar char="•"/>
              <a:defRPr/>
            </a:pPr>
            <a:r>
              <a:rPr lang="fa-IR" sz="3600" kern="0" dirty="0">
                <a:latin typeface="+mn-lt"/>
                <a:cs typeface="B Koodak" pitchFamily="2" charset="-78"/>
              </a:rPr>
              <a:t>جامع بودن </a:t>
            </a:r>
          </a:p>
          <a:p>
            <a:pPr marL="742950" indent="-742950" algn="r" rtl="1">
              <a:spcBef>
                <a:spcPct val="20000"/>
              </a:spcBef>
              <a:buFont typeface="Arial" pitchFamily="34" charset="0"/>
              <a:buChar char="•"/>
              <a:defRPr/>
            </a:pPr>
            <a:r>
              <a:rPr lang="fa-IR" sz="3600" kern="0" dirty="0">
                <a:latin typeface="+mn-lt"/>
                <a:cs typeface="B Koodak" pitchFamily="2" charset="-78"/>
              </a:rPr>
              <a:t>سازمان منطقی</a:t>
            </a:r>
          </a:p>
          <a:p>
            <a:pPr marL="1200150" lvl="1" indent="-742950" algn="r" rtl="1">
              <a:spcBef>
                <a:spcPct val="20000"/>
              </a:spcBef>
              <a:buFont typeface="Arial" pitchFamily="34" charset="0"/>
              <a:buChar char="•"/>
              <a:defRPr/>
            </a:pPr>
            <a:r>
              <a:rPr lang="fa-IR" sz="3600" kern="0" dirty="0">
                <a:latin typeface="+mn-lt"/>
                <a:cs typeface="B Koodak" pitchFamily="2" charset="-78"/>
              </a:rPr>
              <a:t>رابطه جزء یا کل</a:t>
            </a:r>
          </a:p>
          <a:p>
            <a:pPr marL="1200150" lvl="1" indent="-742950" algn="r" rtl="1">
              <a:spcBef>
                <a:spcPct val="20000"/>
              </a:spcBef>
              <a:buFont typeface="Arial" pitchFamily="34" charset="0"/>
              <a:buChar char="•"/>
              <a:defRPr/>
            </a:pPr>
            <a:r>
              <a:rPr lang="fa-IR" sz="3600" kern="0" dirty="0">
                <a:latin typeface="+mn-lt"/>
                <a:cs typeface="B Koodak" pitchFamily="2" charset="-78"/>
              </a:rPr>
              <a:t>همبستگی تسلسلی</a:t>
            </a:r>
            <a:endParaRPr lang="en-US" sz="3600" kern="0" dirty="0">
              <a:latin typeface="+mn-lt"/>
              <a:cs typeface="B Koodak" pitchFamily="2" charset="-78"/>
            </a:endParaRPr>
          </a:p>
          <a:p>
            <a:pPr marL="1200150" lvl="1" indent="-742950" algn="r" rtl="1">
              <a:spcBef>
                <a:spcPct val="20000"/>
              </a:spcBef>
              <a:buFont typeface="Arial" pitchFamily="34" charset="0"/>
              <a:buChar char="•"/>
              <a:defRPr/>
            </a:pPr>
            <a:r>
              <a:rPr lang="fa-IR" sz="3600" kern="0" dirty="0">
                <a:latin typeface="+mn-lt"/>
                <a:cs typeface="B Koodak" pitchFamily="2" charset="-78"/>
              </a:rPr>
              <a:t>سازماندهی بر اساس مقایسه</a:t>
            </a:r>
          </a:p>
          <a:p>
            <a:pPr marL="742950" indent="-742950" algn="r" rtl="1">
              <a:spcBef>
                <a:spcPct val="20000"/>
              </a:spcBef>
              <a:defRPr/>
            </a:pPr>
            <a:endParaRPr lang="fa-IR" sz="3600" kern="0" dirty="0">
              <a:latin typeface="+mn-lt"/>
              <a:cs typeface="B Koodak" pitchFamily="2" charset="-78"/>
            </a:endParaRPr>
          </a:p>
          <a:p>
            <a:pPr marL="742950" indent="-742950" algn="r" rtl="1">
              <a:spcBef>
                <a:spcPct val="20000"/>
              </a:spcBef>
              <a:buFont typeface="+mj-lt"/>
              <a:buAutoNum type="arabicPeriod"/>
              <a:defRPr/>
            </a:pPr>
            <a:endParaRPr lang="fa-IR" sz="3600" kern="0" dirty="0">
              <a:latin typeface="+mn-lt"/>
              <a:cs typeface="B Koodak" pitchFamily="2" charset="-78"/>
            </a:endParaRPr>
          </a:p>
          <a:p>
            <a:pPr marL="742950" indent="-742950" algn="r" rtl="1">
              <a:spcBef>
                <a:spcPct val="20000"/>
              </a:spcBef>
              <a:buFont typeface="+mj-lt"/>
              <a:buAutoNum type="arabicPeriod"/>
              <a:defRPr/>
            </a:pPr>
            <a:endParaRPr lang="fa-IR" sz="3600" kern="0" dirty="0">
              <a:latin typeface="+mn-lt"/>
              <a:cs typeface="B Koodak" pitchFamily="2" charset="-78"/>
            </a:endParaRPr>
          </a:p>
        </p:txBody>
      </p:sp>
      <p:sp>
        <p:nvSpPr>
          <p:cNvPr id="7" name="Rectangle 2"/>
          <p:cNvSpPr txBox="1">
            <a:spLocks noChangeArrowheads="1"/>
          </p:cNvSpPr>
          <p:nvPr/>
        </p:nvSpPr>
        <p:spPr bwMode="auto">
          <a:xfrm>
            <a:off x="1981200" y="1066800"/>
            <a:ext cx="7086600" cy="1143000"/>
          </a:xfrm>
          <a:prstGeom prst="rect">
            <a:avLst/>
          </a:prstGeom>
          <a:noFill/>
          <a:ln w="9525">
            <a:noFill/>
            <a:miter lim="800000"/>
            <a:headEnd/>
            <a:tailEnd/>
          </a:ln>
        </p:spPr>
        <p:txBody>
          <a:bodyPr anchor="ctr"/>
          <a:lstStyle/>
          <a:p>
            <a:pPr algn="r">
              <a:defRPr/>
            </a:pPr>
            <a:r>
              <a:rPr lang="fa-IR" sz="4000" b="1" kern="0" dirty="0">
                <a:solidFill>
                  <a:schemeClr val="accent2"/>
                </a:solidFill>
                <a:latin typeface="+mj-lt"/>
                <a:ea typeface="+mj-ea"/>
                <a:cs typeface="B Yekan" pitchFamily="2" charset="-78"/>
              </a:rPr>
              <a:t>الف- ویژگی های محتوا</a:t>
            </a:r>
            <a:endParaRPr lang="en-US" sz="4000" b="1" kern="0" dirty="0">
              <a:solidFill>
                <a:schemeClr val="accent2"/>
              </a:solidFill>
              <a:latin typeface="+mj-lt"/>
              <a:ea typeface="+mj-ea"/>
              <a:cs typeface="B Yeka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000"/>
                                        <p:tgtEl>
                                          <p:spTgt spid="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2000"/>
                                        <p:tgtEl>
                                          <p:spTgt spid="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2000"/>
                                        <p:tgtEl>
                                          <p:spTgt spid="6">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2000"/>
                                        <p:tgtEl>
                                          <p:spTgt spid="6">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20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7394" name="Rectangle 7"/>
          <p:cNvSpPr>
            <a:spLocks noChangeArrowheads="1"/>
          </p:cNvSpPr>
          <p:nvPr/>
        </p:nvSpPr>
        <p:spPr bwMode="auto">
          <a:xfrm>
            <a:off x="0" y="228600"/>
            <a:ext cx="9144000" cy="6477000"/>
          </a:xfrm>
          <a:prstGeom prst="rect">
            <a:avLst/>
          </a:prstGeom>
          <a:blipFill dpi="0" rotWithShape="1">
            <a:blip r:embed="rId2"/>
            <a:srcRect/>
            <a:stretch>
              <a:fillRect/>
            </a:stretch>
          </a:blip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Tree>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8418" name="Rounded Rectangle 13"/>
          <p:cNvSpPr>
            <a:spLocks noChangeArrowheads="1"/>
          </p:cNvSpPr>
          <p:nvPr/>
        </p:nvSpPr>
        <p:spPr bwMode="auto">
          <a:xfrm>
            <a:off x="0" y="1600200"/>
            <a:ext cx="9144000" cy="4191000"/>
          </a:xfrm>
          <a:prstGeom prst="roundRect">
            <a:avLst>
              <a:gd name="adj" fmla="val 16667"/>
            </a:avLst>
          </a:prstGeom>
          <a:solidFill>
            <a:schemeClr val="accent1"/>
          </a:solidFill>
          <a:ln w="9525" algn="ctr">
            <a:solidFill>
              <a:schemeClr val="tx1"/>
            </a:solidFill>
            <a:round/>
            <a:headEnd/>
            <a:tailEnd/>
          </a:ln>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4" name="Rounded Rectangle 3"/>
          <p:cNvSpPr/>
          <p:nvPr/>
        </p:nvSpPr>
        <p:spPr bwMode="auto">
          <a:xfrm>
            <a:off x="7696200" y="2667000"/>
            <a:ext cx="1295400" cy="2133600"/>
          </a:xfrm>
          <a:prstGeom prst="round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algn="ctr">
              <a:defRPr/>
            </a:pPr>
            <a:r>
              <a:rPr lang="fa-IR" dirty="0">
                <a:solidFill>
                  <a:schemeClr val="tx1"/>
                </a:solidFill>
                <a:latin typeface="Tahoma" pitchFamily="34" charset="0"/>
                <a:cs typeface="B Yekan" pitchFamily="2" charset="-78"/>
              </a:rPr>
              <a:t>عواملی که مسئله ناشی از آنها می شود</a:t>
            </a:r>
            <a:endParaRPr lang="en-US" dirty="0">
              <a:solidFill>
                <a:schemeClr val="tx1"/>
              </a:solidFill>
              <a:latin typeface="Tahoma" pitchFamily="34" charset="0"/>
              <a:cs typeface="B Yekan" pitchFamily="2" charset="-78"/>
            </a:endParaRPr>
          </a:p>
        </p:txBody>
      </p:sp>
      <p:sp>
        <p:nvSpPr>
          <p:cNvPr id="6" name="Rounded Rectangle 5"/>
          <p:cNvSpPr/>
          <p:nvPr/>
        </p:nvSpPr>
        <p:spPr bwMode="auto">
          <a:xfrm>
            <a:off x="5867400" y="2667000"/>
            <a:ext cx="1295400" cy="2133600"/>
          </a:xfrm>
          <a:prstGeom prst="round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algn="ctr">
              <a:defRPr/>
            </a:pPr>
            <a:r>
              <a:rPr lang="fa-IR" dirty="0">
                <a:solidFill>
                  <a:schemeClr val="tx1"/>
                </a:solidFill>
                <a:latin typeface="Tahoma" pitchFamily="34" charset="0"/>
                <a:cs typeface="B Yekan" pitchFamily="2" charset="-78"/>
              </a:rPr>
              <a:t>توضیح و تشریح مسئله</a:t>
            </a:r>
            <a:endParaRPr lang="en-US" dirty="0">
              <a:solidFill>
                <a:schemeClr val="tx1"/>
              </a:solidFill>
              <a:latin typeface="Tahoma" pitchFamily="34" charset="0"/>
              <a:cs typeface="B Yekan" pitchFamily="2" charset="-78"/>
            </a:endParaRPr>
          </a:p>
        </p:txBody>
      </p:sp>
      <p:sp>
        <p:nvSpPr>
          <p:cNvPr id="7" name="Rounded Rectangle 6"/>
          <p:cNvSpPr/>
          <p:nvPr/>
        </p:nvSpPr>
        <p:spPr bwMode="auto">
          <a:xfrm>
            <a:off x="4038600" y="2667000"/>
            <a:ext cx="1295400" cy="2133600"/>
          </a:xfrm>
          <a:prstGeom prst="round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algn="ctr">
              <a:defRPr/>
            </a:pPr>
            <a:r>
              <a:rPr lang="fa-IR" dirty="0">
                <a:solidFill>
                  <a:schemeClr val="tx1"/>
                </a:solidFill>
                <a:latin typeface="Tahoma" pitchFamily="34" charset="0"/>
                <a:cs typeface="B Yekan" pitchFamily="2" charset="-78"/>
              </a:rPr>
              <a:t>تشریح معیار راه حلهای مسئله</a:t>
            </a:r>
            <a:endParaRPr lang="en-US" dirty="0">
              <a:solidFill>
                <a:schemeClr val="tx1"/>
              </a:solidFill>
              <a:latin typeface="Tahoma" pitchFamily="34" charset="0"/>
              <a:cs typeface="B Yekan" pitchFamily="2" charset="-78"/>
            </a:endParaRPr>
          </a:p>
        </p:txBody>
      </p:sp>
      <p:sp>
        <p:nvSpPr>
          <p:cNvPr id="8" name="Rounded Rectangle 7"/>
          <p:cNvSpPr/>
          <p:nvPr/>
        </p:nvSpPr>
        <p:spPr bwMode="auto">
          <a:xfrm>
            <a:off x="2209800" y="2667000"/>
            <a:ext cx="1295400" cy="2133600"/>
          </a:xfrm>
          <a:prstGeom prst="round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algn="ctr">
              <a:defRPr/>
            </a:pPr>
            <a:r>
              <a:rPr lang="fa-IR" dirty="0">
                <a:solidFill>
                  <a:schemeClr val="tx1"/>
                </a:solidFill>
                <a:latin typeface="Tahoma" pitchFamily="34" charset="0"/>
                <a:cs typeface="B Yekan" pitchFamily="2" charset="-78"/>
              </a:rPr>
              <a:t>بررسی و ارزشیابی راه حل ها</a:t>
            </a:r>
            <a:endParaRPr lang="en-US" dirty="0">
              <a:solidFill>
                <a:schemeClr val="tx1"/>
              </a:solidFill>
              <a:latin typeface="Tahoma" pitchFamily="34" charset="0"/>
              <a:cs typeface="B Yekan" pitchFamily="2" charset="-78"/>
            </a:endParaRPr>
          </a:p>
        </p:txBody>
      </p:sp>
      <p:sp>
        <p:nvSpPr>
          <p:cNvPr id="9" name="Rounded Rectangle 8"/>
          <p:cNvSpPr/>
          <p:nvPr/>
        </p:nvSpPr>
        <p:spPr bwMode="auto">
          <a:xfrm>
            <a:off x="457200" y="2667000"/>
            <a:ext cx="1219200" cy="2133600"/>
          </a:xfrm>
          <a:prstGeom prst="round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algn="ctr">
              <a:defRPr/>
            </a:pPr>
            <a:r>
              <a:rPr lang="fa-IR" dirty="0">
                <a:solidFill>
                  <a:schemeClr val="tx1"/>
                </a:solidFill>
                <a:latin typeface="Tahoma" pitchFamily="34" charset="0"/>
                <a:cs typeface="B Yekan" pitchFamily="2" charset="-78"/>
              </a:rPr>
              <a:t>بررسی راه حلهای اجرایی پذیرفته شده</a:t>
            </a:r>
            <a:endParaRPr lang="en-US" dirty="0">
              <a:solidFill>
                <a:schemeClr val="tx1"/>
              </a:solidFill>
              <a:latin typeface="Tahoma" pitchFamily="34" charset="0"/>
              <a:cs typeface="B Yekan" pitchFamily="2" charset="-78"/>
            </a:endParaRPr>
          </a:p>
        </p:txBody>
      </p:sp>
      <p:sp>
        <p:nvSpPr>
          <p:cNvPr id="188424" name="Left Arrow 9"/>
          <p:cNvSpPr>
            <a:spLocks noChangeArrowheads="1"/>
          </p:cNvSpPr>
          <p:nvPr/>
        </p:nvSpPr>
        <p:spPr bwMode="auto">
          <a:xfrm>
            <a:off x="7162800" y="3581400"/>
            <a:ext cx="533400" cy="381000"/>
          </a:xfrm>
          <a:prstGeom prst="leftArrow">
            <a:avLst>
              <a:gd name="adj1" fmla="val 50000"/>
              <a:gd name="adj2" fmla="val 49998"/>
            </a:avLst>
          </a:prstGeom>
          <a:solidFill>
            <a:srgbClr val="FFFF00"/>
          </a:solidFill>
          <a:ln w="9525" algn="ctr">
            <a:solidFill>
              <a:schemeClr val="tx1"/>
            </a:solidFill>
            <a:round/>
            <a:headEnd/>
            <a:tailEnd/>
          </a:ln>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188425" name="Left Arrow 10"/>
          <p:cNvSpPr>
            <a:spLocks noChangeArrowheads="1"/>
          </p:cNvSpPr>
          <p:nvPr/>
        </p:nvSpPr>
        <p:spPr bwMode="auto">
          <a:xfrm>
            <a:off x="5334000" y="3505200"/>
            <a:ext cx="533400" cy="381000"/>
          </a:xfrm>
          <a:prstGeom prst="leftArrow">
            <a:avLst>
              <a:gd name="adj1" fmla="val 50000"/>
              <a:gd name="adj2" fmla="val 49998"/>
            </a:avLst>
          </a:prstGeom>
          <a:solidFill>
            <a:srgbClr val="FFFF00"/>
          </a:solidFill>
          <a:ln w="9525" algn="ctr">
            <a:solidFill>
              <a:schemeClr val="tx1"/>
            </a:solidFill>
            <a:round/>
            <a:headEnd/>
            <a:tailEnd/>
          </a:ln>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188426" name="Left Arrow 11"/>
          <p:cNvSpPr>
            <a:spLocks noChangeArrowheads="1"/>
          </p:cNvSpPr>
          <p:nvPr/>
        </p:nvSpPr>
        <p:spPr bwMode="auto">
          <a:xfrm>
            <a:off x="3505200" y="3429000"/>
            <a:ext cx="533400" cy="381000"/>
          </a:xfrm>
          <a:prstGeom prst="leftArrow">
            <a:avLst>
              <a:gd name="adj1" fmla="val 50000"/>
              <a:gd name="adj2" fmla="val 49998"/>
            </a:avLst>
          </a:prstGeom>
          <a:solidFill>
            <a:srgbClr val="FFFF00"/>
          </a:solidFill>
          <a:ln w="9525" algn="ctr">
            <a:solidFill>
              <a:schemeClr val="tx1"/>
            </a:solidFill>
            <a:round/>
            <a:headEnd/>
            <a:tailEnd/>
          </a:ln>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188427" name="Left Arrow 12"/>
          <p:cNvSpPr>
            <a:spLocks noChangeArrowheads="1"/>
          </p:cNvSpPr>
          <p:nvPr/>
        </p:nvSpPr>
        <p:spPr bwMode="auto">
          <a:xfrm>
            <a:off x="1676400" y="3429000"/>
            <a:ext cx="533400" cy="381000"/>
          </a:xfrm>
          <a:prstGeom prst="leftArrow">
            <a:avLst>
              <a:gd name="adj1" fmla="val 50000"/>
              <a:gd name="adj2" fmla="val 49998"/>
            </a:avLst>
          </a:prstGeom>
          <a:solidFill>
            <a:srgbClr val="FFFF00"/>
          </a:solidFill>
          <a:ln w="9525" algn="ctr">
            <a:solidFill>
              <a:schemeClr val="tx1"/>
            </a:solidFill>
            <a:round/>
            <a:headEnd/>
            <a:tailEnd/>
          </a:ln>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Tree>
  </p:cSld>
  <p:clrMapOvr>
    <a:masterClrMapping/>
  </p:clrMapOvr>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angle 3"/>
          <p:cNvSpPr txBox="1">
            <a:spLocks noChangeArrowheads="1"/>
          </p:cNvSpPr>
          <p:nvPr/>
        </p:nvSpPr>
        <p:spPr bwMode="auto">
          <a:xfrm>
            <a:off x="457200" y="1676400"/>
            <a:ext cx="8458200" cy="5181600"/>
          </a:xfrm>
          <a:prstGeom prst="rect">
            <a:avLst/>
          </a:prstGeom>
          <a:noFill/>
          <a:ln w="9525">
            <a:noFill/>
            <a:miter lim="800000"/>
            <a:headEnd/>
            <a:tailEnd/>
          </a:ln>
        </p:spPr>
        <p:txBody>
          <a:bodyPr/>
          <a:lstStyle/>
          <a:p>
            <a:pPr marL="742950" indent="-742950" algn="r" rtl="1">
              <a:spcBef>
                <a:spcPct val="20000"/>
              </a:spcBef>
              <a:defRPr/>
            </a:pPr>
            <a:r>
              <a:rPr lang="fa-IR" sz="3600" kern="0" dirty="0">
                <a:latin typeface="+mn-lt"/>
                <a:cs typeface="B Koodak" pitchFamily="2" charset="-78"/>
              </a:rPr>
              <a:t>استمرار توجه مخاطبین از طریق:</a:t>
            </a:r>
          </a:p>
          <a:p>
            <a:pPr marL="742950" indent="-742950" algn="r" rtl="1">
              <a:spcBef>
                <a:spcPct val="20000"/>
              </a:spcBef>
              <a:defRPr/>
            </a:pPr>
            <a:r>
              <a:rPr lang="fa-IR" sz="3600" kern="0" dirty="0">
                <a:latin typeface="+mn-lt"/>
                <a:cs typeface="B Koodak" pitchFamily="2" charset="-78"/>
              </a:rPr>
              <a:t>- تغییر دادن محرک</a:t>
            </a:r>
          </a:p>
          <a:p>
            <a:pPr marL="1200150" lvl="1" indent="-742950" algn="r" rtl="1">
              <a:spcBef>
                <a:spcPct val="20000"/>
              </a:spcBef>
              <a:defRPr/>
            </a:pPr>
            <a:r>
              <a:rPr lang="fa-IR" sz="3600" kern="0" dirty="0">
                <a:latin typeface="+mn-lt"/>
                <a:cs typeface="B Koodak" pitchFamily="2" charset="-78"/>
              </a:rPr>
              <a:t>- کاربرد مواد و رسانه های آموزشی</a:t>
            </a:r>
          </a:p>
          <a:p>
            <a:pPr marL="1200150" lvl="1" indent="-742950" algn="r" rtl="1">
              <a:spcBef>
                <a:spcPct val="20000"/>
              </a:spcBef>
              <a:defRPr/>
            </a:pPr>
            <a:r>
              <a:rPr lang="fa-IR" sz="3600" kern="0" dirty="0">
                <a:latin typeface="+mn-lt"/>
                <a:cs typeface="B Koodak" pitchFamily="2" charset="-78"/>
              </a:rPr>
              <a:t>- فعالیت جسمی یادگیرندگان</a:t>
            </a:r>
          </a:p>
          <a:p>
            <a:pPr marL="1200150" lvl="1" indent="-742950" algn="r" rtl="1">
              <a:spcBef>
                <a:spcPct val="20000"/>
              </a:spcBef>
              <a:defRPr/>
            </a:pPr>
            <a:r>
              <a:rPr lang="fa-IR" sz="3600" kern="0" dirty="0">
                <a:latin typeface="+mn-lt"/>
                <a:cs typeface="B Koodak" pitchFamily="2" charset="-78"/>
              </a:rPr>
              <a:t>- استفاده از طنز</a:t>
            </a:r>
          </a:p>
          <a:p>
            <a:pPr marL="1200150" lvl="1" indent="-742950" algn="r" rtl="1">
              <a:spcBef>
                <a:spcPct val="20000"/>
              </a:spcBef>
              <a:defRPr/>
            </a:pPr>
            <a:r>
              <a:rPr lang="fa-IR" sz="3600" kern="0" dirty="0">
                <a:latin typeface="+mn-lt"/>
                <a:cs typeface="B Koodak" pitchFamily="2" charset="-78"/>
              </a:rPr>
              <a:t>- استفاده از حرکات بدنی (شور و حرارت سخنران)</a:t>
            </a:r>
          </a:p>
          <a:p>
            <a:pPr marL="1200150" lvl="1" indent="-742950" algn="r" rtl="1">
              <a:spcBef>
                <a:spcPct val="20000"/>
              </a:spcBef>
              <a:defRPr/>
            </a:pPr>
            <a:r>
              <a:rPr lang="fa-IR" sz="3600" kern="0" dirty="0">
                <a:latin typeface="+mn-lt"/>
                <a:cs typeface="B Koodak" pitchFamily="2" charset="-78"/>
              </a:rPr>
              <a:t>- پرسش و پاسخ (تاثیرات پرسش و پاسخ؟)</a:t>
            </a:r>
          </a:p>
          <a:p>
            <a:pPr marL="742950" indent="-742950" algn="r" rtl="1">
              <a:spcBef>
                <a:spcPct val="20000"/>
              </a:spcBef>
              <a:buFont typeface="+mj-lt"/>
              <a:buAutoNum type="arabicPeriod"/>
              <a:defRPr/>
            </a:pPr>
            <a:endParaRPr lang="fa-IR" sz="3600" kern="0" dirty="0">
              <a:latin typeface="+mn-lt"/>
              <a:cs typeface="B Koodak" pitchFamily="2" charset="-78"/>
            </a:endParaRPr>
          </a:p>
        </p:txBody>
      </p:sp>
      <p:sp>
        <p:nvSpPr>
          <p:cNvPr id="3" name="TextBox 2"/>
          <p:cNvSpPr txBox="1"/>
          <p:nvPr/>
        </p:nvSpPr>
        <p:spPr>
          <a:xfrm>
            <a:off x="4953000" y="838200"/>
            <a:ext cx="4191000" cy="646113"/>
          </a:xfrm>
          <a:prstGeom prst="rect">
            <a:avLst/>
          </a:prstGeom>
          <a:noFill/>
        </p:spPr>
        <p:txBody>
          <a:bodyPr>
            <a:spAutoFit/>
          </a:bodyPr>
          <a:lstStyle/>
          <a:p>
            <a:pPr>
              <a:defRPr/>
            </a:pPr>
            <a:r>
              <a:rPr lang="fa-IR" sz="3600" kern="0" dirty="0">
                <a:solidFill>
                  <a:schemeClr val="accent2"/>
                </a:solidFill>
                <a:latin typeface="+mn-lt"/>
                <a:cs typeface="B Koodak" pitchFamily="2" charset="-78"/>
              </a:rPr>
              <a:t>ب- نحوه</a:t>
            </a:r>
            <a:r>
              <a:rPr lang="fa-IR" dirty="0">
                <a:solidFill>
                  <a:schemeClr val="accent2"/>
                </a:solidFill>
                <a:cs typeface="Arial" pitchFamily="34" charset="0"/>
              </a:rPr>
              <a:t> </a:t>
            </a:r>
            <a:r>
              <a:rPr lang="fa-IR" sz="3600" kern="0" dirty="0">
                <a:solidFill>
                  <a:schemeClr val="accent2"/>
                </a:solidFill>
                <a:latin typeface="+mn-lt"/>
                <a:cs typeface="B Koodak" pitchFamily="2" charset="-78"/>
              </a:rPr>
              <a:t>ارائه</a:t>
            </a:r>
            <a:r>
              <a:rPr lang="fa-IR" dirty="0">
                <a:solidFill>
                  <a:schemeClr val="accent2"/>
                </a:solidFill>
                <a:cs typeface="Arial" pitchFamily="34" charset="0"/>
              </a:rPr>
              <a:t> </a:t>
            </a:r>
            <a:r>
              <a:rPr lang="fa-IR" sz="3600" kern="0" dirty="0">
                <a:solidFill>
                  <a:schemeClr val="accent2"/>
                </a:solidFill>
                <a:latin typeface="+mn-lt"/>
                <a:cs typeface="B Koodak" pitchFamily="2" charset="-78"/>
              </a:rPr>
              <a:t>محتوا</a:t>
            </a:r>
            <a:endParaRPr lang="en-US" sz="3600" kern="0" dirty="0">
              <a:solidFill>
                <a:schemeClr val="accent2"/>
              </a:solidFill>
              <a:latin typeface="+mn-lt"/>
              <a:cs typeface="B Koodak" pitchFamily="2" charset="-78"/>
            </a:endParaRPr>
          </a:p>
        </p:txBody>
      </p:sp>
    </p:spTree>
  </p:cSld>
  <p:clrMapOvr>
    <a:masterClrMapping/>
  </p:clrMapOvr>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a:xfrm>
            <a:off x="1828800" y="381000"/>
            <a:ext cx="7086600" cy="1143000"/>
          </a:xfrm>
        </p:spPr>
        <p:txBody>
          <a:bodyPr/>
          <a:lstStyle/>
          <a:p>
            <a:r>
              <a:rPr lang="fa-IR" smtClean="0">
                <a:solidFill>
                  <a:schemeClr val="accent2"/>
                </a:solidFill>
                <a:cs typeface="B Yekan" panose="00000400000000000000" pitchFamily="2" charset="-78"/>
              </a:rPr>
              <a:t>مرحله چهارم: جمعبندی و نتیجه گیری</a:t>
            </a:r>
            <a:endParaRPr lang="en-US" smtClean="0">
              <a:solidFill>
                <a:schemeClr val="accent2"/>
              </a:solidFill>
              <a:cs typeface="B Yekan" panose="00000400000000000000" pitchFamily="2" charset="-78"/>
            </a:endParaRPr>
          </a:p>
        </p:txBody>
      </p:sp>
      <p:sp>
        <p:nvSpPr>
          <p:cNvPr id="6" name="Rectangle 3"/>
          <p:cNvSpPr txBox="1">
            <a:spLocks noChangeArrowheads="1"/>
          </p:cNvSpPr>
          <p:nvPr/>
        </p:nvSpPr>
        <p:spPr bwMode="auto">
          <a:xfrm>
            <a:off x="304800" y="1676400"/>
            <a:ext cx="8458200" cy="5181600"/>
          </a:xfrm>
          <a:prstGeom prst="rect">
            <a:avLst/>
          </a:prstGeom>
          <a:noFill/>
          <a:ln w="9525">
            <a:noFill/>
            <a:miter lim="800000"/>
            <a:headEnd/>
            <a:tailEnd/>
          </a:ln>
        </p:spPr>
        <p:txBody>
          <a:bodyPr/>
          <a:lstStyle/>
          <a:p>
            <a:pPr marL="742950" indent="-742950" algn="r" rtl="1">
              <a:spcBef>
                <a:spcPct val="20000"/>
              </a:spcBef>
              <a:defRPr/>
            </a:pPr>
            <a:r>
              <a:rPr lang="fa-IR" sz="3600" kern="0" dirty="0">
                <a:latin typeface="+mn-lt"/>
                <a:cs typeface="B Koodak" pitchFamily="2" charset="-78"/>
              </a:rPr>
              <a:t>الف-  مرور نکات اصلی درس توسط معلم یا دانش آموزان داوطلب</a:t>
            </a:r>
          </a:p>
          <a:p>
            <a:pPr marL="742950" indent="-742950" algn="r" rtl="1">
              <a:spcBef>
                <a:spcPct val="20000"/>
              </a:spcBef>
              <a:defRPr/>
            </a:pPr>
            <a:r>
              <a:rPr lang="fa-IR" sz="3600" kern="0" dirty="0">
                <a:latin typeface="+mn-lt"/>
                <a:cs typeface="B Koodak" pitchFamily="2" charset="-78"/>
              </a:rPr>
              <a:t>ب- پاسخگویی به سوالات دانش آموزان</a:t>
            </a:r>
          </a:p>
          <a:p>
            <a:pPr marL="742950" indent="-742950" algn="r" rtl="1">
              <a:spcBef>
                <a:spcPct val="20000"/>
              </a:spcBef>
              <a:defRPr/>
            </a:pPr>
            <a:r>
              <a:rPr lang="fa-IR" sz="3600" kern="0" dirty="0">
                <a:latin typeface="+mn-lt"/>
                <a:cs typeface="B Koodak" pitchFamily="2" charset="-78"/>
              </a:rPr>
              <a:t>ج- معرفی منابع پشتیبان</a:t>
            </a:r>
          </a:p>
          <a:p>
            <a:pPr marL="742950" indent="-742950" algn="r" rtl="1">
              <a:spcBef>
                <a:spcPct val="20000"/>
              </a:spcBef>
              <a:defRPr/>
            </a:pPr>
            <a:r>
              <a:rPr lang="fa-IR" sz="3600" kern="0" dirty="0">
                <a:latin typeface="+mn-lt"/>
                <a:cs typeface="B Koodak" pitchFamily="2" charset="-78"/>
              </a:rPr>
              <a:t>د- اشاره به بحث جلسه آینده</a:t>
            </a:r>
          </a:p>
          <a:p>
            <a:pPr marL="742950" indent="-742950" algn="r" rtl="1">
              <a:spcBef>
                <a:spcPct val="20000"/>
              </a:spcBef>
              <a:buFont typeface="+mj-lt"/>
              <a:buAutoNum type="arabicPeriod"/>
              <a:defRPr/>
            </a:pPr>
            <a:endParaRPr lang="fa-IR" sz="3600" kern="0" dirty="0">
              <a:latin typeface="+mn-lt"/>
              <a:cs typeface="B Koodak" pitchFamily="2" charset="-78"/>
            </a:endParaRPr>
          </a:p>
          <a:p>
            <a:pPr marL="742950" indent="-742950" algn="r" rtl="1">
              <a:spcBef>
                <a:spcPct val="20000"/>
              </a:spcBef>
              <a:buFont typeface="+mj-lt"/>
              <a:buAutoNum type="arabicPeriod"/>
              <a:defRPr/>
            </a:pPr>
            <a:endParaRPr lang="fa-IR" sz="3600" kern="0" dirty="0">
              <a:latin typeface="+mn-lt"/>
              <a:cs typeface="B Koodak" pitchFamily="2" charset="-78"/>
            </a:endParaRPr>
          </a:p>
        </p:txBody>
      </p:sp>
    </p:spTree>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a:xfrm>
            <a:off x="6934200" y="533400"/>
            <a:ext cx="1905000" cy="1143000"/>
          </a:xfrm>
        </p:spPr>
        <p:txBody>
          <a:bodyPr/>
          <a:lstStyle/>
          <a:p>
            <a:r>
              <a:rPr lang="fa-IR" sz="6000" smtClean="0">
                <a:solidFill>
                  <a:schemeClr val="accent2"/>
                </a:solidFill>
                <a:cs typeface="B Yekan" panose="00000400000000000000" pitchFamily="2" charset="-78"/>
              </a:rPr>
              <a:t>مزایا</a:t>
            </a:r>
            <a:endParaRPr lang="en-US" smtClean="0">
              <a:solidFill>
                <a:schemeClr val="accent2"/>
              </a:solidFill>
              <a:cs typeface="B Yekan" panose="00000400000000000000" pitchFamily="2" charset="-78"/>
            </a:endParaRPr>
          </a:p>
        </p:txBody>
      </p:sp>
      <p:sp>
        <p:nvSpPr>
          <p:cNvPr id="5" name="Rectangle 3"/>
          <p:cNvSpPr txBox="1">
            <a:spLocks noChangeArrowheads="1"/>
          </p:cNvSpPr>
          <p:nvPr/>
        </p:nvSpPr>
        <p:spPr bwMode="auto">
          <a:xfrm>
            <a:off x="304800" y="1676400"/>
            <a:ext cx="8458200" cy="5181600"/>
          </a:xfrm>
          <a:prstGeom prst="rect">
            <a:avLst/>
          </a:prstGeom>
          <a:noFill/>
          <a:ln w="9525">
            <a:noFill/>
            <a:miter lim="800000"/>
            <a:headEnd/>
            <a:tailEnd/>
          </a:ln>
        </p:spPr>
        <p:txBody>
          <a:bodyPr/>
          <a:lstStyle/>
          <a:p>
            <a:pPr marL="742950" indent="-742950" algn="r" rtl="1">
              <a:spcBef>
                <a:spcPct val="20000"/>
              </a:spcBef>
              <a:buFontTx/>
              <a:buChar char="-"/>
              <a:defRPr/>
            </a:pPr>
            <a:r>
              <a:rPr lang="fa-IR" sz="2800" kern="0" dirty="0">
                <a:latin typeface="+mn-lt"/>
                <a:cs typeface="B Koodak" pitchFamily="2" charset="-78"/>
              </a:rPr>
              <a:t>برای کلاس های پرجمعیت مناسب است.</a:t>
            </a:r>
          </a:p>
          <a:p>
            <a:pPr marL="742950" indent="-742950" algn="r" rtl="1">
              <a:spcBef>
                <a:spcPct val="20000"/>
              </a:spcBef>
              <a:buFontTx/>
              <a:buChar char="-"/>
              <a:defRPr/>
            </a:pPr>
            <a:r>
              <a:rPr lang="fa-IR" sz="2800" kern="0" dirty="0">
                <a:latin typeface="+mn-lt"/>
                <a:cs typeface="B Koodak" pitchFamily="2" charset="-78"/>
              </a:rPr>
              <a:t>در هر موضوعی قابل اجراست</a:t>
            </a:r>
          </a:p>
          <a:p>
            <a:pPr marL="742950" indent="-742950" algn="r" rtl="1">
              <a:spcBef>
                <a:spcPct val="20000"/>
              </a:spcBef>
              <a:buFontTx/>
              <a:buChar char="-"/>
              <a:defRPr/>
            </a:pPr>
            <a:r>
              <a:rPr lang="fa-IR" sz="2800" kern="0" dirty="0">
                <a:latin typeface="+mn-lt"/>
                <a:cs typeface="B Koodak" pitchFamily="2" charset="-78"/>
              </a:rPr>
              <a:t>برای یادگیرندگانی که در زمینه خواندن مشکل دارند مناسب است </a:t>
            </a:r>
          </a:p>
          <a:p>
            <a:pPr marL="742950" indent="-742950" algn="r" rtl="1">
              <a:spcBef>
                <a:spcPct val="20000"/>
              </a:spcBef>
              <a:buFontTx/>
              <a:buChar char="-"/>
              <a:defRPr/>
            </a:pPr>
            <a:r>
              <a:rPr lang="fa-IR" sz="2800" kern="0" dirty="0">
                <a:latin typeface="+mn-lt"/>
                <a:cs typeface="B Koodak" pitchFamily="2" charset="-78"/>
              </a:rPr>
              <a:t>ارائه نظرات و مفاهیم، و تجارب که در کتابها وجود ندارند ممکن است</a:t>
            </a:r>
          </a:p>
          <a:p>
            <a:pPr marL="742950" indent="-742950" algn="r" rtl="1">
              <a:spcBef>
                <a:spcPct val="20000"/>
              </a:spcBef>
              <a:buFontTx/>
              <a:buChar char="-"/>
              <a:defRPr/>
            </a:pPr>
            <a:r>
              <a:rPr lang="fa-IR" sz="2800" kern="0" dirty="0">
                <a:latin typeface="+mn-lt"/>
                <a:cs typeface="B Koodak" pitchFamily="2" charset="-78"/>
              </a:rPr>
              <a:t>از نظر اقتصادی مقرون به صرفه است</a:t>
            </a:r>
          </a:p>
          <a:p>
            <a:pPr marL="742950" indent="-742950" algn="r" rtl="1">
              <a:spcBef>
                <a:spcPct val="20000"/>
              </a:spcBef>
              <a:buFontTx/>
              <a:buChar char="-"/>
              <a:defRPr/>
            </a:pPr>
            <a:endParaRPr lang="fa-IR" sz="2800" kern="0" dirty="0">
              <a:latin typeface="+mn-lt"/>
              <a:cs typeface="B Koodak" pitchFamily="2" charset="-78"/>
            </a:endParaRPr>
          </a:p>
          <a:p>
            <a:pPr marL="742950" indent="-742950" algn="r" rtl="1">
              <a:spcBef>
                <a:spcPct val="20000"/>
              </a:spcBef>
              <a:buFontTx/>
              <a:buChar char="-"/>
              <a:defRPr/>
            </a:pPr>
            <a:endParaRPr lang="fa-IR" sz="2800" kern="0" dirty="0">
              <a:latin typeface="+mn-lt"/>
              <a:cs typeface="B Koodak" pitchFamily="2" charset="-78"/>
            </a:endParaRPr>
          </a:p>
          <a:p>
            <a:pPr marL="742950" indent="-742950" algn="r" rtl="1">
              <a:spcBef>
                <a:spcPct val="20000"/>
              </a:spcBef>
              <a:buFontTx/>
              <a:buChar char="-"/>
              <a:defRPr/>
            </a:pPr>
            <a:endParaRPr lang="fa-IR" sz="2800" kern="0" dirty="0">
              <a:latin typeface="+mn-lt"/>
              <a:cs typeface="B Koodak" pitchFamily="2" charset="-78"/>
            </a:endParaRPr>
          </a:p>
          <a:p>
            <a:pPr marL="742950" indent="-742950" algn="r" rtl="1">
              <a:spcBef>
                <a:spcPct val="20000"/>
              </a:spcBef>
              <a:defRPr/>
            </a:pPr>
            <a:endParaRPr lang="fa-IR" sz="2800" kern="0" dirty="0">
              <a:latin typeface="+mn-lt"/>
              <a:cs typeface="B Koodak" pitchFamily="2" charset="-78"/>
            </a:endParaRPr>
          </a:p>
          <a:p>
            <a:pPr marL="742950" indent="-742950" algn="r" rtl="1">
              <a:spcBef>
                <a:spcPct val="20000"/>
              </a:spcBef>
              <a:buFont typeface="+mj-lt"/>
              <a:buAutoNum type="arabicPeriod"/>
              <a:defRPr/>
            </a:pPr>
            <a:endParaRPr lang="fa-IR" sz="3600" kern="0" dirty="0">
              <a:latin typeface="+mn-lt"/>
              <a:cs typeface="B Koodak"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2514" name="Rectangle 2"/>
          <p:cNvSpPr>
            <a:spLocks noGrp="1" noChangeArrowheads="1"/>
          </p:cNvSpPr>
          <p:nvPr>
            <p:ph type="title"/>
          </p:nvPr>
        </p:nvSpPr>
        <p:spPr>
          <a:xfrm>
            <a:off x="5486400" y="533400"/>
            <a:ext cx="3352800" cy="1143000"/>
          </a:xfrm>
        </p:spPr>
        <p:txBody>
          <a:bodyPr/>
          <a:lstStyle/>
          <a:p>
            <a:r>
              <a:rPr lang="fa-IR" sz="6000" smtClean="0">
                <a:solidFill>
                  <a:schemeClr val="accent2"/>
                </a:solidFill>
                <a:cs typeface="B Yekan" panose="00000400000000000000" pitchFamily="2" charset="-78"/>
              </a:rPr>
              <a:t>محدودیتها</a:t>
            </a:r>
            <a:endParaRPr lang="en-US" smtClean="0">
              <a:solidFill>
                <a:schemeClr val="accent2"/>
              </a:solidFill>
              <a:cs typeface="B Yekan" panose="00000400000000000000" pitchFamily="2" charset="-78"/>
            </a:endParaRPr>
          </a:p>
        </p:txBody>
      </p:sp>
      <p:sp>
        <p:nvSpPr>
          <p:cNvPr id="5" name="Rectangle 3"/>
          <p:cNvSpPr txBox="1">
            <a:spLocks noChangeArrowheads="1"/>
          </p:cNvSpPr>
          <p:nvPr/>
        </p:nvSpPr>
        <p:spPr bwMode="auto">
          <a:xfrm>
            <a:off x="304800" y="1676400"/>
            <a:ext cx="8458200" cy="5181600"/>
          </a:xfrm>
          <a:prstGeom prst="rect">
            <a:avLst/>
          </a:prstGeom>
          <a:noFill/>
          <a:ln w="9525">
            <a:noFill/>
            <a:miter lim="800000"/>
            <a:headEnd/>
            <a:tailEnd/>
          </a:ln>
        </p:spPr>
        <p:txBody>
          <a:bodyPr/>
          <a:lstStyle/>
          <a:p>
            <a:pPr marL="742950" indent="-742950" algn="r" rtl="1">
              <a:spcBef>
                <a:spcPct val="20000"/>
              </a:spcBef>
              <a:buFontTx/>
              <a:buChar char="-"/>
              <a:defRPr/>
            </a:pPr>
            <a:r>
              <a:rPr lang="fa-IR" sz="2800" kern="0" dirty="0">
                <a:latin typeface="+mn-lt"/>
                <a:cs typeface="B Koodak" pitchFamily="2" charset="-78"/>
              </a:rPr>
              <a:t>عدم کنترل سخنرانی از طرف فراگیر</a:t>
            </a:r>
          </a:p>
          <a:p>
            <a:pPr marL="742950" indent="-742950" algn="r" rtl="1">
              <a:spcBef>
                <a:spcPct val="20000"/>
              </a:spcBef>
              <a:buFontTx/>
              <a:buChar char="-"/>
              <a:defRPr/>
            </a:pPr>
            <a:r>
              <a:rPr lang="fa-IR" sz="2800" kern="0" dirty="0">
                <a:latin typeface="+mn-lt"/>
                <a:cs typeface="B Koodak" pitchFamily="2" charset="-78"/>
              </a:rPr>
              <a:t>انفعال فراگیر</a:t>
            </a:r>
          </a:p>
          <a:p>
            <a:pPr marL="742950" indent="-742950" algn="r" rtl="1">
              <a:spcBef>
                <a:spcPct val="20000"/>
              </a:spcBef>
              <a:buFontTx/>
              <a:buChar char="-"/>
              <a:defRPr/>
            </a:pPr>
            <a:r>
              <a:rPr lang="fa-IR" sz="2800" kern="0" dirty="0">
                <a:latin typeface="+mn-lt"/>
                <a:cs typeface="B Koodak" pitchFamily="2" charset="-78"/>
              </a:rPr>
              <a:t>درگیری محدود حواس ( تنها حس شنوایی)</a:t>
            </a:r>
          </a:p>
          <a:p>
            <a:pPr marL="742950" indent="-742950" algn="r" rtl="1">
              <a:spcBef>
                <a:spcPct val="20000"/>
              </a:spcBef>
              <a:buFontTx/>
              <a:buChar char="-"/>
              <a:defRPr/>
            </a:pPr>
            <a:r>
              <a:rPr lang="fa-IR" sz="2800" kern="0" dirty="0">
                <a:latin typeface="+mn-lt"/>
                <a:cs typeface="B Koodak" pitchFamily="2" charset="-78"/>
              </a:rPr>
              <a:t>وسیله ای برای ابراز عقاید شخصی و گرایش های فردی معلم است.</a:t>
            </a:r>
          </a:p>
          <a:p>
            <a:pPr marL="742950" indent="-742950" algn="r" rtl="1">
              <a:spcBef>
                <a:spcPct val="20000"/>
              </a:spcBef>
              <a:buFontTx/>
              <a:buChar char="-"/>
              <a:defRPr/>
            </a:pPr>
            <a:r>
              <a:rPr lang="fa-IR" sz="2800" kern="0" dirty="0">
                <a:latin typeface="+mn-lt"/>
                <a:cs typeface="B Koodak" pitchFamily="2" charset="-78"/>
              </a:rPr>
              <a:t>نیاز به ویژگی های شخصیتی چون آهنگ صدای مناسب، روانی سخن، شم زبانی می باشد که تمامی افراد از آن برخوردار نیستند.</a:t>
            </a:r>
          </a:p>
          <a:p>
            <a:pPr marL="742950" indent="-742950" algn="r" rtl="1">
              <a:spcBef>
                <a:spcPct val="20000"/>
              </a:spcBef>
              <a:buFont typeface="+mj-lt"/>
              <a:buAutoNum type="arabicPeriod"/>
              <a:defRPr/>
            </a:pPr>
            <a:endParaRPr lang="fa-IR" sz="3600" kern="0" dirty="0">
              <a:latin typeface="+mn-lt"/>
              <a:cs typeface="B Koodak"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Group 3"/>
          <p:cNvGrpSpPr>
            <a:grpSpLocks/>
          </p:cNvGrpSpPr>
          <p:nvPr/>
        </p:nvGrpSpPr>
        <p:grpSpPr bwMode="auto">
          <a:xfrm>
            <a:off x="1524000" y="1066800"/>
            <a:ext cx="7086600" cy="5791200"/>
            <a:chOff x="3352800" y="914400"/>
            <a:chExt cx="3886200" cy="3886200"/>
          </a:xfrm>
        </p:grpSpPr>
        <p:pic>
          <p:nvPicPr>
            <p:cNvPr id="193540" name="Picture 5" descr="C:\Documents and Settings\dfarmer\Local Settings\Temporary Internet Files\Content.IE5\U33FJLPI\MPj0439257000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914400"/>
              <a:ext cx="38862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3541" name="TextBox 4"/>
            <p:cNvSpPr txBox="1">
              <a:spLocks noChangeArrowheads="1"/>
            </p:cNvSpPr>
            <p:nvPr/>
          </p:nvSpPr>
          <p:spPr bwMode="auto">
            <a:xfrm>
              <a:off x="3962400" y="2743200"/>
              <a:ext cx="2819400" cy="305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latin typeface="Constantia" panose="02030602050306030303" pitchFamily="18" charset="0"/>
              </a:endParaRPr>
            </a:p>
          </p:txBody>
        </p:sp>
      </p:grpSp>
      <p:sp>
        <p:nvSpPr>
          <p:cNvPr id="4" name="Rectangle 2"/>
          <p:cNvSpPr>
            <a:spLocks noGrp="1" noChangeArrowheads="1"/>
          </p:cNvSpPr>
          <p:nvPr>
            <p:ph type="title"/>
          </p:nvPr>
        </p:nvSpPr>
        <p:spPr>
          <a:xfrm>
            <a:off x="1905000" y="3657600"/>
            <a:ext cx="6324600" cy="1143000"/>
          </a:xfrm>
        </p:spPr>
        <p:txBody>
          <a:bodyPr/>
          <a:lstStyle/>
          <a:p>
            <a:r>
              <a:rPr lang="fa-IR" sz="4800" smtClean="0">
                <a:cs typeface="B Titr" panose="00000700000000000000" pitchFamily="2" charset="-78"/>
              </a:rPr>
              <a:t>روش تدریس نمایش علمی</a:t>
            </a:r>
            <a:endParaRPr lang="en-US" sz="4800" smtClean="0">
              <a:cs typeface="B Titr" panose="000007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par>
                                <p:cTn id="10" presetID="10"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81000" y="1676400"/>
            <a:ext cx="8458200" cy="5181600"/>
          </a:xfrm>
          <a:prstGeom prst="rect">
            <a:avLst/>
          </a:prstGeom>
          <a:noFill/>
          <a:ln w="9525">
            <a:noFill/>
            <a:miter lim="800000"/>
            <a:headEnd/>
            <a:tailEnd/>
          </a:ln>
        </p:spPr>
        <p:txBody>
          <a:bodyPr/>
          <a:lstStyle/>
          <a:p>
            <a:pPr marL="742950" indent="-742950" algn="r" rtl="1">
              <a:spcBef>
                <a:spcPct val="20000"/>
              </a:spcBef>
              <a:buFont typeface="Arial" pitchFamily="34" charset="0"/>
              <a:buChar char="•"/>
              <a:defRPr/>
            </a:pPr>
            <a:r>
              <a:rPr lang="fa-IR" sz="2800" kern="0" dirty="0">
                <a:latin typeface="+mn-lt"/>
                <a:cs typeface="B Koodak" pitchFamily="2" charset="-78"/>
              </a:rPr>
              <a:t>روشی است که در آن یادگیرندگان مهارتهای خاص را بر اساس دیدن، شنیدن و تمرین کردن چه به صورت فردی و چه به صورت جمعی می آموزند.</a:t>
            </a:r>
          </a:p>
          <a:p>
            <a:pPr marL="742950" indent="-742950" algn="r" rtl="1">
              <a:spcBef>
                <a:spcPct val="20000"/>
              </a:spcBef>
              <a:buFont typeface="Arial" pitchFamily="34" charset="0"/>
              <a:buChar char="•"/>
              <a:defRPr/>
            </a:pPr>
            <a:r>
              <a:rPr lang="fa-IR" sz="2800" kern="0" dirty="0">
                <a:latin typeface="+mn-lt"/>
                <a:cs typeface="B Koodak" pitchFamily="2" charset="-78"/>
              </a:rPr>
              <a:t>روش نمایش علمی مرکب از توضیح و نمایش یک مهارت تازه به گروه بزرگی از فراگیران و سپس انجام تمرین های منظم از طرف دانش آموزان است.</a:t>
            </a:r>
          </a:p>
          <a:p>
            <a:pPr marL="742950" indent="-742950" algn="r" rtl="1">
              <a:spcBef>
                <a:spcPct val="20000"/>
              </a:spcBef>
              <a:buFont typeface="Arial" pitchFamily="34" charset="0"/>
              <a:buChar char="•"/>
              <a:defRPr/>
            </a:pPr>
            <a:r>
              <a:rPr lang="fa-IR" sz="2800" kern="0" dirty="0">
                <a:latin typeface="+mn-lt"/>
                <a:cs typeface="B Koodak" pitchFamily="2" charset="-78"/>
              </a:rPr>
              <a:t>در مورد موضوعاتی که معلم می خواهد طرز کار یک وسیله یا نحوه ساخته شدن یک شی را آموزش دهد کاربرد دارد.</a:t>
            </a:r>
          </a:p>
          <a:p>
            <a:pPr marL="742950" indent="-742950" algn="r" rtl="1">
              <a:spcBef>
                <a:spcPct val="20000"/>
              </a:spcBef>
              <a:buFont typeface="Arial" pitchFamily="34" charset="0"/>
              <a:buChar char="•"/>
              <a:defRPr/>
            </a:pPr>
            <a:r>
              <a:rPr lang="fa-IR" sz="2800" kern="0" dirty="0">
                <a:latin typeface="+mn-lt"/>
                <a:cs typeface="B Koodak" pitchFamily="2" charset="-78"/>
              </a:rPr>
              <a:t>در این روش از اشیاء واقعی در موقعیت آموزشی استفاده می شود.</a:t>
            </a:r>
          </a:p>
          <a:p>
            <a:pPr marL="742950" indent="-742950" algn="r" rtl="1">
              <a:spcBef>
                <a:spcPct val="20000"/>
              </a:spcBef>
              <a:buFont typeface="Arial" pitchFamily="34" charset="0"/>
              <a:buChar char="•"/>
              <a:defRPr/>
            </a:pPr>
            <a:r>
              <a:rPr lang="fa-IR" sz="2800" kern="0" dirty="0">
                <a:latin typeface="+mn-lt"/>
                <a:cs typeface="B Koodak" pitchFamily="2" charset="-78"/>
              </a:rPr>
              <a:t>معلم قبل از کلاس بایستی دارای مهارت کافی باشد.</a:t>
            </a:r>
          </a:p>
        </p:txBody>
      </p:sp>
      <p:sp>
        <p:nvSpPr>
          <p:cNvPr id="194563" name="Rectangle 2"/>
          <p:cNvSpPr>
            <a:spLocks noGrp="1" noChangeArrowheads="1"/>
          </p:cNvSpPr>
          <p:nvPr>
            <p:ph type="title"/>
          </p:nvPr>
        </p:nvSpPr>
        <p:spPr>
          <a:xfrm>
            <a:off x="1676400" y="457200"/>
            <a:ext cx="7162800" cy="1143000"/>
          </a:xfrm>
        </p:spPr>
        <p:txBody>
          <a:bodyPr/>
          <a:lstStyle/>
          <a:p>
            <a:r>
              <a:rPr lang="fa-IR" sz="4400" smtClean="0">
                <a:solidFill>
                  <a:schemeClr val="accent2"/>
                </a:solidFill>
                <a:cs typeface="B Yekan" panose="00000400000000000000" pitchFamily="2" charset="-78"/>
              </a:rPr>
              <a:t>تعریف روش تدریس نمایش علمی</a:t>
            </a:r>
            <a:endParaRPr lang="en-US" sz="2800" smtClean="0">
              <a:solidFill>
                <a:schemeClr val="accent2"/>
              </a:solidFill>
              <a:cs typeface="B Yeka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81000" y="1981200"/>
            <a:ext cx="8458200" cy="5181600"/>
          </a:xfrm>
          <a:prstGeom prst="rect">
            <a:avLst/>
          </a:prstGeom>
          <a:noFill/>
          <a:ln w="9525">
            <a:noFill/>
            <a:miter lim="800000"/>
            <a:headEnd/>
            <a:tailEnd/>
          </a:ln>
        </p:spPr>
        <p:txBody>
          <a:bodyPr/>
          <a:lstStyle/>
          <a:p>
            <a:pPr marL="742950" indent="-742950" algn="r" rtl="1">
              <a:spcBef>
                <a:spcPct val="20000"/>
              </a:spcBef>
              <a:defRPr/>
            </a:pPr>
            <a:r>
              <a:rPr lang="fa-IR" sz="2800" kern="0" dirty="0">
                <a:latin typeface="+mn-lt"/>
                <a:cs typeface="B Koodak" pitchFamily="2" charset="-78"/>
              </a:rPr>
              <a:t>1- هدف درس و سطح عملکرد دانش آموزان در مهارت مورد نظر مشخص شود.</a:t>
            </a:r>
          </a:p>
          <a:p>
            <a:pPr marL="742950" indent="-742950" algn="r" rtl="1">
              <a:spcBef>
                <a:spcPct val="20000"/>
              </a:spcBef>
              <a:defRPr/>
            </a:pPr>
            <a:r>
              <a:rPr lang="fa-IR" sz="2800" kern="0" dirty="0">
                <a:latin typeface="+mn-lt"/>
                <a:cs typeface="B Koodak" pitchFamily="2" charset="-78"/>
              </a:rPr>
              <a:t>2- محتوای درس و ارتباط آن با دانش و تجارب گذشته دانش آموزان تعیین شود.</a:t>
            </a:r>
          </a:p>
          <a:p>
            <a:pPr marL="742950" indent="-742950" algn="r" rtl="1">
              <a:spcBef>
                <a:spcPct val="20000"/>
              </a:spcBef>
              <a:defRPr/>
            </a:pPr>
            <a:r>
              <a:rPr lang="fa-IR" sz="2800" kern="0" dirty="0">
                <a:latin typeface="+mn-lt"/>
                <a:cs typeface="B Koodak" pitchFamily="2" charset="-78"/>
              </a:rPr>
              <a:t>3- فرایند یادگیری یعنی قسمت های مختلف درس و مسئولیت های دانش آموزان در هر قسمت مشخص شود.</a:t>
            </a:r>
          </a:p>
          <a:p>
            <a:pPr marL="742950" indent="-742950" algn="r" rtl="1">
              <a:spcBef>
                <a:spcPct val="20000"/>
              </a:spcBef>
              <a:defRPr/>
            </a:pPr>
            <a:r>
              <a:rPr lang="fa-IR" sz="2800" kern="0" dirty="0">
                <a:latin typeface="+mn-lt"/>
                <a:cs typeface="B Koodak" pitchFamily="2" charset="-78"/>
              </a:rPr>
              <a:t>4- با ذکر ضرورت یادگیری مهارت جدید، توجه و انگیزه یادگیری دانش آموزان را افزایش دهد</a:t>
            </a:r>
          </a:p>
          <a:p>
            <a:pPr marL="742950" indent="-742950" algn="r" rtl="1">
              <a:spcBef>
                <a:spcPct val="20000"/>
              </a:spcBef>
              <a:defRPr/>
            </a:pPr>
            <a:r>
              <a:rPr lang="fa-IR" sz="2800" kern="0" dirty="0">
                <a:latin typeface="+mn-lt"/>
                <a:cs typeface="B Koodak" pitchFamily="2" charset="-78"/>
              </a:rPr>
              <a:t>5-وسایل و ابزارها را قبل از نمایش در کلاس، آماده و بازبینی کند.</a:t>
            </a:r>
          </a:p>
        </p:txBody>
      </p:sp>
      <p:sp>
        <p:nvSpPr>
          <p:cNvPr id="195587" name="Rectangle 2"/>
          <p:cNvSpPr>
            <a:spLocks noGrp="1" noChangeArrowheads="1"/>
          </p:cNvSpPr>
          <p:nvPr>
            <p:ph type="title"/>
          </p:nvPr>
        </p:nvSpPr>
        <p:spPr>
          <a:xfrm>
            <a:off x="1676400" y="838200"/>
            <a:ext cx="7162800" cy="1143000"/>
          </a:xfrm>
        </p:spPr>
        <p:txBody>
          <a:bodyPr/>
          <a:lstStyle/>
          <a:p>
            <a:r>
              <a:rPr lang="fa-IR" sz="4400" smtClean="0">
                <a:solidFill>
                  <a:schemeClr val="accent2"/>
                </a:solidFill>
                <a:cs typeface="B Yekan" panose="00000400000000000000" pitchFamily="2" charset="-78"/>
              </a:rPr>
              <a:t>مرحله اول: آمادگی و جهت دهی</a:t>
            </a:r>
            <a:endParaRPr lang="en-US" sz="2800" smtClean="0">
              <a:solidFill>
                <a:schemeClr val="accent2"/>
              </a:solidFill>
              <a:cs typeface="B Yeka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09600" y="1752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cs typeface="B Yekan" panose="00000400000000000000" pitchFamily="2" charset="-78"/>
              </a:rPr>
              <a:t>روش های افزایش رفتارهای موجود (تقویت مثبت، تعمیم، تمیز و تقویت منفی)</a:t>
            </a:r>
          </a:p>
          <a:p>
            <a:pPr algn="r" rtl="1">
              <a:spcBef>
                <a:spcPct val="20000"/>
              </a:spcBef>
              <a:buFontTx/>
              <a:buChar char="•"/>
            </a:pPr>
            <a:r>
              <a:rPr lang="fa-IR" sz="2800" b="1">
                <a:cs typeface="B Yekan" panose="00000400000000000000" pitchFamily="2" charset="-78"/>
              </a:rPr>
              <a:t>روش های ایجاد رفتارهای تازه ( تقلید و سرمشق گیری، تفکیک پاسخ، شکل دادن، زنجیره کردن)</a:t>
            </a:r>
          </a:p>
          <a:p>
            <a:pPr algn="r" rtl="1">
              <a:spcBef>
                <a:spcPct val="20000"/>
              </a:spcBef>
              <a:buFontTx/>
              <a:buChar char="•"/>
            </a:pPr>
            <a:r>
              <a:rPr lang="fa-IR" sz="2800" b="1">
                <a:cs typeface="B Yekan" panose="00000400000000000000" pitchFamily="2" charset="-78"/>
              </a:rPr>
              <a:t>روش های نگهداری رفتارهای مطلوب (تقویت نسبی  {نسبی ثابت و نسبی متغیر} و تقویت فاصله ای {فاصله ای ثابت و فاصله ای متغیر})</a:t>
            </a:r>
          </a:p>
          <a:p>
            <a:pPr algn="r" rtl="1">
              <a:spcBef>
                <a:spcPct val="20000"/>
              </a:spcBef>
              <a:buFontTx/>
              <a:buChar char="•"/>
            </a:pPr>
            <a:r>
              <a:rPr lang="fa-IR" sz="2800" b="1">
                <a:cs typeface="B Yekan" panose="00000400000000000000" pitchFamily="2" charset="-78"/>
              </a:rPr>
              <a:t>روش های تقلیل دادن یا محو کردن رفتارهای نامطلوب (تقویت رفتارهای مغایر، سیری یا اشباع، محروم کردن، جریمه کردن، تنبیه)</a:t>
            </a:r>
          </a:p>
          <a:p>
            <a:pPr algn="r" rtl="1">
              <a:spcBef>
                <a:spcPct val="20000"/>
              </a:spcBef>
              <a:buFontTx/>
              <a:buChar char="•"/>
            </a:pPr>
            <a:endParaRPr lang="fa-IR" sz="2400" b="1">
              <a:cs typeface="B Yekan" panose="00000400000000000000" pitchFamily="2" charset="-78"/>
            </a:endParaRPr>
          </a:p>
        </p:txBody>
      </p:sp>
      <p:sp>
        <p:nvSpPr>
          <p:cNvPr id="7" name="Title 1"/>
          <p:cNvSpPr txBox="1">
            <a:spLocks/>
          </p:cNvSpPr>
          <p:nvPr/>
        </p:nvSpPr>
        <p:spPr bwMode="auto">
          <a:xfrm>
            <a:off x="762000" y="685800"/>
            <a:ext cx="8839200" cy="1143000"/>
          </a:xfrm>
          <a:prstGeom prst="rect">
            <a:avLst/>
          </a:prstGeom>
          <a:noFill/>
          <a:ln w="9525">
            <a:noFill/>
            <a:miter lim="800000"/>
            <a:headEnd/>
            <a:tailEnd/>
          </a:ln>
        </p:spPr>
        <p:txBody>
          <a:bodyPr anchor="ctr"/>
          <a:lstStyle/>
          <a:p>
            <a:pPr algn="ctr">
              <a:defRPr/>
            </a:pPr>
            <a:r>
              <a:rPr lang="fa-IR" sz="4000" b="1" kern="0" dirty="0">
                <a:solidFill>
                  <a:schemeClr val="accent2">
                    <a:lumMod val="50000"/>
                  </a:schemeClr>
                </a:solidFill>
                <a:latin typeface="+mj-lt"/>
                <a:ea typeface="+mj-ea"/>
                <a:cs typeface="B Titr" pitchFamily="2" charset="-78"/>
              </a:rPr>
              <a:t>فنون نظریه شرطی سازی فعال</a:t>
            </a:r>
            <a:endParaRPr lang="en-US" sz="4000" b="1" kern="0" dirty="0">
              <a:solidFill>
                <a:schemeClr val="accent2">
                  <a:lumMod val="50000"/>
                </a:schemeClr>
              </a:solidFill>
              <a:latin typeface="+mj-lt"/>
              <a:ea typeface="+mj-ea"/>
              <a:cs typeface="B Titr"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81000" y="1981200"/>
            <a:ext cx="8458200" cy="5181600"/>
          </a:xfrm>
          <a:prstGeom prst="rect">
            <a:avLst/>
          </a:prstGeom>
          <a:noFill/>
          <a:ln w="9525">
            <a:noFill/>
            <a:miter lim="800000"/>
            <a:headEnd/>
            <a:tailEnd/>
          </a:ln>
        </p:spPr>
        <p:txBody>
          <a:bodyPr/>
          <a:lstStyle/>
          <a:p>
            <a:pPr marL="742950" indent="-742950" algn="r" rtl="1">
              <a:spcBef>
                <a:spcPct val="20000"/>
              </a:spcBef>
              <a:defRPr/>
            </a:pPr>
            <a:r>
              <a:rPr lang="fa-IR" sz="2800" kern="0" dirty="0">
                <a:latin typeface="+mn-lt"/>
                <a:cs typeface="B Koodak" pitchFamily="2" charset="-78"/>
              </a:rPr>
              <a:t>1- ارائه مطلب به صورت گام های کوتاه به نحوی که دانش آموزان در هر زمان به یک نکته تسلط یابند.</a:t>
            </a:r>
          </a:p>
          <a:p>
            <a:pPr marL="742950" indent="-742950" algn="r" rtl="1">
              <a:spcBef>
                <a:spcPct val="20000"/>
              </a:spcBef>
              <a:defRPr/>
            </a:pPr>
            <a:r>
              <a:rPr lang="fa-IR" sz="2800" kern="0" dirty="0">
                <a:latin typeface="+mn-lt"/>
                <a:cs typeface="B Koodak" pitchFamily="2" charset="-78"/>
              </a:rPr>
              <a:t>2- فراهم آوردن مثال های مختلف از مهارتها و مفاهیم جدید.</a:t>
            </a:r>
          </a:p>
          <a:p>
            <a:pPr marL="742950" indent="-742950" algn="r" rtl="1">
              <a:spcBef>
                <a:spcPct val="20000"/>
              </a:spcBef>
              <a:defRPr/>
            </a:pPr>
            <a:r>
              <a:rPr lang="fa-IR" sz="2800" kern="0" dirty="0">
                <a:latin typeface="+mn-lt"/>
                <a:cs typeface="B Koodak" pitchFamily="2" charset="-78"/>
              </a:rPr>
              <a:t>3- اجتناب از حاشیه روی و انحراف از موضوع</a:t>
            </a:r>
          </a:p>
          <a:p>
            <a:pPr marL="742950" indent="-742950" algn="r" rtl="1">
              <a:spcBef>
                <a:spcPct val="20000"/>
              </a:spcBef>
              <a:defRPr/>
            </a:pPr>
            <a:r>
              <a:rPr lang="fa-IR" sz="2800" kern="0" dirty="0">
                <a:latin typeface="+mn-lt"/>
                <a:cs typeface="B Koodak" pitchFamily="2" charset="-78"/>
              </a:rPr>
              <a:t>4- توضیح درباره نکات دشوار</a:t>
            </a:r>
          </a:p>
          <a:p>
            <a:pPr marL="742950" indent="-742950" algn="r" rtl="1">
              <a:spcBef>
                <a:spcPct val="20000"/>
              </a:spcBef>
              <a:defRPr/>
            </a:pPr>
            <a:r>
              <a:rPr lang="fa-IR" sz="2800" kern="0" dirty="0">
                <a:latin typeface="+mn-lt"/>
                <a:cs typeface="B Koodak" pitchFamily="2" charset="-78"/>
              </a:rPr>
              <a:t>5- ذکر ویژگیهای مهارت و توالی یادگیری</a:t>
            </a:r>
          </a:p>
          <a:p>
            <a:pPr marL="742950" indent="-742950" algn="r" rtl="1">
              <a:spcBef>
                <a:spcPct val="20000"/>
              </a:spcBef>
              <a:defRPr/>
            </a:pPr>
            <a:r>
              <a:rPr lang="fa-IR" sz="2800" kern="0" dirty="0">
                <a:latin typeface="+mn-lt"/>
                <a:cs typeface="B Koodak" pitchFamily="2" charset="-78"/>
              </a:rPr>
              <a:t>6- ارائه نمایش دیداری درباره مفهوم یا مهارت در کنار توضیح کلامی </a:t>
            </a:r>
          </a:p>
        </p:txBody>
      </p:sp>
      <p:sp>
        <p:nvSpPr>
          <p:cNvPr id="196611" name="Rectangle 2"/>
          <p:cNvSpPr>
            <a:spLocks noGrp="1" noChangeArrowheads="1"/>
          </p:cNvSpPr>
          <p:nvPr>
            <p:ph type="title"/>
          </p:nvPr>
        </p:nvSpPr>
        <p:spPr>
          <a:xfrm>
            <a:off x="1676400" y="838200"/>
            <a:ext cx="7162800" cy="1143000"/>
          </a:xfrm>
        </p:spPr>
        <p:txBody>
          <a:bodyPr/>
          <a:lstStyle/>
          <a:p>
            <a:r>
              <a:rPr lang="fa-IR" sz="4400" smtClean="0">
                <a:solidFill>
                  <a:schemeClr val="accent2"/>
                </a:solidFill>
                <a:cs typeface="B Yekan" panose="00000400000000000000" pitchFamily="2" charset="-78"/>
              </a:rPr>
              <a:t>مرحله دوم: توضیح و نمایش</a:t>
            </a:r>
            <a:br>
              <a:rPr lang="fa-IR" sz="4400" smtClean="0">
                <a:solidFill>
                  <a:schemeClr val="accent2"/>
                </a:solidFill>
                <a:cs typeface="B Yekan" panose="00000400000000000000" pitchFamily="2" charset="-78"/>
              </a:rPr>
            </a:br>
            <a:endParaRPr lang="en-US" sz="2800" smtClean="0">
              <a:solidFill>
                <a:schemeClr val="accent2"/>
              </a:solidFill>
              <a:cs typeface="B Yeka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xfrm>
            <a:off x="1676400" y="838200"/>
            <a:ext cx="7162800" cy="1143000"/>
          </a:xfrm>
        </p:spPr>
        <p:txBody>
          <a:bodyPr/>
          <a:lstStyle/>
          <a:p>
            <a:r>
              <a:rPr lang="fa-IR" sz="4400" smtClean="0">
                <a:solidFill>
                  <a:schemeClr val="accent2"/>
                </a:solidFill>
                <a:cs typeface="B Yekan" panose="00000400000000000000" pitchFamily="2" charset="-78"/>
              </a:rPr>
              <a:t>مرحله سوم: تمرین منظم</a:t>
            </a:r>
            <a:br>
              <a:rPr lang="fa-IR" sz="4400" smtClean="0">
                <a:solidFill>
                  <a:schemeClr val="accent2"/>
                </a:solidFill>
                <a:cs typeface="B Yekan" panose="00000400000000000000" pitchFamily="2" charset="-78"/>
              </a:rPr>
            </a:br>
            <a:endParaRPr lang="en-US" sz="2800" smtClean="0">
              <a:solidFill>
                <a:schemeClr val="accent2"/>
              </a:solidFill>
              <a:cs typeface="B Yekan" panose="00000400000000000000" pitchFamily="2" charset="-78"/>
            </a:endParaRPr>
          </a:p>
        </p:txBody>
      </p:sp>
      <p:sp>
        <p:nvSpPr>
          <p:cNvPr id="7" name="Rounded Rectangle 6"/>
          <p:cNvSpPr/>
          <p:nvPr/>
        </p:nvSpPr>
        <p:spPr bwMode="auto">
          <a:xfrm>
            <a:off x="5181600" y="2438400"/>
            <a:ext cx="3733800" cy="3352800"/>
          </a:xfrm>
          <a:prstGeom prst="round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a:defRPr/>
            </a:pPr>
            <a:endParaRPr lang="en-US">
              <a:solidFill>
                <a:schemeClr val="tx1"/>
              </a:solidFill>
              <a:latin typeface="Tahoma" pitchFamily="34" charset="0"/>
            </a:endParaRPr>
          </a:p>
        </p:txBody>
      </p:sp>
      <p:sp>
        <p:nvSpPr>
          <p:cNvPr id="197636" name="TextBox 7"/>
          <p:cNvSpPr txBox="1">
            <a:spLocks noChangeArrowheads="1"/>
          </p:cNvSpPr>
          <p:nvPr/>
        </p:nvSpPr>
        <p:spPr bwMode="auto">
          <a:xfrm>
            <a:off x="5105400" y="2895600"/>
            <a:ext cx="3657600"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a:r>
              <a:rPr lang="fa-IR" sz="2400">
                <a:cs typeface="B Traffic" panose="00000400000000000000" pitchFamily="2" charset="-78"/>
              </a:rPr>
              <a:t>پس از توضیح و نمایش مهارت، تمرین منظم آغاز می شود. در تمرین منظم معلم از فراگیران می خواهد به طور انفرادی یا گروهی مهارت مورد </a:t>
            </a:r>
            <a:r>
              <a:rPr lang="fa-IR">
                <a:cs typeface="B Traffic" panose="00000400000000000000" pitchFamily="2" charset="-78"/>
              </a:rPr>
              <a:t>نظر را تکرار کنند</a:t>
            </a:r>
            <a:endParaRPr lang="en-US">
              <a:cs typeface="B Traffic" panose="00000400000000000000" pitchFamily="2" charset="-78"/>
            </a:endParaRPr>
          </a:p>
        </p:txBody>
      </p:sp>
      <p:sp>
        <p:nvSpPr>
          <p:cNvPr id="197637" name="Left Arrow 8"/>
          <p:cNvSpPr>
            <a:spLocks noChangeArrowheads="1"/>
          </p:cNvSpPr>
          <p:nvPr/>
        </p:nvSpPr>
        <p:spPr bwMode="auto">
          <a:xfrm>
            <a:off x="3581400" y="3505200"/>
            <a:ext cx="1600200" cy="1219200"/>
          </a:xfrm>
          <a:prstGeom prst="leftArrow">
            <a:avLst>
              <a:gd name="adj1" fmla="val 50000"/>
              <a:gd name="adj2" fmla="val 50003"/>
            </a:avLst>
          </a:prstGeom>
          <a:solidFill>
            <a:srgbClr val="FFFF00"/>
          </a:solidFill>
          <a:ln w="9525" algn="ctr">
            <a:solidFill>
              <a:schemeClr val="tx1"/>
            </a:solidFill>
            <a:round/>
            <a:headEnd/>
            <a:tailEnd/>
          </a:ln>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197638" name="TextBox 9"/>
          <p:cNvSpPr txBox="1">
            <a:spLocks noChangeArrowheads="1"/>
          </p:cNvSpPr>
          <p:nvPr/>
        </p:nvSpPr>
        <p:spPr bwMode="auto">
          <a:xfrm>
            <a:off x="3657600" y="3886200"/>
            <a:ext cx="1828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b="1">
                <a:cs typeface="B Traffic" panose="00000400000000000000" pitchFamily="2" charset="-78"/>
              </a:rPr>
              <a:t>نکات مورد توجه</a:t>
            </a:r>
            <a:endParaRPr lang="en-US" b="1">
              <a:cs typeface="B Traffic" panose="00000400000000000000" pitchFamily="2" charset="-78"/>
            </a:endParaRPr>
          </a:p>
        </p:txBody>
      </p:sp>
      <p:sp>
        <p:nvSpPr>
          <p:cNvPr id="12" name="Rectangle 11"/>
          <p:cNvSpPr/>
          <p:nvPr/>
        </p:nvSpPr>
        <p:spPr bwMode="auto">
          <a:xfrm>
            <a:off x="228600" y="2895600"/>
            <a:ext cx="3200400" cy="685800"/>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lgn="r" rtl="1">
              <a:defRPr/>
            </a:pPr>
            <a:r>
              <a:rPr lang="fa-IR" dirty="0">
                <a:solidFill>
                  <a:schemeClr val="tx1"/>
                </a:solidFill>
                <a:latin typeface="Tahoma" pitchFamily="34" charset="0"/>
                <a:cs typeface="B Farnaz" pitchFamily="2" charset="-78"/>
              </a:rPr>
              <a:t>تعیین تعدادی تمرین کوتاه</a:t>
            </a:r>
            <a:endParaRPr lang="en-US" dirty="0">
              <a:solidFill>
                <a:schemeClr val="tx1"/>
              </a:solidFill>
              <a:latin typeface="Tahoma" pitchFamily="34" charset="0"/>
              <a:cs typeface="B Farnaz" pitchFamily="2" charset="-78"/>
            </a:endParaRPr>
          </a:p>
        </p:txBody>
      </p:sp>
      <p:sp>
        <p:nvSpPr>
          <p:cNvPr id="13" name="Rectangle 12"/>
          <p:cNvSpPr/>
          <p:nvPr/>
        </p:nvSpPr>
        <p:spPr bwMode="auto">
          <a:xfrm>
            <a:off x="76200" y="3733800"/>
            <a:ext cx="3429000" cy="685800"/>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lgn="r" rtl="1">
              <a:defRPr/>
            </a:pPr>
            <a:r>
              <a:rPr lang="fa-IR" dirty="0">
                <a:solidFill>
                  <a:schemeClr val="tx1"/>
                </a:solidFill>
                <a:latin typeface="Tahoma" pitchFamily="34" charset="0"/>
                <a:cs typeface="B Farnaz" pitchFamily="2" charset="-78"/>
              </a:rPr>
              <a:t>تعیین تمرین به منظور تسلط بر مهارت</a:t>
            </a:r>
            <a:endParaRPr lang="en-US" dirty="0">
              <a:solidFill>
                <a:schemeClr val="tx1"/>
              </a:solidFill>
              <a:latin typeface="Tahoma" pitchFamily="34" charset="0"/>
              <a:cs typeface="B Farnaz" pitchFamily="2" charset="-78"/>
            </a:endParaRPr>
          </a:p>
        </p:txBody>
      </p:sp>
      <p:sp>
        <p:nvSpPr>
          <p:cNvPr id="14" name="Rectangle 13"/>
          <p:cNvSpPr/>
          <p:nvPr/>
        </p:nvSpPr>
        <p:spPr bwMode="auto">
          <a:xfrm>
            <a:off x="76200" y="4648200"/>
            <a:ext cx="3429000" cy="685800"/>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lgn="r" rtl="1">
              <a:defRPr/>
            </a:pPr>
            <a:r>
              <a:rPr lang="fa-IR" dirty="0">
                <a:solidFill>
                  <a:schemeClr val="tx1"/>
                </a:solidFill>
                <a:latin typeface="Tahoma" pitchFamily="34" charset="0"/>
                <a:cs typeface="B Farnaz" pitchFamily="2" charset="-78"/>
              </a:rPr>
              <a:t>آگاهی از مزایا و معایب تمرین های منظم</a:t>
            </a:r>
            <a:endParaRPr lang="en-US" dirty="0">
              <a:solidFill>
                <a:schemeClr val="tx1"/>
              </a:solidFill>
              <a:latin typeface="Tahoma" pitchFamily="34" charset="0"/>
              <a:cs typeface="B Farnaz" pitchFamily="2" charset="-78"/>
            </a:endParaRPr>
          </a:p>
        </p:txBody>
      </p:sp>
    </p:spTree>
  </p:cSld>
  <p:clrMapOvr>
    <a:masterClrMapping/>
  </p:clrMapOvr>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a:xfrm>
            <a:off x="6324600" y="2819400"/>
            <a:ext cx="2819400" cy="1143000"/>
          </a:xfrm>
        </p:spPr>
        <p:txBody>
          <a:bodyPr/>
          <a:lstStyle/>
          <a:p>
            <a:r>
              <a:rPr lang="fa-IR" sz="4400" smtClean="0">
                <a:solidFill>
                  <a:srgbClr val="FF0000"/>
                </a:solidFill>
                <a:cs typeface="B Yekan" panose="00000400000000000000" pitchFamily="2" charset="-78"/>
              </a:rPr>
              <a:t>انواع تمرین</a:t>
            </a:r>
            <a:endParaRPr lang="en-US" sz="2800" smtClean="0">
              <a:solidFill>
                <a:srgbClr val="FF0000"/>
              </a:solidFill>
              <a:cs typeface="B Yekan" panose="00000400000000000000" pitchFamily="2" charset="-78"/>
            </a:endParaRPr>
          </a:p>
        </p:txBody>
      </p:sp>
      <p:graphicFrame>
        <p:nvGraphicFramePr>
          <p:cNvPr id="17" name="Diagram 16"/>
          <p:cNvGraphicFramePr/>
          <p:nvPr/>
        </p:nvGraphicFramePr>
        <p:xfrm>
          <a:off x="381000" y="0"/>
          <a:ext cx="6096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a:xfrm>
            <a:off x="5791200" y="2667000"/>
            <a:ext cx="2819400" cy="1143000"/>
          </a:xfrm>
        </p:spPr>
        <p:txBody>
          <a:bodyPr/>
          <a:lstStyle/>
          <a:p>
            <a:r>
              <a:rPr lang="fa-IR" sz="4400" smtClean="0">
                <a:solidFill>
                  <a:srgbClr val="FF0000"/>
                </a:solidFill>
                <a:cs typeface="B Yekan" panose="00000400000000000000" pitchFamily="2" charset="-78"/>
              </a:rPr>
              <a:t>اصول تمرین</a:t>
            </a:r>
            <a:endParaRPr lang="en-US" sz="2800" smtClean="0">
              <a:solidFill>
                <a:srgbClr val="FF0000"/>
              </a:solidFill>
              <a:cs typeface="B Yekan" panose="00000400000000000000" pitchFamily="2" charset="-78"/>
            </a:endParaRPr>
          </a:p>
        </p:txBody>
      </p:sp>
      <p:grpSp>
        <p:nvGrpSpPr>
          <p:cNvPr id="2" name="Group 17"/>
          <p:cNvGrpSpPr>
            <a:grpSpLocks/>
          </p:cNvGrpSpPr>
          <p:nvPr/>
        </p:nvGrpSpPr>
        <p:grpSpPr bwMode="auto">
          <a:xfrm>
            <a:off x="5334000" y="1295400"/>
            <a:ext cx="2133600" cy="1446213"/>
            <a:chOff x="5334000" y="1295400"/>
            <a:chExt cx="2133600" cy="1446550"/>
          </a:xfrm>
        </p:grpSpPr>
        <p:sp>
          <p:nvSpPr>
            <p:cNvPr id="6" name="Rectangle 5"/>
            <p:cNvSpPr/>
            <p:nvPr/>
          </p:nvSpPr>
          <p:spPr bwMode="auto">
            <a:xfrm>
              <a:off x="5486400" y="1828924"/>
              <a:ext cx="1981200" cy="609742"/>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lgn="r" rtl="1">
                <a:defRPr/>
              </a:pPr>
              <a:r>
                <a:rPr lang="fa-IR" sz="2800" dirty="0">
                  <a:solidFill>
                    <a:schemeClr val="tx1"/>
                  </a:solidFill>
                  <a:latin typeface="Tahoma" pitchFamily="34" charset="0"/>
                  <a:cs typeface="B Farnaz" pitchFamily="2" charset="-78"/>
                </a:rPr>
                <a:t>شکل دادن</a:t>
              </a:r>
              <a:endParaRPr lang="en-US" sz="2800" dirty="0">
                <a:solidFill>
                  <a:schemeClr val="tx1"/>
                </a:solidFill>
                <a:latin typeface="Tahoma" pitchFamily="34" charset="0"/>
                <a:cs typeface="B Farnaz" pitchFamily="2" charset="-78"/>
              </a:endParaRPr>
            </a:p>
          </p:txBody>
        </p:sp>
        <p:sp>
          <p:nvSpPr>
            <p:cNvPr id="199700" name="TextBox 11"/>
            <p:cNvSpPr txBox="1">
              <a:spLocks noChangeArrowheads="1"/>
            </p:cNvSpPr>
            <p:nvPr/>
          </p:nvSpPr>
          <p:spPr bwMode="auto">
            <a:xfrm>
              <a:off x="5334000" y="1295400"/>
              <a:ext cx="83820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sz="8800">
                  <a:cs typeface="B Koodak" panose="00000700000000000000" pitchFamily="2" charset="-78"/>
                </a:rPr>
                <a:t>1</a:t>
              </a:r>
              <a:endParaRPr lang="en-US">
                <a:cs typeface="B Koodak" panose="00000700000000000000" pitchFamily="2" charset="-78"/>
              </a:endParaRPr>
            </a:p>
          </p:txBody>
        </p:sp>
      </p:grpSp>
      <p:grpSp>
        <p:nvGrpSpPr>
          <p:cNvPr id="3" name="Group 18"/>
          <p:cNvGrpSpPr>
            <a:grpSpLocks/>
          </p:cNvGrpSpPr>
          <p:nvPr/>
        </p:nvGrpSpPr>
        <p:grpSpPr bwMode="auto">
          <a:xfrm>
            <a:off x="2667000" y="1905000"/>
            <a:ext cx="2743200" cy="1446213"/>
            <a:chOff x="2667000" y="1905000"/>
            <a:chExt cx="2743200" cy="1446550"/>
          </a:xfrm>
        </p:grpSpPr>
        <p:sp>
          <p:nvSpPr>
            <p:cNvPr id="7" name="Rectangle 6"/>
            <p:cNvSpPr/>
            <p:nvPr/>
          </p:nvSpPr>
          <p:spPr bwMode="auto">
            <a:xfrm>
              <a:off x="2667000" y="2590960"/>
              <a:ext cx="2743200" cy="533524"/>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lgn="r" rtl="1">
                <a:defRPr/>
              </a:pPr>
              <a:r>
                <a:rPr lang="fa-IR" sz="2800" dirty="0">
                  <a:solidFill>
                    <a:schemeClr val="tx1"/>
                  </a:solidFill>
                  <a:latin typeface="Tahoma" pitchFamily="34" charset="0"/>
                  <a:cs typeface="B Farnaz" pitchFamily="2" charset="-78"/>
                </a:rPr>
                <a:t>طول مدت تمرین</a:t>
              </a:r>
              <a:endParaRPr lang="en-US" sz="2800" dirty="0">
                <a:solidFill>
                  <a:schemeClr val="tx1"/>
                </a:solidFill>
                <a:latin typeface="Tahoma" pitchFamily="34" charset="0"/>
                <a:cs typeface="B Farnaz" pitchFamily="2" charset="-78"/>
              </a:endParaRPr>
            </a:p>
          </p:txBody>
        </p:sp>
        <p:sp>
          <p:nvSpPr>
            <p:cNvPr id="199698" name="TextBox 12"/>
            <p:cNvSpPr txBox="1">
              <a:spLocks noChangeArrowheads="1"/>
            </p:cNvSpPr>
            <p:nvPr/>
          </p:nvSpPr>
          <p:spPr bwMode="auto">
            <a:xfrm>
              <a:off x="2667000" y="1905000"/>
              <a:ext cx="83820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sz="8800">
                  <a:cs typeface="B Koodak" panose="00000700000000000000" pitchFamily="2" charset="-78"/>
                </a:rPr>
                <a:t>2</a:t>
              </a:r>
              <a:endParaRPr lang="en-US">
                <a:cs typeface="B Koodak" panose="00000700000000000000" pitchFamily="2" charset="-78"/>
              </a:endParaRPr>
            </a:p>
          </p:txBody>
        </p:sp>
      </p:grpSp>
      <p:grpSp>
        <p:nvGrpSpPr>
          <p:cNvPr id="4" name="Group 19"/>
          <p:cNvGrpSpPr>
            <a:grpSpLocks/>
          </p:cNvGrpSpPr>
          <p:nvPr/>
        </p:nvGrpSpPr>
        <p:grpSpPr bwMode="auto">
          <a:xfrm>
            <a:off x="1676400" y="2667000"/>
            <a:ext cx="3810000" cy="1446213"/>
            <a:chOff x="1676400" y="2667000"/>
            <a:chExt cx="3810000" cy="1446550"/>
          </a:xfrm>
        </p:grpSpPr>
        <p:sp>
          <p:nvSpPr>
            <p:cNvPr id="8" name="Rectangle 7"/>
            <p:cNvSpPr/>
            <p:nvPr/>
          </p:nvSpPr>
          <p:spPr bwMode="auto">
            <a:xfrm>
              <a:off x="1676400" y="3276742"/>
              <a:ext cx="3810000" cy="609742"/>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lgn="r" rtl="1">
                <a:defRPr/>
              </a:pPr>
              <a:r>
                <a:rPr lang="fa-IR" sz="2800" dirty="0">
                  <a:solidFill>
                    <a:schemeClr val="tx1"/>
                  </a:solidFill>
                  <a:latin typeface="Tahoma" pitchFamily="34" charset="0"/>
                  <a:cs typeface="B Farnaz" pitchFamily="2" charset="-78"/>
                </a:rPr>
                <a:t>کنترل تمرین</a:t>
              </a:r>
              <a:endParaRPr lang="en-US" sz="2800" dirty="0">
                <a:solidFill>
                  <a:schemeClr val="tx1"/>
                </a:solidFill>
                <a:latin typeface="Tahoma" pitchFamily="34" charset="0"/>
                <a:cs typeface="B Farnaz" pitchFamily="2" charset="-78"/>
              </a:endParaRPr>
            </a:p>
          </p:txBody>
        </p:sp>
        <p:sp>
          <p:nvSpPr>
            <p:cNvPr id="199696" name="TextBox 13"/>
            <p:cNvSpPr txBox="1">
              <a:spLocks noChangeArrowheads="1"/>
            </p:cNvSpPr>
            <p:nvPr/>
          </p:nvSpPr>
          <p:spPr bwMode="auto">
            <a:xfrm>
              <a:off x="1752600" y="2667000"/>
              <a:ext cx="83820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sz="8800">
                  <a:cs typeface="B Koodak" panose="00000700000000000000" pitchFamily="2" charset="-78"/>
                </a:rPr>
                <a:t>3</a:t>
              </a:r>
              <a:endParaRPr lang="en-US">
                <a:cs typeface="B Koodak" panose="00000700000000000000" pitchFamily="2" charset="-78"/>
              </a:endParaRPr>
            </a:p>
          </p:txBody>
        </p:sp>
      </p:grpSp>
      <p:grpSp>
        <p:nvGrpSpPr>
          <p:cNvPr id="5" name="Group 20"/>
          <p:cNvGrpSpPr>
            <a:grpSpLocks/>
          </p:cNvGrpSpPr>
          <p:nvPr/>
        </p:nvGrpSpPr>
        <p:grpSpPr bwMode="auto">
          <a:xfrm>
            <a:off x="2286000" y="3733800"/>
            <a:ext cx="3352800" cy="1446213"/>
            <a:chOff x="2286000" y="3733800"/>
            <a:chExt cx="3352800" cy="1446550"/>
          </a:xfrm>
        </p:grpSpPr>
        <p:sp>
          <p:nvSpPr>
            <p:cNvPr id="9" name="Rectangle 8"/>
            <p:cNvSpPr/>
            <p:nvPr/>
          </p:nvSpPr>
          <p:spPr bwMode="auto">
            <a:xfrm>
              <a:off x="2286000" y="4038671"/>
              <a:ext cx="3352800" cy="609742"/>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lgn="r" rtl="1">
                <a:defRPr/>
              </a:pPr>
              <a:r>
                <a:rPr lang="fa-IR" sz="2800" dirty="0">
                  <a:solidFill>
                    <a:schemeClr val="tx1"/>
                  </a:solidFill>
                  <a:latin typeface="Tahoma" pitchFamily="34" charset="0"/>
                  <a:cs typeface="B Farnaz" pitchFamily="2" charset="-78"/>
                </a:rPr>
                <a:t>تمرین تا حد تسلط</a:t>
              </a:r>
              <a:endParaRPr lang="en-US" sz="2800" dirty="0">
                <a:solidFill>
                  <a:schemeClr val="tx1"/>
                </a:solidFill>
                <a:latin typeface="Tahoma" pitchFamily="34" charset="0"/>
                <a:cs typeface="B Farnaz" pitchFamily="2" charset="-78"/>
              </a:endParaRPr>
            </a:p>
          </p:txBody>
        </p:sp>
        <p:sp>
          <p:nvSpPr>
            <p:cNvPr id="199694" name="TextBox 14"/>
            <p:cNvSpPr txBox="1">
              <a:spLocks noChangeArrowheads="1"/>
            </p:cNvSpPr>
            <p:nvPr/>
          </p:nvSpPr>
          <p:spPr bwMode="auto">
            <a:xfrm>
              <a:off x="2286000" y="3733800"/>
              <a:ext cx="83820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sz="8800">
                  <a:cs typeface="B Koodak" panose="00000700000000000000" pitchFamily="2" charset="-78"/>
                </a:rPr>
                <a:t>4</a:t>
              </a:r>
              <a:endParaRPr lang="en-US">
                <a:cs typeface="B Koodak" panose="00000700000000000000" pitchFamily="2" charset="-78"/>
              </a:endParaRPr>
            </a:p>
          </p:txBody>
        </p:sp>
      </p:grpSp>
      <p:grpSp>
        <p:nvGrpSpPr>
          <p:cNvPr id="12" name="Group 21"/>
          <p:cNvGrpSpPr>
            <a:grpSpLocks/>
          </p:cNvGrpSpPr>
          <p:nvPr/>
        </p:nvGrpSpPr>
        <p:grpSpPr bwMode="auto">
          <a:xfrm>
            <a:off x="3124200" y="4343400"/>
            <a:ext cx="4114800" cy="1446213"/>
            <a:chOff x="3124200" y="4343400"/>
            <a:chExt cx="4114800" cy="1446550"/>
          </a:xfrm>
        </p:grpSpPr>
        <p:sp>
          <p:nvSpPr>
            <p:cNvPr id="10" name="Rectangle 9"/>
            <p:cNvSpPr/>
            <p:nvPr/>
          </p:nvSpPr>
          <p:spPr bwMode="auto">
            <a:xfrm>
              <a:off x="3124200" y="4800707"/>
              <a:ext cx="4114800" cy="609742"/>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lgn="r" rtl="1">
                <a:defRPr/>
              </a:pPr>
              <a:r>
                <a:rPr lang="fa-IR" sz="2800" dirty="0">
                  <a:solidFill>
                    <a:schemeClr val="tx1"/>
                  </a:solidFill>
                  <a:latin typeface="Tahoma" pitchFamily="34" charset="0"/>
                  <a:cs typeface="B Farnaz" pitchFamily="2" charset="-78"/>
                </a:rPr>
                <a:t>اجرای تمرین توزیعی</a:t>
              </a:r>
              <a:endParaRPr lang="en-US" sz="2800" dirty="0">
                <a:solidFill>
                  <a:schemeClr val="tx1"/>
                </a:solidFill>
                <a:latin typeface="Tahoma" pitchFamily="34" charset="0"/>
                <a:cs typeface="B Farnaz" pitchFamily="2" charset="-78"/>
              </a:endParaRPr>
            </a:p>
          </p:txBody>
        </p:sp>
        <p:sp>
          <p:nvSpPr>
            <p:cNvPr id="199692" name="TextBox 15"/>
            <p:cNvSpPr txBox="1">
              <a:spLocks noChangeArrowheads="1"/>
            </p:cNvSpPr>
            <p:nvPr/>
          </p:nvSpPr>
          <p:spPr bwMode="auto">
            <a:xfrm>
              <a:off x="3429000" y="4343400"/>
              <a:ext cx="83820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sz="8800">
                  <a:cs typeface="B Koodak" panose="00000700000000000000" pitchFamily="2" charset="-78"/>
                </a:rPr>
                <a:t>5</a:t>
              </a:r>
              <a:endParaRPr lang="en-US">
                <a:cs typeface="B Koodak" panose="00000700000000000000" pitchFamily="2" charset="-78"/>
              </a:endParaRPr>
            </a:p>
          </p:txBody>
        </p:sp>
      </p:grpSp>
      <p:grpSp>
        <p:nvGrpSpPr>
          <p:cNvPr id="13" name="Group 22"/>
          <p:cNvGrpSpPr>
            <a:grpSpLocks/>
          </p:cNvGrpSpPr>
          <p:nvPr/>
        </p:nvGrpSpPr>
        <p:grpSpPr bwMode="auto">
          <a:xfrm>
            <a:off x="1752600" y="5181600"/>
            <a:ext cx="4114800" cy="1446213"/>
            <a:chOff x="1752600" y="5181600"/>
            <a:chExt cx="4114800" cy="1446550"/>
          </a:xfrm>
        </p:grpSpPr>
        <p:sp>
          <p:nvSpPr>
            <p:cNvPr id="11" name="Rectangle 10"/>
            <p:cNvSpPr/>
            <p:nvPr/>
          </p:nvSpPr>
          <p:spPr bwMode="auto">
            <a:xfrm>
              <a:off x="1752600" y="5638907"/>
              <a:ext cx="4114800" cy="609742"/>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lgn="r" rtl="1">
                <a:defRPr/>
              </a:pPr>
              <a:r>
                <a:rPr lang="fa-IR" sz="2800" dirty="0">
                  <a:solidFill>
                    <a:schemeClr val="tx1"/>
                  </a:solidFill>
                  <a:latin typeface="Tahoma" pitchFamily="34" charset="0"/>
                  <a:cs typeface="B Farnaz" pitchFamily="2" charset="-78"/>
                </a:rPr>
                <a:t>فواصل زمانی تمرین</a:t>
              </a:r>
              <a:endParaRPr lang="en-US" sz="2800" dirty="0">
                <a:solidFill>
                  <a:schemeClr val="tx1"/>
                </a:solidFill>
                <a:latin typeface="Tahoma" pitchFamily="34" charset="0"/>
                <a:cs typeface="B Farnaz" pitchFamily="2" charset="-78"/>
              </a:endParaRPr>
            </a:p>
          </p:txBody>
        </p:sp>
        <p:sp>
          <p:nvSpPr>
            <p:cNvPr id="199690" name="TextBox 16"/>
            <p:cNvSpPr txBox="1">
              <a:spLocks noChangeArrowheads="1"/>
            </p:cNvSpPr>
            <p:nvPr/>
          </p:nvSpPr>
          <p:spPr bwMode="auto">
            <a:xfrm>
              <a:off x="1905000" y="5181600"/>
              <a:ext cx="83820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sz="8800">
                  <a:cs typeface="B Koodak" panose="00000700000000000000" pitchFamily="2" charset="-78"/>
                </a:rPr>
                <a:t>6</a:t>
              </a:r>
              <a:endParaRPr lang="en-US">
                <a:cs typeface="B Koodak" panose="00000700000000000000" pitchFamily="2" charset="-78"/>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to="" calcmode="lin" valueType="num">
                                      <p:cBhvr>
                                        <p:cTn id="12" dur="1" fill="hold"/>
                                        <p:tgtEl>
                                          <p:spTgt spid="3"/>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to="" calcmode="lin" valueType="num">
                                      <p:cBhvr>
                                        <p:cTn id="17" dur="1" fill="hold"/>
                                        <p:tgtEl>
                                          <p:spTgt spid="4"/>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 to="" calcmode="lin" valueType="num">
                                      <p:cBhvr>
                                        <p:cTn id="22" dur="1" fill="hold"/>
                                        <p:tgtEl>
                                          <p:spTgt spid="5"/>
                                        </p:tgtEl>
                                        <p:attrNameLst>
                                          <p:attrName/>
                                        </p:attrNameLst>
                                      </p:cBhvr>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4"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 to="" calcmode="lin" valueType="num">
                                      <p:cBhvr>
                                        <p:cTn id="27" dur="1" fill="hold"/>
                                        <p:tgtEl>
                                          <p:spTgt spid="12"/>
                                        </p:tgtEl>
                                        <p:attrNameLst>
                                          <p:attrName/>
                                        </p:attrNameLst>
                                      </p:cBhvr>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24" presetClass="entr" presetSubtype="0" fill="hold" nodeType="clickEffect">
                                  <p:stCondLst>
                                    <p:cond delay="0"/>
                                  </p:stCondLst>
                                  <p:childTnLst>
                                    <p:set>
                                      <p:cBhvr>
                                        <p:cTn id="31" dur="1" fill="hold">
                                          <p:stCondLst>
                                            <p:cond delay="0"/>
                                          </p:stCondLst>
                                        </p:cTn>
                                        <p:tgtEl>
                                          <p:spTgt spid="13"/>
                                        </p:tgtEl>
                                        <p:attrNameLst>
                                          <p:attrName>style.visibility</p:attrName>
                                        </p:attrNameLst>
                                      </p:cBhvr>
                                      <p:to>
                                        <p:strVal val="visible"/>
                                      </p:to>
                                    </p:set>
                                    <p:anim to="" calcmode="lin" valueType="num">
                                      <p:cBhvr>
                                        <p:cTn id="32" dur="1" fill="hold"/>
                                        <p:tgtEl>
                                          <p:spTgt spid="1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81000" y="1981200"/>
            <a:ext cx="8458200" cy="5181600"/>
          </a:xfrm>
          <a:prstGeom prst="rect">
            <a:avLst/>
          </a:prstGeom>
          <a:noFill/>
          <a:ln w="9525">
            <a:noFill/>
            <a:miter lim="800000"/>
            <a:headEnd/>
            <a:tailEnd/>
          </a:ln>
        </p:spPr>
        <p:txBody>
          <a:bodyPr/>
          <a:lstStyle/>
          <a:p>
            <a:pPr marL="742950" indent="-742950" algn="r" rtl="1">
              <a:spcBef>
                <a:spcPct val="20000"/>
              </a:spcBef>
              <a:defRPr/>
            </a:pPr>
            <a:r>
              <a:rPr lang="fa-IR" sz="2800" kern="0" dirty="0">
                <a:latin typeface="+mn-lt"/>
                <a:cs typeface="B Koodak" pitchFamily="2" charset="-78"/>
              </a:rPr>
              <a:t>1-بعد از هر تمرین بلافاصله بازخورد را ارائه دهید.</a:t>
            </a:r>
          </a:p>
          <a:p>
            <a:pPr marL="742950" indent="-742950" algn="r" rtl="1">
              <a:spcBef>
                <a:spcPct val="20000"/>
              </a:spcBef>
              <a:defRPr/>
            </a:pPr>
            <a:r>
              <a:rPr lang="fa-IR" sz="2800" kern="0" dirty="0">
                <a:latin typeface="+mn-lt"/>
                <a:cs typeface="B Koodak" pitchFamily="2" charset="-78"/>
              </a:rPr>
              <a:t>2- بازخورد را به طور ویژه و صریح و روشن ارائه دهید.</a:t>
            </a:r>
          </a:p>
          <a:p>
            <a:pPr marL="742950" indent="-742950" algn="r" rtl="1">
              <a:spcBef>
                <a:spcPct val="20000"/>
              </a:spcBef>
              <a:defRPr/>
            </a:pPr>
            <a:r>
              <a:rPr lang="fa-IR" sz="2800" kern="0" dirty="0">
                <a:latin typeface="+mn-lt"/>
                <a:cs typeface="B Koodak" pitchFamily="2" charset="-78"/>
              </a:rPr>
              <a:t>3- به جای تمرکز بر روی قصد و نیت، روی رفتارها متمرکز شوید.</a:t>
            </a:r>
          </a:p>
          <a:p>
            <a:pPr marL="742950" indent="-742950" algn="r" rtl="1">
              <a:spcBef>
                <a:spcPct val="20000"/>
              </a:spcBef>
              <a:defRPr/>
            </a:pPr>
            <a:r>
              <a:rPr lang="fa-IR" sz="2800" kern="0" dirty="0">
                <a:latin typeface="+mn-lt"/>
                <a:cs typeface="B Koodak" pitchFamily="2" charset="-78"/>
              </a:rPr>
              <a:t>4- بازخورد با مراحل رشد یادگیرنده مناسب باشد.</a:t>
            </a:r>
          </a:p>
          <a:p>
            <a:pPr marL="742950" indent="-742950" algn="r" rtl="1">
              <a:spcBef>
                <a:spcPct val="20000"/>
              </a:spcBef>
              <a:defRPr/>
            </a:pPr>
            <a:r>
              <a:rPr lang="fa-IR" sz="2800" kern="0" dirty="0">
                <a:latin typeface="+mn-lt"/>
                <a:cs typeface="B Koodak" pitchFamily="2" charset="-78"/>
              </a:rPr>
              <a:t>5- بازخورد تشویق را برای عملکرد صحیح به کار ببرید</a:t>
            </a:r>
          </a:p>
          <a:p>
            <a:pPr marL="742950" indent="-742950" algn="r" rtl="1">
              <a:spcBef>
                <a:spcPct val="20000"/>
              </a:spcBef>
              <a:defRPr/>
            </a:pPr>
            <a:r>
              <a:rPr lang="fa-IR" sz="2800" kern="0" dirty="0">
                <a:latin typeface="+mn-lt"/>
                <a:cs typeface="B Koodak" pitchFamily="2" charset="-78"/>
              </a:rPr>
              <a:t>6- در صورت ارائه بازخورد منفی، عملکرد اشتباه را نیز اصلاح کنید.</a:t>
            </a:r>
          </a:p>
          <a:p>
            <a:pPr marL="742950" indent="-742950" algn="r" rtl="1">
              <a:spcBef>
                <a:spcPct val="20000"/>
              </a:spcBef>
              <a:defRPr/>
            </a:pPr>
            <a:r>
              <a:rPr lang="fa-IR" sz="2800" kern="0" dirty="0">
                <a:latin typeface="+mn-lt"/>
                <a:cs typeface="B Koodak" pitchFamily="2" charset="-78"/>
              </a:rPr>
              <a:t>7- در صورت ارائه بازخورد منفی، عملکرد اشتباه را نیز اصلاح کنید</a:t>
            </a:r>
          </a:p>
          <a:p>
            <a:pPr marL="742950" indent="-742950" algn="r" rtl="1">
              <a:spcBef>
                <a:spcPct val="20000"/>
              </a:spcBef>
              <a:defRPr/>
            </a:pPr>
            <a:r>
              <a:rPr lang="fa-IR" sz="2800" kern="0" dirty="0">
                <a:latin typeface="+mn-lt"/>
                <a:cs typeface="B Koodak" pitchFamily="2" charset="-78"/>
              </a:rPr>
              <a:t>8- به دانش آموزان بیاموزید که خود بازخورد را دریافت کنند و یاد بگیرند که چگونه در مورد خود قضاوت کنند.</a:t>
            </a:r>
          </a:p>
        </p:txBody>
      </p:sp>
      <p:sp>
        <p:nvSpPr>
          <p:cNvPr id="200707" name="Rectangle 2"/>
          <p:cNvSpPr>
            <a:spLocks noGrp="1" noChangeArrowheads="1"/>
          </p:cNvSpPr>
          <p:nvPr>
            <p:ph type="title"/>
          </p:nvPr>
        </p:nvSpPr>
        <p:spPr>
          <a:xfrm>
            <a:off x="1295400" y="838200"/>
            <a:ext cx="7543800" cy="1143000"/>
          </a:xfrm>
        </p:spPr>
        <p:txBody>
          <a:bodyPr/>
          <a:lstStyle/>
          <a:p>
            <a:r>
              <a:rPr lang="fa-IR" smtClean="0">
                <a:solidFill>
                  <a:srgbClr val="FF0000"/>
                </a:solidFill>
                <a:cs typeface="B Yekan" panose="00000400000000000000" pitchFamily="2" charset="-78"/>
              </a:rPr>
              <a:t> توصیه هایی به معلمان در مورد تمرین</a:t>
            </a:r>
            <a:endParaRPr lang="en-US" sz="2400" smtClean="0">
              <a:solidFill>
                <a:srgbClr val="FF0000"/>
              </a:solidFill>
              <a:cs typeface="B Yeka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81000" y="2133600"/>
            <a:ext cx="8458200" cy="2514600"/>
          </a:xfrm>
          <a:prstGeom prst="rect">
            <a:avLst/>
          </a:prstGeom>
          <a:noFill/>
          <a:ln w="9525">
            <a:noFill/>
            <a:miter lim="800000"/>
            <a:headEnd/>
            <a:tailEnd/>
          </a:ln>
        </p:spPr>
        <p:txBody>
          <a:bodyPr/>
          <a:lstStyle/>
          <a:p>
            <a:pPr marL="742950" indent="-742950" algn="r" rtl="1">
              <a:spcBef>
                <a:spcPct val="20000"/>
              </a:spcBef>
              <a:defRPr/>
            </a:pPr>
            <a:r>
              <a:rPr lang="fa-IR" sz="2800" kern="0" dirty="0">
                <a:latin typeface="+mn-lt"/>
                <a:cs typeface="B Koodak" pitchFamily="2" charset="-78"/>
              </a:rPr>
              <a:t>1- ارزشیابی بر پیشرفت عملکرد متمرکز است.</a:t>
            </a:r>
          </a:p>
          <a:p>
            <a:pPr marL="742950" indent="-742950" algn="r" rtl="1">
              <a:spcBef>
                <a:spcPct val="20000"/>
              </a:spcBef>
              <a:defRPr/>
            </a:pPr>
            <a:r>
              <a:rPr lang="fa-IR" sz="2800" kern="0" dirty="0">
                <a:latin typeface="+mn-lt"/>
                <a:cs typeface="B Koodak" pitchFamily="2" charset="-78"/>
              </a:rPr>
              <a:t>2- مهارتهای پیچیده را به چند مهارت ساده تقسیم بندی کرده و برای هر مهارت ساده نمره ای در نظر بگیرید.</a:t>
            </a:r>
          </a:p>
          <a:p>
            <a:pPr marL="742950" indent="-742950" algn="r" rtl="1">
              <a:spcBef>
                <a:spcPct val="20000"/>
              </a:spcBef>
              <a:defRPr/>
            </a:pPr>
            <a:endParaRPr lang="fa-IR" sz="2800" kern="0" dirty="0">
              <a:latin typeface="+mn-lt"/>
              <a:cs typeface="B Koodak" pitchFamily="2" charset="-78"/>
            </a:endParaRPr>
          </a:p>
        </p:txBody>
      </p:sp>
      <p:sp>
        <p:nvSpPr>
          <p:cNvPr id="201731" name="Rectangle 2"/>
          <p:cNvSpPr>
            <a:spLocks noGrp="1" noChangeArrowheads="1"/>
          </p:cNvSpPr>
          <p:nvPr>
            <p:ph type="title"/>
          </p:nvPr>
        </p:nvSpPr>
        <p:spPr>
          <a:xfrm>
            <a:off x="1676400" y="838200"/>
            <a:ext cx="7162800" cy="1143000"/>
          </a:xfrm>
        </p:spPr>
        <p:txBody>
          <a:bodyPr/>
          <a:lstStyle/>
          <a:p>
            <a:r>
              <a:rPr lang="fa-IR" sz="4400" smtClean="0">
                <a:solidFill>
                  <a:schemeClr val="accent2"/>
                </a:solidFill>
                <a:cs typeface="B Yekan" panose="00000400000000000000" pitchFamily="2" charset="-78"/>
              </a:rPr>
              <a:t>مرحله چهارم: ارزشیابی</a:t>
            </a:r>
            <a:endParaRPr lang="en-US" sz="2800" smtClean="0">
              <a:solidFill>
                <a:schemeClr val="accent2"/>
              </a:solidFill>
              <a:cs typeface="B Yeka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81000" y="2133600"/>
            <a:ext cx="8458200" cy="2514600"/>
          </a:xfrm>
          <a:prstGeom prst="rect">
            <a:avLst/>
          </a:prstGeom>
          <a:noFill/>
          <a:ln w="9525">
            <a:noFill/>
            <a:miter lim="800000"/>
            <a:headEnd/>
            <a:tailEnd/>
          </a:ln>
        </p:spPr>
        <p:txBody>
          <a:bodyPr/>
          <a:lstStyle/>
          <a:p>
            <a:pPr marL="742950" indent="-742950" algn="r" rtl="1">
              <a:spcBef>
                <a:spcPct val="20000"/>
              </a:spcBef>
              <a:defRPr/>
            </a:pPr>
            <a:r>
              <a:rPr lang="fa-IR" sz="2800" kern="0" dirty="0">
                <a:latin typeface="+mn-lt"/>
                <a:cs typeface="B Koodak" pitchFamily="2" charset="-78"/>
              </a:rPr>
              <a:t>1- مناسبترین روش برای مهارتهای عملی است.</a:t>
            </a:r>
          </a:p>
          <a:p>
            <a:pPr marL="742950" indent="-742950" algn="r" rtl="1">
              <a:spcBef>
                <a:spcPct val="20000"/>
              </a:spcBef>
              <a:defRPr/>
            </a:pPr>
            <a:r>
              <a:rPr lang="fa-IR" sz="2800" kern="0" dirty="0">
                <a:latin typeface="+mn-lt"/>
                <a:cs typeface="B Koodak" pitchFamily="2" charset="-78"/>
              </a:rPr>
              <a:t>2- مهارتهای پیچیده را می توان گام به گام تدریس کرد.</a:t>
            </a:r>
          </a:p>
          <a:p>
            <a:pPr marL="742950" indent="-742950" algn="r" rtl="1">
              <a:spcBef>
                <a:spcPct val="20000"/>
              </a:spcBef>
              <a:defRPr/>
            </a:pPr>
            <a:r>
              <a:rPr lang="fa-IR" sz="2800" kern="0" dirty="0">
                <a:latin typeface="+mn-lt"/>
                <a:cs typeface="B Koodak" pitchFamily="2" charset="-78"/>
              </a:rPr>
              <a:t>3- با به کارگیری اشیا حقیقی در کلاس، بین محیط آموزشی و محیط زندگی عملا ارتباط برقرار می شود.</a:t>
            </a:r>
          </a:p>
          <a:p>
            <a:pPr marL="742950" indent="-742950" algn="r" rtl="1">
              <a:spcBef>
                <a:spcPct val="20000"/>
              </a:spcBef>
              <a:defRPr/>
            </a:pPr>
            <a:r>
              <a:rPr lang="fa-IR" sz="2800" kern="0" dirty="0">
                <a:latin typeface="+mn-lt"/>
                <a:cs typeface="B Koodak" pitchFamily="2" charset="-78"/>
              </a:rPr>
              <a:t>4- اطلاعات و مهارت از طریق حواس مختلف دریافت می شود.</a:t>
            </a:r>
          </a:p>
          <a:p>
            <a:pPr marL="742950" indent="-742950" algn="r" rtl="1">
              <a:spcBef>
                <a:spcPct val="20000"/>
              </a:spcBef>
              <a:defRPr/>
            </a:pPr>
            <a:r>
              <a:rPr lang="fa-IR" sz="2800" kern="0" dirty="0">
                <a:latin typeface="+mn-lt"/>
                <a:cs typeface="B Koodak" pitchFamily="2" charset="-78"/>
              </a:rPr>
              <a:t>5- موجب کسب تجارب مستقیم دانش آموزان می شود.</a:t>
            </a:r>
          </a:p>
          <a:p>
            <a:pPr marL="742950" indent="-742950" algn="r" rtl="1">
              <a:spcBef>
                <a:spcPct val="20000"/>
              </a:spcBef>
              <a:defRPr/>
            </a:pPr>
            <a:r>
              <a:rPr lang="fa-IR" sz="2800" kern="0" dirty="0">
                <a:latin typeface="+mn-lt"/>
                <a:cs typeface="B Koodak" pitchFamily="2" charset="-78"/>
              </a:rPr>
              <a:t>6- کلاس همیشه فعال است و دانش آموزان خسته نمی شوند.</a:t>
            </a:r>
          </a:p>
          <a:p>
            <a:pPr marL="742950" indent="-742950" algn="r" rtl="1">
              <a:spcBef>
                <a:spcPct val="20000"/>
              </a:spcBef>
              <a:defRPr/>
            </a:pPr>
            <a:r>
              <a:rPr lang="fa-IR" sz="2800" kern="0" dirty="0">
                <a:latin typeface="+mn-lt"/>
                <a:cs typeface="B Koodak" pitchFamily="2" charset="-78"/>
              </a:rPr>
              <a:t>7- موضوع های آموخته شده در زندگی واقعی کاربرد دارند.</a:t>
            </a:r>
          </a:p>
        </p:txBody>
      </p:sp>
      <p:sp>
        <p:nvSpPr>
          <p:cNvPr id="202755" name="Rectangle 2"/>
          <p:cNvSpPr>
            <a:spLocks noGrp="1" noChangeArrowheads="1"/>
          </p:cNvSpPr>
          <p:nvPr>
            <p:ph type="title"/>
          </p:nvPr>
        </p:nvSpPr>
        <p:spPr>
          <a:xfrm>
            <a:off x="1676400" y="838200"/>
            <a:ext cx="7162800" cy="1143000"/>
          </a:xfrm>
        </p:spPr>
        <p:txBody>
          <a:bodyPr/>
          <a:lstStyle/>
          <a:p>
            <a:r>
              <a:rPr lang="fa-IR" sz="4400" smtClean="0">
                <a:solidFill>
                  <a:schemeClr val="accent2"/>
                </a:solidFill>
                <a:cs typeface="B Yekan" panose="00000400000000000000" pitchFamily="2" charset="-78"/>
              </a:rPr>
              <a:t>مزایای روش تدریس نمایش علمی</a:t>
            </a:r>
            <a:endParaRPr lang="en-US" sz="2800" smtClean="0">
              <a:solidFill>
                <a:schemeClr val="accent2"/>
              </a:solidFill>
              <a:cs typeface="B Yekan" panose="00000400000000000000" pitchFamily="2" charset="-78"/>
            </a:endParaRPr>
          </a:p>
        </p:txBody>
      </p:sp>
      <p:pic>
        <p:nvPicPr>
          <p:cNvPr id="20275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828800"/>
            <a:ext cx="1143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0" y="2133600"/>
            <a:ext cx="8839200" cy="2514600"/>
          </a:xfrm>
          <a:prstGeom prst="rect">
            <a:avLst/>
          </a:prstGeom>
          <a:noFill/>
          <a:ln w="9525">
            <a:noFill/>
            <a:miter lim="800000"/>
            <a:headEnd/>
            <a:tailEnd/>
          </a:ln>
        </p:spPr>
        <p:txBody>
          <a:bodyPr/>
          <a:lstStyle/>
          <a:p>
            <a:pPr marL="742950" indent="-742950" algn="r" rtl="1">
              <a:spcBef>
                <a:spcPct val="20000"/>
              </a:spcBef>
              <a:defRPr/>
            </a:pPr>
            <a:r>
              <a:rPr lang="fa-IR" sz="2800" kern="0" dirty="0">
                <a:latin typeface="+mn-lt"/>
                <a:cs typeface="B Koodak" pitchFamily="2" charset="-78"/>
              </a:rPr>
              <a:t>1- به امکانات و تجهیزات آموزشی نیازمند است</a:t>
            </a:r>
          </a:p>
          <a:p>
            <a:pPr marL="742950" indent="-742950" algn="r" rtl="1">
              <a:spcBef>
                <a:spcPct val="20000"/>
              </a:spcBef>
              <a:defRPr/>
            </a:pPr>
            <a:r>
              <a:rPr lang="fa-IR" sz="2800" kern="0" dirty="0">
                <a:latin typeface="+mn-lt"/>
                <a:cs typeface="B Koodak" pitchFamily="2" charset="-78"/>
              </a:rPr>
              <a:t>2- در صورت عدم وجود تجهیزات یادگیری صورت نخواهد گرفت</a:t>
            </a:r>
          </a:p>
          <a:p>
            <a:pPr marL="742950" indent="-742950" algn="r" rtl="1">
              <a:spcBef>
                <a:spcPct val="20000"/>
              </a:spcBef>
              <a:defRPr/>
            </a:pPr>
            <a:r>
              <a:rPr lang="fa-IR" sz="2800" kern="0" dirty="0">
                <a:latin typeface="+mn-lt"/>
                <a:cs typeface="B Koodak" pitchFamily="2" charset="-78"/>
              </a:rPr>
              <a:t>3- در کلاس های پرجمعیت غیرقابل اجراست.</a:t>
            </a:r>
          </a:p>
          <a:p>
            <a:pPr marL="742950" indent="-742950" algn="r" rtl="1">
              <a:spcBef>
                <a:spcPct val="20000"/>
              </a:spcBef>
              <a:defRPr/>
            </a:pPr>
            <a:r>
              <a:rPr lang="fa-IR" sz="2800" kern="0" dirty="0">
                <a:latin typeface="+mn-lt"/>
                <a:cs typeface="B Koodak" pitchFamily="2" charset="-78"/>
              </a:rPr>
              <a:t>4- در اجرای تدریس موثر معلمان نیاز به مهارتهای نظری و عملی دارند.</a:t>
            </a:r>
          </a:p>
          <a:p>
            <a:pPr marL="742950" indent="-742950" algn="r" rtl="1">
              <a:spcBef>
                <a:spcPct val="20000"/>
              </a:spcBef>
              <a:defRPr/>
            </a:pPr>
            <a:endParaRPr lang="fa-IR" sz="2800" kern="0" dirty="0">
              <a:latin typeface="+mn-lt"/>
              <a:cs typeface="B Koodak" pitchFamily="2" charset="-78"/>
            </a:endParaRPr>
          </a:p>
        </p:txBody>
      </p:sp>
      <p:sp>
        <p:nvSpPr>
          <p:cNvPr id="203779" name="Rectangle 2"/>
          <p:cNvSpPr>
            <a:spLocks noGrp="1" noChangeArrowheads="1"/>
          </p:cNvSpPr>
          <p:nvPr>
            <p:ph type="title"/>
          </p:nvPr>
        </p:nvSpPr>
        <p:spPr>
          <a:xfrm>
            <a:off x="1676400" y="838200"/>
            <a:ext cx="7162800" cy="1143000"/>
          </a:xfrm>
        </p:spPr>
        <p:txBody>
          <a:bodyPr/>
          <a:lstStyle/>
          <a:p>
            <a:r>
              <a:rPr lang="fa-IR" sz="4400" smtClean="0">
                <a:solidFill>
                  <a:schemeClr val="accent2"/>
                </a:solidFill>
                <a:cs typeface="B Yekan" panose="00000400000000000000" pitchFamily="2" charset="-78"/>
              </a:rPr>
              <a:t>معایب روش تدریس نمایش علمی</a:t>
            </a:r>
            <a:endParaRPr lang="en-US" sz="2800" smtClean="0">
              <a:solidFill>
                <a:schemeClr val="accent2"/>
              </a:solidFill>
              <a:cs typeface="B Yekan" panose="00000400000000000000" pitchFamily="2" charset="-78"/>
            </a:endParaRPr>
          </a:p>
        </p:txBody>
      </p:sp>
      <p:pic>
        <p:nvPicPr>
          <p:cNvPr id="20378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371600"/>
            <a:ext cx="12192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685800" y="838200"/>
            <a:ext cx="8229600" cy="1143000"/>
          </a:xfrm>
        </p:spPr>
        <p:txBody>
          <a:bodyPr/>
          <a:lstStyle/>
          <a:p>
            <a:r>
              <a:rPr lang="fa-IR" sz="5400" smtClean="0">
                <a:cs typeface="B Titr" panose="00000700000000000000" pitchFamily="2" charset="-78"/>
              </a:rPr>
              <a:t>روش تدریس تسلط یاب</a:t>
            </a:r>
            <a:endParaRPr lang="en-US" sz="5400" smtClean="0">
              <a:cs typeface="B Titr" panose="00000700000000000000" pitchFamily="2" charset="-78"/>
            </a:endParaRPr>
          </a:p>
        </p:txBody>
      </p:sp>
      <p:pic>
        <p:nvPicPr>
          <p:cNvPr id="204803" name="Picture 4" descr="set-yourself-diet-goals.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928813"/>
            <a:ext cx="6934200" cy="4929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04" name="Rectangle 3"/>
          <p:cNvSpPr>
            <a:spLocks noChangeArrowheads="1"/>
          </p:cNvSpPr>
          <p:nvPr/>
        </p:nvSpPr>
        <p:spPr bwMode="auto">
          <a:xfrm>
            <a:off x="3810000" y="2362200"/>
            <a:ext cx="2667000" cy="12954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41986"/>
                                        </p:tgtEl>
                                        <p:attrNameLst>
                                          <p:attrName>style.visibility</p:attrName>
                                        </p:attrNameLst>
                                      </p:cBhvr>
                                      <p:to>
                                        <p:strVal val="visible"/>
                                      </p:to>
                                    </p:set>
                                    <p:anim calcmode="lin" valueType="num">
                                      <p:cBhvr>
                                        <p:cTn id="7" dur="1000" fill="hold"/>
                                        <p:tgtEl>
                                          <p:spTgt spid="41986"/>
                                        </p:tgtEl>
                                        <p:attrNameLst>
                                          <p:attrName>ppt_w</p:attrName>
                                        </p:attrNameLst>
                                      </p:cBhvr>
                                      <p:tavLst>
                                        <p:tav tm="0">
                                          <p:val>
                                            <p:strVal val="#ppt_w+.3"/>
                                          </p:val>
                                        </p:tav>
                                        <p:tav tm="100000">
                                          <p:val>
                                            <p:strVal val="#ppt_w"/>
                                          </p:val>
                                        </p:tav>
                                      </p:tavLst>
                                    </p:anim>
                                    <p:anim calcmode="lin" valueType="num">
                                      <p:cBhvr>
                                        <p:cTn id="8" dur="1000" fill="hold"/>
                                        <p:tgtEl>
                                          <p:spTgt spid="41986"/>
                                        </p:tgtEl>
                                        <p:attrNameLst>
                                          <p:attrName>ppt_h</p:attrName>
                                        </p:attrNameLst>
                                      </p:cBhvr>
                                      <p:tavLst>
                                        <p:tav tm="0">
                                          <p:val>
                                            <p:strVal val="#ppt_h"/>
                                          </p:val>
                                        </p:tav>
                                        <p:tav tm="100000">
                                          <p:val>
                                            <p:strVal val="#ppt_h"/>
                                          </p:val>
                                        </p:tav>
                                      </p:tavLst>
                                    </p:anim>
                                    <p:animEffect transition="in" filter="fade">
                                      <p:cBhvr>
                                        <p:cTn id="9" dur="1000"/>
                                        <p:tgtEl>
                                          <p:spTgt spid="419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p:bldLst>
  </p:timing>
</p:sld>
</file>

<file path=ppt/slides/slide19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p:txBody>
          <a:bodyPr/>
          <a:lstStyle/>
          <a:p>
            <a:r>
              <a:rPr lang="fa-IR" sz="5400" smtClean="0">
                <a:solidFill>
                  <a:schemeClr val="accent2"/>
                </a:solidFill>
                <a:cs typeface="B Yekan" panose="00000400000000000000" pitchFamily="2" charset="-78"/>
              </a:rPr>
              <a:t>فرض اساسی</a:t>
            </a:r>
            <a:endParaRPr lang="en-US" sz="5400" smtClean="0">
              <a:solidFill>
                <a:schemeClr val="accent2"/>
              </a:solidFill>
              <a:cs typeface="B Yekan" panose="00000400000000000000" pitchFamily="2" charset="-78"/>
            </a:endParaRPr>
          </a:p>
        </p:txBody>
      </p:sp>
      <p:sp>
        <p:nvSpPr>
          <p:cNvPr id="45059" name="Rectangle 3"/>
          <p:cNvSpPr>
            <a:spLocks noGrp="1" noChangeArrowheads="1"/>
          </p:cNvSpPr>
          <p:nvPr>
            <p:ph type="body" idx="1"/>
          </p:nvPr>
        </p:nvSpPr>
        <p:spPr/>
        <p:txBody>
          <a:bodyPr/>
          <a:lstStyle/>
          <a:p>
            <a:pPr marL="609600" indent="-609600" algn="r" rtl="1">
              <a:buFontTx/>
              <a:buNone/>
            </a:pPr>
            <a:r>
              <a:rPr lang="fa-IR" sz="3600" smtClean="0">
                <a:cs typeface="B Koodak" panose="00000700000000000000" pitchFamily="2" charset="-78"/>
              </a:rPr>
              <a:t>همه فراگیران می توانند به اهداف آموزشی به صورت کامل برسند، منتهی برخی از فراگیران نیاز به زمان بیشتری نسبت به سایرین دارند و همچنین بیشتر از سایرین نیاز به کمک دارند.</a:t>
            </a:r>
            <a:endParaRPr lang="en-US" sz="3600" smtClean="0">
              <a:cs typeface="B Koodak" panose="000007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Effect transition="in" filter="fade">
                                      <p:cBhvr>
                                        <p:cTn id="7" dur="2000"/>
                                        <p:tgtEl>
                                          <p:spTgt spid="450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0" name="Rectangle 4" descr="037"/>
          <p:cNvSpPr>
            <a:spLocks noChangeArrowheads="1"/>
          </p:cNvSpPr>
          <p:nvPr/>
        </p:nvSpPr>
        <p:spPr bwMode="auto">
          <a:xfrm>
            <a:off x="5791200" y="3886200"/>
            <a:ext cx="3052763" cy="2667000"/>
          </a:xfrm>
          <a:prstGeom prst="rect">
            <a:avLst/>
          </a:prstGeom>
          <a:blipFill dpi="0" rotWithShape="1">
            <a:blip r:embed="rId2">
              <a:alphaModFix amt="9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en-MY"/>
          </a:p>
        </p:txBody>
      </p:sp>
      <p:sp>
        <p:nvSpPr>
          <p:cNvPr id="5" name="Rectangle 6"/>
          <p:cNvSpPr>
            <a:spLocks noChangeArrowheads="1"/>
          </p:cNvSpPr>
          <p:nvPr/>
        </p:nvSpPr>
        <p:spPr bwMode="auto">
          <a:xfrm>
            <a:off x="914400" y="1752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solidFill>
                  <a:schemeClr val="accent2"/>
                </a:solidFill>
                <a:cs typeface="B Yekan" panose="00000400000000000000" pitchFamily="2" charset="-78"/>
              </a:rPr>
              <a:t>مهارتهای آموزشی و پرورشی ( روشها و فنون تدریس)، </a:t>
            </a:r>
            <a:r>
              <a:rPr lang="fa-IR" sz="2800" b="1">
                <a:cs typeface="B Yekan" panose="00000400000000000000" pitchFamily="2" charset="-78"/>
              </a:rPr>
              <a:t>حسن شعبانی، انتشارات سمت، ویراست سوم، 1390</a:t>
            </a:r>
            <a:endParaRPr lang="en-US" sz="2800" b="1">
              <a:cs typeface="B Yekan" panose="00000400000000000000" pitchFamily="2" charset="-78"/>
            </a:endParaRPr>
          </a:p>
        </p:txBody>
      </p:sp>
      <p:sp>
        <p:nvSpPr>
          <p:cNvPr id="6" name="Rectangle 6"/>
          <p:cNvSpPr>
            <a:spLocks noChangeArrowheads="1"/>
          </p:cNvSpPr>
          <p:nvPr/>
        </p:nvSpPr>
        <p:spPr bwMode="auto">
          <a:xfrm>
            <a:off x="0" y="2819400"/>
            <a:ext cx="91440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solidFill>
                  <a:schemeClr val="accent2"/>
                </a:solidFill>
                <a:cs typeface="B Yekan" panose="00000400000000000000" pitchFamily="2" charset="-78"/>
              </a:rPr>
              <a:t>الگوهای تدریس 2004، </a:t>
            </a:r>
            <a:r>
              <a:rPr lang="fa-IR" sz="2800" b="1">
                <a:cs typeface="B Yekan" panose="00000400000000000000" pitchFamily="2" charset="-78"/>
              </a:rPr>
              <a:t>نوشته بروس جویس، مارشاویل، امیل کالهون، ترجمه محمدرضا بهرنگی، چاپ ششم، انتشارات کمال تربیت.</a:t>
            </a:r>
            <a:endParaRPr lang="en-US" sz="2800" b="1">
              <a:cs typeface="B Yekan" panose="00000400000000000000" pitchFamily="2" charset="-78"/>
            </a:endParaRPr>
          </a:p>
        </p:txBody>
      </p:sp>
      <p:sp>
        <p:nvSpPr>
          <p:cNvPr id="7" name="Title 1"/>
          <p:cNvSpPr txBox="1">
            <a:spLocks/>
          </p:cNvSpPr>
          <p:nvPr/>
        </p:nvSpPr>
        <p:spPr bwMode="auto">
          <a:xfrm>
            <a:off x="3048000" y="533400"/>
            <a:ext cx="3276600" cy="1143000"/>
          </a:xfrm>
          <a:prstGeom prst="rect">
            <a:avLst/>
          </a:prstGeom>
          <a:noFill/>
          <a:ln w="9525">
            <a:noFill/>
            <a:miter lim="800000"/>
            <a:headEnd/>
            <a:tailEnd/>
          </a:ln>
        </p:spPr>
        <p:txBody>
          <a:bodyPr anchor="ctr"/>
          <a:lstStyle/>
          <a:p>
            <a:pPr algn="r">
              <a:defRPr/>
            </a:pPr>
            <a:r>
              <a:rPr lang="fa-IR" sz="4800" b="1" kern="0" dirty="0">
                <a:solidFill>
                  <a:schemeClr val="tx2"/>
                </a:solidFill>
                <a:latin typeface="+mj-lt"/>
                <a:ea typeface="+mj-ea"/>
                <a:cs typeface="B Titr" pitchFamily="2" charset="-78"/>
              </a:rPr>
              <a:t>منابع اصلی</a:t>
            </a:r>
            <a:endParaRPr lang="en-US" sz="4800" b="1" kern="0" dirty="0">
              <a:solidFill>
                <a:schemeClr val="tx2"/>
              </a:solidFill>
              <a:latin typeface="+mj-lt"/>
              <a:ea typeface="+mj-ea"/>
              <a:cs typeface="B Titr"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lide(fromBottom)">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09600" y="1752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rtl="1">
              <a:spcBef>
                <a:spcPct val="20000"/>
              </a:spcBef>
              <a:buFontTx/>
              <a:buChar char="•"/>
            </a:pPr>
            <a:r>
              <a:rPr lang="fa-IR" sz="4000" b="1">
                <a:cs typeface="B Yekan" panose="00000400000000000000" pitchFamily="2" charset="-78"/>
              </a:rPr>
              <a:t>گشتالت، آزوبل، بندورا</a:t>
            </a:r>
          </a:p>
        </p:txBody>
      </p:sp>
      <p:sp>
        <p:nvSpPr>
          <p:cNvPr id="7" name="Title 1"/>
          <p:cNvSpPr txBox="1">
            <a:spLocks/>
          </p:cNvSpPr>
          <p:nvPr/>
        </p:nvSpPr>
        <p:spPr bwMode="auto">
          <a:xfrm>
            <a:off x="762000" y="685800"/>
            <a:ext cx="8839200" cy="1143000"/>
          </a:xfrm>
          <a:prstGeom prst="rect">
            <a:avLst/>
          </a:prstGeom>
          <a:noFill/>
          <a:ln w="9525">
            <a:noFill/>
            <a:miter lim="800000"/>
            <a:headEnd/>
            <a:tailEnd/>
          </a:ln>
        </p:spPr>
        <p:txBody>
          <a:bodyPr anchor="ctr"/>
          <a:lstStyle/>
          <a:p>
            <a:pPr algn="ctr">
              <a:defRPr/>
            </a:pPr>
            <a:r>
              <a:rPr lang="fa-IR" sz="4000" b="1" kern="0" dirty="0">
                <a:solidFill>
                  <a:schemeClr val="accent2">
                    <a:lumMod val="50000"/>
                  </a:schemeClr>
                </a:solidFill>
                <a:latin typeface="+mj-lt"/>
                <a:ea typeface="+mj-ea"/>
                <a:cs typeface="B Titr" pitchFamily="2" charset="-78"/>
              </a:rPr>
              <a:t>نظریه های یادگیری شناختی</a:t>
            </a:r>
            <a:endParaRPr lang="en-US" sz="4000" b="1" kern="0" dirty="0">
              <a:solidFill>
                <a:schemeClr val="accent2">
                  <a:lumMod val="50000"/>
                </a:schemeClr>
              </a:solidFill>
              <a:latin typeface="+mj-lt"/>
              <a:ea typeface="+mj-ea"/>
              <a:cs typeface="B Titr"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a:xfrm>
            <a:off x="990600" y="533400"/>
            <a:ext cx="7543800" cy="1143000"/>
          </a:xfrm>
        </p:spPr>
        <p:txBody>
          <a:bodyPr/>
          <a:lstStyle/>
          <a:p>
            <a:r>
              <a:rPr lang="fa-IR" smtClean="0">
                <a:solidFill>
                  <a:srgbClr val="FF0000"/>
                </a:solidFill>
                <a:cs typeface="B Titr" panose="00000700000000000000" pitchFamily="2" charset="-78"/>
              </a:rPr>
              <a:t>مراحل اجرای الگوی تدریس تسلط یاب</a:t>
            </a:r>
            <a:endParaRPr lang="en-US" smtClean="0">
              <a:solidFill>
                <a:srgbClr val="FF0000"/>
              </a:solidFill>
              <a:cs typeface="B Titr" panose="00000700000000000000" pitchFamily="2" charset="-78"/>
            </a:endParaRPr>
          </a:p>
        </p:txBody>
      </p:sp>
      <p:sp>
        <p:nvSpPr>
          <p:cNvPr id="9" name="Rectangle 3"/>
          <p:cNvSpPr txBox="1">
            <a:spLocks noChangeArrowheads="1"/>
          </p:cNvSpPr>
          <p:nvPr/>
        </p:nvSpPr>
        <p:spPr bwMode="auto">
          <a:xfrm>
            <a:off x="685800" y="2133600"/>
            <a:ext cx="7772400" cy="3962400"/>
          </a:xfrm>
          <a:prstGeom prst="rect">
            <a:avLst/>
          </a:prstGeom>
          <a:noFill/>
          <a:ln w="9525">
            <a:noFill/>
            <a:miter lim="800000"/>
            <a:headEnd/>
            <a:tailEnd/>
          </a:ln>
        </p:spPr>
        <p:txBody>
          <a:bodyPr/>
          <a:lstStyle/>
          <a:p>
            <a:pPr marL="609600" indent="-609600" algn="r" rtl="1">
              <a:spcBef>
                <a:spcPct val="20000"/>
              </a:spcBef>
              <a:defRPr/>
            </a:pPr>
            <a:r>
              <a:rPr lang="fa-IR" sz="3600" kern="0" dirty="0">
                <a:latin typeface="+mn-lt"/>
                <a:cs typeface="B Koodak" pitchFamily="2" charset="-78"/>
              </a:rPr>
              <a:t>1- </a:t>
            </a:r>
            <a:r>
              <a:rPr lang="fa-IR" sz="3600" kern="0" dirty="0">
                <a:solidFill>
                  <a:srgbClr val="00B050"/>
                </a:solidFill>
                <a:latin typeface="+mn-lt"/>
                <a:cs typeface="B Koodak" pitchFamily="2" charset="-78"/>
              </a:rPr>
              <a:t>تعیین دقیق اهداف رفتاری</a:t>
            </a:r>
          </a:p>
          <a:p>
            <a:pPr marL="609600" indent="-609600" algn="r" rtl="1">
              <a:spcBef>
                <a:spcPct val="20000"/>
              </a:spcBef>
              <a:defRPr/>
            </a:pPr>
            <a:r>
              <a:rPr lang="fa-IR" sz="3600" kern="0" dirty="0">
                <a:latin typeface="+mn-lt"/>
                <a:cs typeface="B Koodak" pitchFamily="2" charset="-78"/>
              </a:rPr>
              <a:t>2- </a:t>
            </a:r>
            <a:r>
              <a:rPr lang="fa-IR" sz="3600" kern="0" dirty="0">
                <a:solidFill>
                  <a:srgbClr val="00B050"/>
                </a:solidFill>
                <a:latin typeface="+mn-lt"/>
                <a:cs typeface="B Koodak" pitchFamily="2" charset="-78"/>
              </a:rPr>
              <a:t>تعیین رفتارهای ورودی و سنجش آغازین </a:t>
            </a:r>
            <a:r>
              <a:rPr lang="fa-IR" sz="3600" kern="0" dirty="0">
                <a:latin typeface="+mn-lt"/>
                <a:cs typeface="B Koodak" pitchFamily="2" charset="-78"/>
              </a:rPr>
              <a:t>( در صورت فقدان دانش و مهارت موردنیاز معلم آموزش پیش نیازها اقدام می کند)</a:t>
            </a:r>
          </a:p>
          <a:p>
            <a:pPr marL="609600" indent="-609600" algn="r" rtl="1">
              <a:spcBef>
                <a:spcPct val="20000"/>
              </a:spcBef>
              <a:defRPr/>
            </a:pPr>
            <a:r>
              <a:rPr lang="fa-IR" sz="3600" kern="0" dirty="0">
                <a:latin typeface="+mn-lt"/>
                <a:cs typeface="B Koodak" pitchFamily="2" charset="-78"/>
              </a:rPr>
              <a:t>3- </a:t>
            </a:r>
            <a:r>
              <a:rPr lang="fa-IR" sz="3600" kern="0" dirty="0">
                <a:solidFill>
                  <a:srgbClr val="00B050"/>
                </a:solidFill>
                <a:latin typeface="+mn-lt"/>
                <a:cs typeface="B Koodak" pitchFamily="2" charset="-78"/>
              </a:rPr>
              <a:t>تعیین حد تسلط </a:t>
            </a:r>
            <a:r>
              <a:rPr lang="fa-IR" sz="3600" kern="0" dirty="0">
                <a:latin typeface="+mn-lt"/>
                <a:cs typeface="B Koodak" pitchFamily="2" charset="-78"/>
              </a:rPr>
              <a:t>( به عنوان مثال 85 درصد موفقیت)</a:t>
            </a:r>
          </a:p>
          <a:p>
            <a:pPr marL="609600" indent="-609600" algn="r" rtl="1">
              <a:spcBef>
                <a:spcPct val="20000"/>
              </a:spcBef>
              <a:defRPr/>
            </a:pPr>
            <a:r>
              <a:rPr lang="fa-IR" sz="3600" kern="0" dirty="0">
                <a:latin typeface="+mn-lt"/>
                <a:cs typeface="B Koodak" pitchFamily="2" charset="-78"/>
              </a:rPr>
              <a:t>4- </a:t>
            </a:r>
            <a:r>
              <a:rPr lang="fa-IR" sz="3600" kern="0" dirty="0">
                <a:solidFill>
                  <a:srgbClr val="00B050"/>
                </a:solidFill>
                <a:latin typeface="+mn-lt"/>
                <a:cs typeface="B Koodak" pitchFamily="2" charset="-78"/>
              </a:rPr>
              <a:t>تقسیم درس به واحدهای آموزشی کوچک</a:t>
            </a:r>
            <a:endParaRPr lang="en-US" sz="3600" kern="0" dirty="0">
              <a:solidFill>
                <a:srgbClr val="00B050"/>
              </a:solidFill>
              <a:latin typeface="+mn-lt"/>
              <a:cs typeface="B Koodak"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2000"/>
                                        <p:tgtEl>
                                          <p:spTgt spid="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fade">
                                      <p:cBhvr>
                                        <p:cTn id="12" dur="2000"/>
                                        <p:tgtEl>
                                          <p:spTgt spid="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fade">
                                      <p:cBhvr>
                                        <p:cTn id="17" dur="2000"/>
                                        <p:tgtEl>
                                          <p:spTgt spid="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9">
                                            <p:txEl>
                                              <p:pRg st="3" end="3"/>
                                            </p:txEl>
                                          </p:spTgt>
                                        </p:tgtEl>
                                        <p:attrNameLst>
                                          <p:attrName>style.visibility</p:attrName>
                                        </p:attrNameLst>
                                      </p:cBhvr>
                                      <p:to>
                                        <p:strVal val="visible"/>
                                      </p:to>
                                    </p:set>
                                    <p:animEffect transition="in" filter="fade">
                                      <p:cBhvr>
                                        <p:cTn id="22" dur="20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7874" name="Rectangle 2"/>
          <p:cNvSpPr>
            <a:spLocks noGrp="1" noChangeArrowheads="1"/>
          </p:cNvSpPr>
          <p:nvPr>
            <p:ph type="title"/>
          </p:nvPr>
        </p:nvSpPr>
        <p:spPr>
          <a:xfrm>
            <a:off x="990600" y="533400"/>
            <a:ext cx="7543800" cy="1143000"/>
          </a:xfrm>
        </p:spPr>
        <p:txBody>
          <a:bodyPr/>
          <a:lstStyle/>
          <a:p>
            <a:r>
              <a:rPr lang="fa-IR" smtClean="0">
                <a:solidFill>
                  <a:srgbClr val="FF0000"/>
                </a:solidFill>
                <a:cs typeface="B Titr" panose="00000700000000000000" pitchFamily="2" charset="-78"/>
              </a:rPr>
              <a:t>مراحل اجرای الگوی تدریس تسلط یاب</a:t>
            </a:r>
            <a:endParaRPr lang="en-US" smtClean="0">
              <a:solidFill>
                <a:srgbClr val="FF0000"/>
              </a:solidFill>
              <a:cs typeface="B Titr" panose="00000700000000000000" pitchFamily="2" charset="-78"/>
            </a:endParaRPr>
          </a:p>
        </p:txBody>
      </p:sp>
      <p:sp>
        <p:nvSpPr>
          <p:cNvPr id="9" name="Rectangle 3"/>
          <p:cNvSpPr txBox="1">
            <a:spLocks noChangeArrowheads="1"/>
          </p:cNvSpPr>
          <p:nvPr/>
        </p:nvSpPr>
        <p:spPr bwMode="auto">
          <a:xfrm>
            <a:off x="838200" y="304800"/>
            <a:ext cx="7772400" cy="3962400"/>
          </a:xfrm>
          <a:prstGeom prst="rect">
            <a:avLst/>
          </a:prstGeom>
          <a:noFill/>
          <a:ln w="9525">
            <a:noFill/>
            <a:miter lim="800000"/>
            <a:headEnd/>
            <a:tailEnd/>
          </a:ln>
        </p:spPr>
        <p:txBody>
          <a:bodyPr/>
          <a:lstStyle/>
          <a:p>
            <a:pPr marL="609600" indent="-609600" algn="r" rtl="1">
              <a:spcBef>
                <a:spcPct val="20000"/>
              </a:spcBef>
              <a:defRPr/>
            </a:pPr>
            <a:endParaRPr lang="fa-IR" sz="3600" kern="0" dirty="0">
              <a:latin typeface="+mn-lt"/>
              <a:cs typeface="B Koodak" pitchFamily="2" charset="-78"/>
            </a:endParaRPr>
          </a:p>
          <a:p>
            <a:pPr marL="609600" indent="-609600" algn="r" rtl="1">
              <a:spcBef>
                <a:spcPct val="20000"/>
              </a:spcBef>
              <a:defRPr/>
            </a:pPr>
            <a:endParaRPr lang="fa-IR" sz="3600" kern="0" dirty="0">
              <a:latin typeface="+mn-lt"/>
              <a:cs typeface="B Koodak" pitchFamily="2" charset="-78"/>
            </a:endParaRPr>
          </a:p>
          <a:p>
            <a:pPr marL="609600" indent="-609600" algn="r" rtl="1">
              <a:spcBef>
                <a:spcPct val="20000"/>
              </a:spcBef>
              <a:defRPr/>
            </a:pPr>
            <a:r>
              <a:rPr lang="fa-IR" sz="3600" kern="0" dirty="0">
                <a:latin typeface="+mn-lt"/>
                <a:cs typeface="B Koodak" pitchFamily="2" charset="-78"/>
              </a:rPr>
              <a:t>6- </a:t>
            </a:r>
            <a:r>
              <a:rPr lang="fa-IR" sz="3600" kern="0" dirty="0">
                <a:solidFill>
                  <a:srgbClr val="00B050"/>
                </a:solidFill>
                <a:latin typeface="+mn-lt"/>
                <a:cs typeface="B Koodak" pitchFamily="2" charset="-78"/>
              </a:rPr>
              <a:t>اجرای آموزش گروهی</a:t>
            </a:r>
          </a:p>
          <a:p>
            <a:pPr marL="609600" indent="-609600" algn="r" rtl="1">
              <a:spcBef>
                <a:spcPct val="20000"/>
              </a:spcBef>
              <a:defRPr/>
            </a:pPr>
            <a:r>
              <a:rPr lang="fa-IR" sz="3600" kern="0" dirty="0">
                <a:latin typeface="+mn-lt"/>
                <a:cs typeface="B Koodak" pitchFamily="2" charset="-78"/>
              </a:rPr>
              <a:t>7-</a:t>
            </a:r>
            <a:r>
              <a:rPr lang="fa-IR" sz="3600" kern="0" dirty="0">
                <a:solidFill>
                  <a:srgbClr val="00B050"/>
                </a:solidFill>
                <a:latin typeface="+mn-lt"/>
                <a:cs typeface="B Koodak" pitchFamily="2" charset="-78"/>
              </a:rPr>
              <a:t> اجرای ارزشیابی تکوینی و آموزش اصلاحی</a:t>
            </a:r>
          </a:p>
          <a:p>
            <a:pPr marL="609600" indent="-609600" algn="r" rtl="1">
              <a:spcBef>
                <a:spcPct val="20000"/>
              </a:spcBef>
              <a:defRPr/>
            </a:pPr>
            <a:r>
              <a:rPr lang="fa-IR" sz="3600" kern="0" dirty="0">
                <a:latin typeface="+mn-lt"/>
                <a:cs typeface="B Koodak" pitchFamily="2" charset="-78"/>
              </a:rPr>
              <a:t>8-</a:t>
            </a:r>
            <a:r>
              <a:rPr lang="fa-IR" sz="3600" kern="0" dirty="0">
                <a:solidFill>
                  <a:srgbClr val="00B050"/>
                </a:solidFill>
                <a:latin typeface="+mn-lt"/>
                <a:cs typeface="B Koodak" pitchFamily="2" charset="-78"/>
              </a:rPr>
              <a:t> اجرای ارزشیابی تراکمی و نمره گزاری</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animEffect transition="in" filter="fade">
                                      <p:cBhvr>
                                        <p:cTn id="7" dur="2000"/>
                                        <p:tgtEl>
                                          <p:spTgt spid="9">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3" end="3"/>
                                            </p:txEl>
                                          </p:spTgt>
                                        </p:tgtEl>
                                        <p:attrNameLst>
                                          <p:attrName>style.visibility</p:attrName>
                                        </p:attrNameLst>
                                      </p:cBhvr>
                                      <p:to>
                                        <p:strVal val="visible"/>
                                      </p:to>
                                    </p:set>
                                    <p:animEffect transition="in" filter="fade">
                                      <p:cBhvr>
                                        <p:cTn id="12" dur="2000"/>
                                        <p:tgtEl>
                                          <p:spTgt spid="9">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9">
                                            <p:txEl>
                                              <p:pRg st="4" end="4"/>
                                            </p:txEl>
                                          </p:spTgt>
                                        </p:tgtEl>
                                        <p:attrNameLst>
                                          <p:attrName>style.visibility</p:attrName>
                                        </p:attrNameLst>
                                      </p:cBhvr>
                                      <p:to>
                                        <p:strVal val="visible"/>
                                      </p:to>
                                    </p:set>
                                    <p:animEffect transition="in" filter="fade">
                                      <p:cBhvr>
                                        <p:cTn id="17" dur="20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a:xfrm>
            <a:off x="990600" y="533400"/>
            <a:ext cx="7543800" cy="1143000"/>
          </a:xfrm>
        </p:spPr>
        <p:txBody>
          <a:bodyPr/>
          <a:lstStyle/>
          <a:p>
            <a:r>
              <a:rPr lang="fa-IR" smtClean="0">
                <a:solidFill>
                  <a:srgbClr val="FF0000"/>
                </a:solidFill>
                <a:cs typeface="B Titr" panose="00000700000000000000" pitchFamily="2" charset="-78"/>
              </a:rPr>
              <a:t>مزایا</a:t>
            </a:r>
            <a:endParaRPr lang="en-US" smtClean="0">
              <a:solidFill>
                <a:srgbClr val="FF0000"/>
              </a:solidFill>
              <a:cs typeface="B Titr" panose="00000700000000000000" pitchFamily="2" charset="-78"/>
            </a:endParaRPr>
          </a:p>
        </p:txBody>
      </p:sp>
      <p:sp>
        <p:nvSpPr>
          <p:cNvPr id="9" name="Rectangle 3"/>
          <p:cNvSpPr txBox="1">
            <a:spLocks noChangeArrowheads="1"/>
          </p:cNvSpPr>
          <p:nvPr/>
        </p:nvSpPr>
        <p:spPr bwMode="auto">
          <a:xfrm>
            <a:off x="1066800" y="1752600"/>
            <a:ext cx="7772400" cy="3962400"/>
          </a:xfrm>
          <a:prstGeom prst="rect">
            <a:avLst/>
          </a:prstGeom>
          <a:noFill/>
          <a:ln w="9525">
            <a:noFill/>
            <a:miter lim="800000"/>
            <a:headEnd/>
            <a:tailEnd/>
          </a:ln>
        </p:spPr>
        <p:txBody>
          <a:bodyPr/>
          <a:lstStyle/>
          <a:p>
            <a:pPr marL="609600" indent="-609600" algn="r" rtl="1">
              <a:spcBef>
                <a:spcPct val="20000"/>
              </a:spcBef>
              <a:buFontTx/>
              <a:buChar char="-"/>
              <a:defRPr/>
            </a:pPr>
            <a:r>
              <a:rPr lang="fa-IR" sz="2800" kern="0" dirty="0">
                <a:latin typeface="+mn-lt"/>
                <a:cs typeface="B Koodak" pitchFamily="2" charset="-78"/>
              </a:rPr>
              <a:t>تعداد زیادی از فراگیران را تا حد تسلط ارتقا می دهد</a:t>
            </a:r>
          </a:p>
          <a:p>
            <a:pPr marL="609600" indent="-609600" algn="r" rtl="1">
              <a:spcBef>
                <a:spcPct val="20000"/>
              </a:spcBef>
              <a:buFontTx/>
              <a:buChar char="-"/>
              <a:defRPr/>
            </a:pPr>
            <a:r>
              <a:rPr lang="fa-IR" sz="2800" kern="0" dirty="0">
                <a:latin typeface="+mn-lt"/>
                <a:cs typeface="B Koodak" pitchFamily="2" charset="-78"/>
              </a:rPr>
              <a:t>تا همه یادگیرندگان موضوعی را به صورت کامل یاد نگیرند موضوعی به آنان آموزش داده نمی شود.</a:t>
            </a:r>
          </a:p>
          <a:p>
            <a:pPr marL="609600" indent="-609600" algn="r" rtl="1">
              <a:spcBef>
                <a:spcPct val="20000"/>
              </a:spcBef>
              <a:buFontTx/>
              <a:buChar char="-"/>
              <a:defRPr/>
            </a:pPr>
            <a:r>
              <a:rPr lang="fa-IR" sz="2800" kern="0" dirty="0">
                <a:latin typeface="+mn-lt"/>
                <a:cs typeface="B Koodak" pitchFamily="2" charset="-78"/>
              </a:rPr>
              <a:t>مطالب و نکات مهم مورد تاکید قرار می گیرند</a:t>
            </a:r>
          </a:p>
          <a:p>
            <a:pPr marL="609600" indent="-609600" algn="r" rtl="1">
              <a:spcBef>
                <a:spcPct val="20000"/>
              </a:spcBef>
              <a:buFontTx/>
              <a:buChar char="-"/>
              <a:defRPr/>
            </a:pPr>
            <a:r>
              <a:rPr lang="fa-IR" sz="2800" kern="0" dirty="0">
                <a:latin typeface="+mn-lt"/>
                <a:cs typeface="B Koodak" pitchFamily="2" charset="-78"/>
              </a:rPr>
              <a:t>افزایش اعتماد به نفس در فراگیران وقتی ببیند که دستیابی به اهداف برایشان امکانپذیر است</a:t>
            </a:r>
          </a:p>
          <a:p>
            <a:pPr marL="609600" indent="-609600" algn="r" rtl="1">
              <a:spcBef>
                <a:spcPct val="20000"/>
              </a:spcBef>
              <a:buFontTx/>
              <a:buChar char="-"/>
              <a:defRPr/>
            </a:pPr>
            <a:endParaRPr lang="fa-IR" sz="3600" kern="0" dirty="0">
              <a:latin typeface="+mn-lt"/>
              <a:cs typeface="B Koodak" pitchFamily="2" charset="-78"/>
            </a:endParaRPr>
          </a:p>
        </p:txBody>
      </p:sp>
    </p:spTree>
  </p:cSld>
  <p:clrMapOvr>
    <a:masterClrMapping/>
  </p:clrMapOvr>
  <p:timing>
    <p:tnLst>
      <p:par>
        <p:cTn id="1" dur="indefinite" restart="never" nodeType="tmRoot"/>
      </p:par>
    </p:tnLst>
  </p:timing>
</p:sld>
</file>

<file path=ppt/slides/slide20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9922" name="Rectangle 2"/>
          <p:cNvSpPr>
            <a:spLocks noGrp="1" noChangeArrowheads="1"/>
          </p:cNvSpPr>
          <p:nvPr>
            <p:ph type="title"/>
          </p:nvPr>
        </p:nvSpPr>
        <p:spPr>
          <a:xfrm>
            <a:off x="990600" y="533400"/>
            <a:ext cx="7543800" cy="1143000"/>
          </a:xfrm>
        </p:spPr>
        <p:txBody>
          <a:bodyPr/>
          <a:lstStyle/>
          <a:p>
            <a:r>
              <a:rPr lang="fa-IR" smtClean="0">
                <a:solidFill>
                  <a:srgbClr val="FF0000"/>
                </a:solidFill>
                <a:cs typeface="B Titr" panose="00000700000000000000" pitchFamily="2" charset="-78"/>
              </a:rPr>
              <a:t>معایب</a:t>
            </a:r>
            <a:endParaRPr lang="en-US" smtClean="0">
              <a:solidFill>
                <a:srgbClr val="FF0000"/>
              </a:solidFill>
              <a:cs typeface="B Titr" panose="00000700000000000000" pitchFamily="2" charset="-78"/>
            </a:endParaRPr>
          </a:p>
        </p:txBody>
      </p:sp>
      <p:sp>
        <p:nvSpPr>
          <p:cNvPr id="9" name="Rectangle 3"/>
          <p:cNvSpPr txBox="1">
            <a:spLocks noChangeArrowheads="1"/>
          </p:cNvSpPr>
          <p:nvPr/>
        </p:nvSpPr>
        <p:spPr bwMode="auto">
          <a:xfrm>
            <a:off x="990600" y="1524000"/>
            <a:ext cx="8153400" cy="3962400"/>
          </a:xfrm>
          <a:prstGeom prst="rect">
            <a:avLst/>
          </a:prstGeom>
          <a:noFill/>
          <a:ln w="9525">
            <a:noFill/>
            <a:miter lim="800000"/>
            <a:headEnd/>
            <a:tailEnd/>
          </a:ln>
        </p:spPr>
        <p:txBody>
          <a:bodyPr/>
          <a:lstStyle/>
          <a:p>
            <a:pPr marL="609600" indent="-609600" algn="r" rtl="1">
              <a:spcBef>
                <a:spcPct val="20000"/>
              </a:spcBef>
              <a:buFontTx/>
              <a:buChar char="-"/>
              <a:defRPr/>
            </a:pPr>
            <a:r>
              <a:rPr lang="fa-IR" sz="3200" kern="0" dirty="0">
                <a:latin typeface="+mn-lt"/>
                <a:cs typeface="B Koodak" pitchFamily="2" charset="-78"/>
              </a:rPr>
              <a:t>برای تمامی موضوعات کاربردی نیست ( بیشتر متناسب با موضوعاتی است که توالی منطقی دارند).</a:t>
            </a:r>
          </a:p>
          <a:p>
            <a:pPr marL="609600" indent="-609600" algn="r" rtl="1">
              <a:spcBef>
                <a:spcPct val="20000"/>
              </a:spcBef>
              <a:buFontTx/>
              <a:buChar char="-"/>
              <a:defRPr/>
            </a:pPr>
            <a:r>
              <a:rPr lang="fa-IR" sz="3200" kern="0" dirty="0">
                <a:latin typeface="+mn-lt"/>
                <a:cs typeface="B Koodak" pitchFamily="2" charset="-78"/>
              </a:rPr>
              <a:t>بیشتر به نفع فراگیران ضعیف است و به ضرر قوی ( اثر رابین هود: انرژی و وقت معلم صرف ضعیف تر ها می شود و از قوی تر ها دریغ می شود)</a:t>
            </a:r>
          </a:p>
          <a:p>
            <a:pPr marL="609600" indent="-609600" algn="r" rtl="1">
              <a:spcBef>
                <a:spcPct val="20000"/>
              </a:spcBef>
              <a:buFontTx/>
              <a:buChar char="-"/>
              <a:defRPr/>
            </a:pPr>
            <a:endParaRPr lang="fa-IR" sz="3600" kern="0" dirty="0">
              <a:latin typeface="+mn-lt"/>
              <a:cs typeface="B Koodak" pitchFamily="2" charset="-78"/>
            </a:endParaRPr>
          </a:p>
          <a:p>
            <a:pPr marL="609600" indent="-609600" algn="r" rtl="1">
              <a:spcBef>
                <a:spcPct val="20000"/>
              </a:spcBef>
              <a:buFontTx/>
              <a:buChar char="-"/>
              <a:defRPr/>
            </a:pPr>
            <a:endParaRPr lang="fa-IR" sz="3600" kern="0" dirty="0">
              <a:latin typeface="+mn-lt"/>
              <a:cs typeface="B Koodak" pitchFamily="2" charset="-78"/>
            </a:endParaRPr>
          </a:p>
        </p:txBody>
      </p:sp>
    </p:spTree>
  </p:cSld>
  <p:clrMapOvr>
    <a:masterClrMapping/>
  </p:clrMapOvr>
  <p:timing>
    <p:tnLst>
      <p:par>
        <p:cTn id="1" dur="indefinite" restart="never" nodeType="tmRoot"/>
      </p:par>
    </p:tnLst>
  </p:timing>
</p:sld>
</file>

<file path=ppt/slides/slide20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1010" name="Picture 2"/>
          <p:cNvPicPr>
            <a:picLocks noChangeAspect="1" noChangeArrowheads="1"/>
          </p:cNvPicPr>
          <p:nvPr/>
        </p:nvPicPr>
        <p:blipFill>
          <a:blip r:embed="rId2"/>
          <a:srcRect/>
          <a:stretch>
            <a:fillRect/>
          </a:stretch>
        </p:blipFill>
        <p:spPr bwMode="auto">
          <a:xfrm>
            <a:off x="-609600" y="-304800"/>
            <a:ext cx="10972800" cy="7543800"/>
          </a:xfrm>
          <a:prstGeom prst="rect">
            <a:avLst/>
          </a:prstGeom>
          <a:noFill/>
          <a:ln w="9525">
            <a:noFill/>
            <a:miter lim="800000"/>
            <a:headEnd/>
            <a:tailEnd/>
          </a:ln>
          <a:effectLst>
            <a:prstShdw prst="shdw17" dist="17961" dir="2700000">
              <a:schemeClr val="accent1">
                <a:gamma/>
                <a:shade val="60000"/>
                <a:invGamma/>
              </a:schemeClr>
            </a:prstShdw>
          </a:effectLst>
        </p:spPr>
      </p:pic>
      <p:sp>
        <p:nvSpPr>
          <p:cNvPr id="19458" name="Rectangle 2"/>
          <p:cNvSpPr>
            <a:spLocks noGrp="1" noChangeArrowheads="1"/>
          </p:cNvSpPr>
          <p:nvPr>
            <p:ph type="title"/>
          </p:nvPr>
        </p:nvSpPr>
        <p:spPr>
          <a:xfrm>
            <a:off x="457200" y="4724400"/>
            <a:ext cx="8229600" cy="1143000"/>
          </a:xfrm>
        </p:spPr>
        <p:txBody>
          <a:bodyPr/>
          <a:lstStyle/>
          <a:p>
            <a:r>
              <a:rPr lang="fa-IR" sz="6000" smtClean="0">
                <a:cs typeface="B Titr" panose="00000700000000000000" pitchFamily="2" charset="-78"/>
              </a:rPr>
              <a:t>روش یادسپاری</a:t>
            </a:r>
            <a:endParaRPr lang="en-US" sz="6000" smtClean="0">
              <a:cs typeface="B Titr" panose="000007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9458"/>
                                        </p:tgtEl>
                                        <p:attrNameLst>
                                          <p:attrName>style.visibility</p:attrName>
                                        </p:attrNameLst>
                                      </p:cBhvr>
                                      <p:to>
                                        <p:strVal val="visible"/>
                                      </p:to>
                                    </p:set>
                                    <p:animEffect transition="in" filter="fade">
                                      <p:cBhvr>
                                        <p:cTn id="7" dur="1000"/>
                                        <p:tgtEl>
                                          <p:spTgt spid="19458"/>
                                        </p:tgtEl>
                                      </p:cBhvr>
                                    </p:animEffect>
                                    <p:anim calcmode="lin" valueType="num">
                                      <p:cBhvr>
                                        <p:cTn id="8" dur="1000" fill="hold"/>
                                        <p:tgtEl>
                                          <p:spTgt spid="19458"/>
                                        </p:tgtEl>
                                        <p:attrNameLst>
                                          <p:attrName>ppt_x</p:attrName>
                                        </p:attrNameLst>
                                      </p:cBhvr>
                                      <p:tavLst>
                                        <p:tav tm="0">
                                          <p:val>
                                            <p:strVal val="#ppt_x-.1"/>
                                          </p:val>
                                        </p:tav>
                                        <p:tav tm="100000">
                                          <p:val>
                                            <p:strVal val="#ppt_x"/>
                                          </p:val>
                                        </p:tav>
                                      </p:tavLst>
                                    </p:anim>
                                    <p:anim calcmode="lin" valueType="num">
                                      <p:cBhvr>
                                        <p:cTn id="9" dur="1000" fill="hold"/>
                                        <p:tgtEl>
                                          <p:spTgt spid="194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Lst>
  </p:timing>
</p:sld>
</file>

<file path=ppt/slides/slide20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1970" name="Rectangle 2"/>
          <p:cNvSpPr>
            <a:spLocks noGrp="1" noChangeArrowheads="1"/>
          </p:cNvSpPr>
          <p:nvPr>
            <p:ph type="title"/>
          </p:nvPr>
        </p:nvSpPr>
        <p:spPr>
          <a:xfrm>
            <a:off x="838200" y="-228600"/>
            <a:ext cx="6553200" cy="1143000"/>
          </a:xfrm>
        </p:spPr>
        <p:txBody>
          <a:bodyPr/>
          <a:lstStyle/>
          <a:p>
            <a:endParaRPr lang="fa-IR" sz="3200" smtClean="0">
              <a:solidFill>
                <a:srgbClr val="FFFF00"/>
              </a:solidFill>
              <a:cs typeface="B Titr" panose="00000700000000000000" pitchFamily="2" charset="-78"/>
            </a:endParaRPr>
          </a:p>
        </p:txBody>
      </p:sp>
      <p:sp>
        <p:nvSpPr>
          <p:cNvPr id="4" name="Rectangle 2"/>
          <p:cNvSpPr txBox="1">
            <a:spLocks noChangeArrowheads="1"/>
          </p:cNvSpPr>
          <p:nvPr/>
        </p:nvSpPr>
        <p:spPr bwMode="auto">
          <a:xfrm>
            <a:off x="1676400" y="762000"/>
            <a:ext cx="7239000" cy="1143000"/>
          </a:xfrm>
          <a:prstGeom prst="rect">
            <a:avLst/>
          </a:prstGeom>
          <a:noFill/>
          <a:ln w="9525">
            <a:noFill/>
            <a:miter lim="800000"/>
            <a:headEnd/>
            <a:tailEnd/>
          </a:ln>
        </p:spPr>
        <p:txBody>
          <a:bodyPr anchor="ctr"/>
          <a:lstStyle/>
          <a:p>
            <a:pPr algn="r">
              <a:defRPr/>
            </a:pPr>
            <a:r>
              <a:rPr lang="fa-IR" sz="3600" b="1" kern="0" dirty="0">
                <a:solidFill>
                  <a:srgbClr val="FF0000"/>
                </a:solidFill>
                <a:latin typeface="+mj-lt"/>
                <a:ea typeface="+mj-ea"/>
                <a:cs typeface="B Titr" pitchFamily="2" charset="-78"/>
              </a:rPr>
              <a:t>توصیف</a:t>
            </a:r>
            <a:endParaRPr lang="en-US" sz="36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12192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endParaRPr lang="fa-IR" sz="2800" kern="0" dirty="0">
              <a:latin typeface="+mn-lt"/>
              <a:cs typeface="B Yekan" pitchFamily="2" charset="-78"/>
            </a:endParaRPr>
          </a:p>
          <a:p>
            <a:pPr marL="342900" indent="-342900" algn="just" rtl="1">
              <a:spcBef>
                <a:spcPct val="20000"/>
              </a:spcBef>
              <a:buFontTx/>
              <a:buChar char="•"/>
              <a:defRPr/>
            </a:pPr>
            <a:r>
              <a:rPr lang="fa-IR" sz="2800" kern="0" dirty="0">
                <a:latin typeface="+mn-lt"/>
                <a:cs typeface="B Yekan" pitchFamily="2" charset="-78"/>
              </a:rPr>
              <a:t>از متداول ترین روش های آموزش در فرایند یاددهی- یادگیری به ویژه در رشته هایی چون آموزش زبان، ادبیات و تاریخ است.</a:t>
            </a:r>
          </a:p>
          <a:p>
            <a:pPr marL="342900" indent="-342900" algn="just" rtl="1">
              <a:spcBef>
                <a:spcPct val="20000"/>
              </a:spcBef>
              <a:buFontTx/>
              <a:buChar char="•"/>
              <a:defRPr/>
            </a:pPr>
            <a:r>
              <a:rPr lang="fa-IR" sz="2800" kern="0" dirty="0">
                <a:latin typeface="+mn-lt"/>
                <a:cs typeface="B Yekan" pitchFamily="2" charset="-78"/>
              </a:rPr>
              <a:t>هدف به خاطرسپاری اطلاعات و ذخیره سازی به منظور بازیافت در فعالیتهای مختلف علمی است.</a:t>
            </a:r>
          </a:p>
          <a:p>
            <a:pPr marL="342900" indent="-342900" algn="just" rtl="1">
              <a:spcBef>
                <a:spcPct val="20000"/>
              </a:spcBef>
              <a:buFontTx/>
              <a:buChar char="•"/>
              <a:defRPr/>
            </a:pPr>
            <a:r>
              <a:rPr lang="fa-IR" sz="2800" kern="0" dirty="0">
                <a:latin typeface="+mn-lt"/>
                <a:cs typeface="B Yekan" pitchFamily="2" charset="-78"/>
              </a:rPr>
              <a:t>یادسپاری اطلاعات موجب غنی سازی ذهن در فرایند تفکر علمی است و پیش نیاز درک مفاهیم، اصول و قوانین در رشته های علمی است. </a:t>
            </a:r>
          </a:p>
        </p:txBody>
      </p:sp>
    </p:spTree>
  </p:cSld>
  <p:clrMapOvr>
    <a:masterClrMapping/>
  </p:clrMapOvr>
  <p:timing>
    <p:tnLst>
      <p:par>
        <p:cTn id="1" dur="indefinite" restart="never" nodeType="tmRoot"/>
      </p:par>
    </p:tnLst>
  </p:timing>
</p:sld>
</file>

<file path=ppt/slides/slide20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2994" name="Rectangle 2"/>
          <p:cNvSpPr>
            <a:spLocks noGrp="1" noChangeArrowheads="1"/>
          </p:cNvSpPr>
          <p:nvPr>
            <p:ph type="title"/>
          </p:nvPr>
        </p:nvSpPr>
        <p:spPr>
          <a:xfrm>
            <a:off x="838200" y="-228600"/>
            <a:ext cx="6553200" cy="1143000"/>
          </a:xfrm>
        </p:spPr>
        <p:txBody>
          <a:bodyPr/>
          <a:lstStyle/>
          <a:p>
            <a:r>
              <a:rPr lang="fa-IR" sz="3200" smtClean="0">
                <a:solidFill>
                  <a:srgbClr val="FFFF00"/>
                </a:solidFill>
                <a:cs typeface="B Titr" panose="00000700000000000000" pitchFamily="2" charset="-78"/>
              </a:rPr>
              <a:t>مراحل روش یادسپاری</a:t>
            </a:r>
            <a:endParaRPr lang="en-US" sz="3200" smtClean="0">
              <a:solidFill>
                <a:srgbClr val="FFFF00"/>
              </a:solidFill>
              <a:cs typeface="B Titr" panose="00000700000000000000" pitchFamily="2" charset="-78"/>
            </a:endParaRPr>
          </a:p>
        </p:txBody>
      </p:sp>
      <p:sp>
        <p:nvSpPr>
          <p:cNvPr id="4" name="Rectangle 2"/>
          <p:cNvSpPr txBox="1">
            <a:spLocks noChangeArrowheads="1"/>
          </p:cNvSpPr>
          <p:nvPr/>
        </p:nvSpPr>
        <p:spPr bwMode="auto">
          <a:xfrm>
            <a:off x="1676400" y="762000"/>
            <a:ext cx="7239000" cy="1143000"/>
          </a:xfrm>
          <a:prstGeom prst="rect">
            <a:avLst/>
          </a:prstGeom>
          <a:noFill/>
          <a:ln w="9525">
            <a:noFill/>
            <a:miter lim="800000"/>
            <a:headEnd/>
            <a:tailEnd/>
          </a:ln>
        </p:spPr>
        <p:txBody>
          <a:bodyPr anchor="ctr"/>
          <a:lstStyle/>
          <a:p>
            <a:pPr algn="r">
              <a:defRPr/>
            </a:pPr>
            <a:r>
              <a:rPr lang="fa-IR" sz="3600" b="1" kern="0" dirty="0">
                <a:solidFill>
                  <a:srgbClr val="FF0000"/>
                </a:solidFill>
                <a:latin typeface="+mj-lt"/>
                <a:ea typeface="+mj-ea"/>
                <a:cs typeface="B Titr" pitchFamily="2" charset="-78"/>
              </a:rPr>
              <a:t>مرحله اول: توجه به مطلب</a:t>
            </a:r>
            <a:endParaRPr lang="en-US" sz="36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304800" y="1828800"/>
            <a:ext cx="8534400" cy="3962400"/>
          </a:xfrm>
          <a:prstGeom prst="rect">
            <a:avLst/>
          </a:prstGeom>
          <a:noFill/>
          <a:ln w="9525">
            <a:noFill/>
            <a:miter lim="800000"/>
            <a:headEnd/>
            <a:tailEnd/>
          </a:ln>
        </p:spPr>
        <p:txBody>
          <a:bodyPr/>
          <a:lstStyle/>
          <a:p>
            <a:pPr marL="342900" indent="-342900" algn="just" rtl="1">
              <a:spcBef>
                <a:spcPct val="20000"/>
              </a:spcBef>
              <a:buFontTx/>
              <a:buChar char="•"/>
              <a:defRPr/>
            </a:pPr>
            <a:r>
              <a:rPr lang="fa-IR" sz="2800" kern="0" dirty="0">
                <a:latin typeface="+mn-lt"/>
                <a:cs typeface="B Yekan" pitchFamily="2" charset="-78"/>
              </a:rPr>
              <a:t>توجه دقیق موجب می شود که مطالب در حافظه آسان تر ذخیره شده و در موقعیت های دیگر بازیافت شوند.</a:t>
            </a:r>
          </a:p>
          <a:p>
            <a:pPr marL="342900" indent="-342900" algn="just" rtl="1">
              <a:spcBef>
                <a:spcPct val="20000"/>
              </a:spcBef>
              <a:buFontTx/>
              <a:buChar char="•"/>
              <a:defRPr/>
            </a:pPr>
            <a:r>
              <a:rPr lang="fa-IR" sz="2800" kern="0" dirty="0">
                <a:latin typeface="+mn-lt"/>
                <a:cs typeface="B Yekan" pitchFamily="2" charset="-78"/>
              </a:rPr>
              <a:t>شیوه های توجه و یادسپاری</a:t>
            </a:r>
          </a:p>
          <a:p>
            <a:pPr marL="800100" lvl="1" indent="-342900" algn="just" rtl="1">
              <a:spcBef>
                <a:spcPct val="20000"/>
              </a:spcBef>
              <a:buFontTx/>
              <a:buChar char="•"/>
              <a:defRPr/>
            </a:pPr>
            <a:r>
              <a:rPr lang="fa-IR" sz="2800" kern="0" dirty="0">
                <a:latin typeface="+mn-lt"/>
                <a:cs typeface="B Yekan" pitchFamily="2" charset="-78"/>
              </a:rPr>
              <a:t>الف- طبقه بندی و سازماندهی مطالب و متمایز کردن آنها</a:t>
            </a:r>
          </a:p>
          <a:p>
            <a:pPr marL="800100" lvl="1" indent="-342900" algn="just" rtl="1">
              <a:spcBef>
                <a:spcPct val="20000"/>
              </a:spcBef>
              <a:buFontTx/>
              <a:buChar char="•"/>
              <a:defRPr/>
            </a:pPr>
            <a:r>
              <a:rPr lang="fa-IR" sz="2800" kern="0" dirty="0">
                <a:latin typeface="+mn-lt"/>
                <a:cs typeface="B Yekan" pitchFamily="2" charset="-78"/>
              </a:rPr>
              <a:t>ب- خط کشیدن زیر مفاهیم اصلی و کلیدی </a:t>
            </a:r>
          </a:p>
          <a:p>
            <a:pPr marL="800100" lvl="1" indent="-342900" algn="just" rtl="1">
              <a:spcBef>
                <a:spcPct val="20000"/>
              </a:spcBef>
              <a:buFontTx/>
              <a:buChar char="•"/>
              <a:defRPr/>
            </a:pPr>
            <a:r>
              <a:rPr lang="fa-IR" sz="2800" kern="0" dirty="0">
                <a:latin typeface="+mn-lt"/>
                <a:cs typeface="B Yekan" pitchFamily="2" charset="-78"/>
              </a:rPr>
              <a:t>ج- تهیه فهرستی جداگانه از مفاهیم و نکات اصلی</a:t>
            </a:r>
          </a:p>
          <a:p>
            <a:pPr marL="800100" lvl="1" indent="-342900" algn="just" rtl="1">
              <a:spcBef>
                <a:spcPct val="20000"/>
              </a:spcBef>
              <a:buFontTx/>
              <a:buChar char="•"/>
              <a:defRPr/>
            </a:pPr>
            <a:r>
              <a:rPr lang="fa-IR" sz="2800" kern="0" dirty="0">
                <a:latin typeface="+mn-lt"/>
                <a:cs typeface="B Yekan" pitchFamily="2" charset="-78"/>
              </a:rPr>
              <a:t>د- تعمق و تفکر مطالب فهرست شده و تعیین روابط آنها</a:t>
            </a:r>
          </a:p>
        </p:txBody>
      </p:sp>
    </p:spTree>
  </p:cSld>
  <p:clrMapOvr>
    <a:masterClrMapping/>
  </p:clrMapOvr>
  <p:timing>
    <p:tnLst>
      <p:par>
        <p:cTn id="1" dur="indefinite" restart="never" nodeType="tmRoot"/>
      </p:par>
    </p:tnLst>
  </p:timing>
</p:sld>
</file>

<file path=ppt/slides/slide20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4018" name="Rectangle 2"/>
          <p:cNvSpPr>
            <a:spLocks noGrp="1" noChangeArrowheads="1"/>
          </p:cNvSpPr>
          <p:nvPr>
            <p:ph type="title"/>
          </p:nvPr>
        </p:nvSpPr>
        <p:spPr>
          <a:xfrm>
            <a:off x="838200" y="-228600"/>
            <a:ext cx="6553200" cy="1143000"/>
          </a:xfrm>
        </p:spPr>
        <p:txBody>
          <a:bodyPr/>
          <a:lstStyle/>
          <a:p>
            <a:r>
              <a:rPr lang="fa-IR" sz="3200" smtClean="0">
                <a:solidFill>
                  <a:srgbClr val="FFFF00"/>
                </a:solidFill>
                <a:cs typeface="B Titr" panose="00000700000000000000" pitchFamily="2" charset="-78"/>
              </a:rPr>
              <a:t>مراحل روش یادسپاری</a:t>
            </a:r>
            <a:endParaRPr lang="en-US" sz="3200" smtClean="0">
              <a:solidFill>
                <a:srgbClr val="FFFF00"/>
              </a:solidFill>
              <a:cs typeface="B Titr" panose="00000700000000000000" pitchFamily="2" charset="-78"/>
            </a:endParaRPr>
          </a:p>
        </p:txBody>
      </p:sp>
      <p:sp>
        <p:nvSpPr>
          <p:cNvPr id="4" name="Rectangle 2"/>
          <p:cNvSpPr txBox="1">
            <a:spLocks noChangeArrowheads="1"/>
          </p:cNvSpPr>
          <p:nvPr/>
        </p:nvSpPr>
        <p:spPr bwMode="auto">
          <a:xfrm>
            <a:off x="1676400" y="685800"/>
            <a:ext cx="7239000" cy="1143000"/>
          </a:xfrm>
          <a:prstGeom prst="rect">
            <a:avLst/>
          </a:prstGeom>
          <a:noFill/>
          <a:ln w="9525">
            <a:noFill/>
            <a:miter lim="800000"/>
            <a:headEnd/>
            <a:tailEnd/>
          </a:ln>
        </p:spPr>
        <p:txBody>
          <a:bodyPr anchor="ctr"/>
          <a:lstStyle/>
          <a:p>
            <a:pPr algn="r">
              <a:defRPr/>
            </a:pPr>
            <a:r>
              <a:rPr lang="fa-IR" sz="3600" b="1" kern="0" dirty="0">
                <a:solidFill>
                  <a:srgbClr val="FF0000"/>
                </a:solidFill>
                <a:latin typeface="+mj-lt"/>
                <a:ea typeface="+mj-ea"/>
                <a:cs typeface="B Titr" pitchFamily="2" charset="-78"/>
              </a:rPr>
              <a:t>مرحله دوم: نظام اتصال</a:t>
            </a:r>
            <a:endParaRPr lang="en-US" sz="36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304800" y="1600200"/>
            <a:ext cx="8839200" cy="3962400"/>
          </a:xfrm>
          <a:prstGeom prst="rect">
            <a:avLst/>
          </a:prstGeom>
          <a:noFill/>
          <a:ln w="9525">
            <a:noFill/>
            <a:miter lim="800000"/>
            <a:headEnd/>
            <a:tailEnd/>
          </a:ln>
        </p:spPr>
        <p:txBody>
          <a:bodyPr/>
          <a:lstStyle/>
          <a:p>
            <a:pPr marL="342900" indent="-342900" algn="just" rtl="1">
              <a:spcBef>
                <a:spcPct val="20000"/>
              </a:spcBef>
              <a:buFontTx/>
              <a:buChar char="•"/>
              <a:defRPr/>
            </a:pPr>
            <a:r>
              <a:rPr lang="fa-IR" sz="2800" kern="0" dirty="0">
                <a:latin typeface="+mn-lt"/>
                <a:cs typeface="B Yekan" pitchFamily="2" charset="-78"/>
              </a:rPr>
              <a:t>مفهوم نظام اتصال این است که زمانی میان مطلب ناآشنا با مطلب آشنا پیوند ایجاد شود مطلب بهتر به خاطر سپرده می شود. انوع روش های اتصال عبارتند از:</a:t>
            </a:r>
          </a:p>
          <a:p>
            <a:pPr marL="800100" lvl="1" indent="-342900" algn="just" rtl="1">
              <a:spcBef>
                <a:spcPct val="20000"/>
              </a:spcBef>
              <a:buFontTx/>
              <a:buChar char="•"/>
              <a:defRPr/>
            </a:pPr>
            <a:r>
              <a:rPr lang="fa-IR" sz="2800" kern="0" dirty="0">
                <a:latin typeface="+mn-lt"/>
                <a:cs typeface="B Yekan" pitchFamily="2" charset="-78"/>
              </a:rPr>
              <a:t>الف- اتصال کلمه</a:t>
            </a:r>
            <a:r>
              <a:rPr lang="fa-IR" sz="2800" kern="0" dirty="0">
                <a:latin typeface="+mn-lt"/>
                <a:cs typeface="B Yekan" pitchFamily="2" charset="-78"/>
                <a:sym typeface="Wingdings" pitchFamily="2" charset="2"/>
              </a:rPr>
              <a:t> ( برای یادگیری کلمه انگلیسی </a:t>
            </a:r>
            <a:r>
              <a:rPr lang="en-US" sz="2800" kern="0" dirty="0">
                <a:latin typeface="+mn-lt"/>
                <a:cs typeface="B Yekan" pitchFamily="2" charset="-78"/>
                <a:sym typeface="Wingdings" pitchFamily="2" charset="2"/>
              </a:rPr>
              <a:t>House</a:t>
            </a:r>
            <a:r>
              <a:rPr lang="fa-IR" sz="2800" kern="0" dirty="0">
                <a:latin typeface="+mn-lt"/>
                <a:cs typeface="B Yekan" pitchFamily="2" charset="-78"/>
                <a:sym typeface="Wingdings" pitchFamily="2" charset="2"/>
              </a:rPr>
              <a:t>، آن را به کلمه ای فارسی که از نظر آوایی شبیه است پیوند می دهیم، (حوض) و خانه ای تصور می شود که حوض دارد)</a:t>
            </a:r>
            <a:endParaRPr lang="fa-IR" sz="2800" kern="0" dirty="0">
              <a:latin typeface="+mn-lt"/>
              <a:cs typeface="B Yekan" pitchFamily="2" charset="-78"/>
            </a:endParaRPr>
          </a:p>
          <a:p>
            <a:pPr marL="800100" lvl="1" indent="-342900" algn="just" rtl="1">
              <a:spcBef>
                <a:spcPct val="20000"/>
              </a:spcBef>
              <a:buFontTx/>
              <a:buChar char="•"/>
              <a:defRPr/>
            </a:pPr>
            <a:r>
              <a:rPr lang="fa-IR" sz="2800" kern="0" dirty="0">
                <a:latin typeface="+mn-lt"/>
                <a:cs typeface="B Yekan" pitchFamily="2" charset="-78"/>
              </a:rPr>
              <a:t>ب- کلمه جایگزین. کلمات انتزاعی به کلماتی عینی تر پیوند داده می شوند. (دموکراسی به دمای کرسی و ساختن داستان فرضی)</a:t>
            </a:r>
          </a:p>
        </p:txBody>
      </p:sp>
    </p:spTree>
  </p:cSld>
  <p:clrMapOvr>
    <a:masterClrMapping/>
  </p:clrMapOvr>
  <p:timing>
    <p:tnLst>
      <p:par>
        <p:cTn id="1" dur="indefinite" restart="never" nodeType="tmRoot"/>
      </p:par>
    </p:tnLst>
  </p:timing>
</p:sld>
</file>

<file path=ppt/slides/slide20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838200" y="-228600"/>
            <a:ext cx="6553200" cy="1143000"/>
          </a:xfrm>
        </p:spPr>
        <p:txBody>
          <a:bodyPr/>
          <a:lstStyle/>
          <a:p>
            <a:r>
              <a:rPr lang="fa-IR" sz="3200" smtClean="0">
                <a:solidFill>
                  <a:srgbClr val="FFFF00"/>
                </a:solidFill>
                <a:cs typeface="B Titr" panose="00000700000000000000" pitchFamily="2" charset="-78"/>
              </a:rPr>
              <a:t>مراحل روش یادسپاری</a:t>
            </a:r>
            <a:endParaRPr lang="en-US" sz="3200" smtClean="0">
              <a:solidFill>
                <a:srgbClr val="FFFF00"/>
              </a:solidFill>
              <a:cs typeface="B Titr" panose="00000700000000000000" pitchFamily="2" charset="-78"/>
            </a:endParaRPr>
          </a:p>
        </p:txBody>
      </p:sp>
      <p:sp>
        <p:nvSpPr>
          <p:cNvPr id="4" name="Rectangle 2"/>
          <p:cNvSpPr txBox="1">
            <a:spLocks noChangeArrowheads="1"/>
          </p:cNvSpPr>
          <p:nvPr/>
        </p:nvSpPr>
        <p:spPr bwMode="auto">
          <a:xfrm>
            <a:off x="1676400" y="685800"/>
            <a:ext cx="7239000" cy="1143000"/>
          </a:xfrm>
          <a:prstGeom prst="rect">
            <a:avLst/>
          </a:prstGeom>
          <a:noFill/>
          <a:ln w="9525">
            <a:noFill/>
            <a:miter lim="800000"/>
            <a:headEnd/>
            <a:tailEnd/>
          </a:ln>
        </p:spPr>
        <p:txBody>
          <a:bodyPr anchor="ctr"/>
          <a:lstStyle/>
          <a:p>
            <a:pPr algn="r">
              <a:defRPr/>
            </a:pPr>
            <a:r>
              <a:rPr lang="fa-IR" sz="3600" b="1" kern="0" dirty="0">
                <a:solidFill>
                  <a:srgbClr val="FF0000"/>
                </a:solidFill>
                <a:latin typeface="+mj-lt"/>
                <a:ea typeface="+mj-ea"/>
                <a:cs typeface="B Titr" pitchFamily="2" charset="-78"/>
              </a:rPr>
              <a:t>مرحله سوم: بسط تصاویر حسی</a:t>
            </a:r>
            <a:endParaRPr lang="en-US" sz="36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304800" y="1752600"/>
            <a:ext cx="8839200" cy="3962400"/>
          </a:xfrm>
          <a:prstGeom prst="rect">
            <a:avLst/>
          </a:prstGeom>
          <a:noFill/>
          <a:ln w="9525">
            <a:noFill/>
            <a:miter lim="800000"/>
            <a:headEnd/>
            <a:tailEnd/>
          </a:ln>
        </p:spPr>
        <p:txBody>
          <a:bodyPr/>
          <a:lstStyle/>
          <a:p>
            <a:pPr marL="342900" indent="-342900" algn="just" rtl="1">
              <a:spcBef>
                <a:spcPct val="20000"/>
              </a:spcBef>
              <a:buFontTx/>
              <a:buChar char="•"/>
              <a:defRPr/>
            </a:pPr>
            <a:r>
              <a:rPr lang="fa-IR" sz="2800" kern="0" dirty="0">
                <a:latin typeface="+mn-lt"/>
                <a:cs typeface="B Yekan" pitchFamily="2" charset="-78"/>
              </a:rPr>
              <a:t>سعی شود یک مطلب آموزشی از چند کانال حسی دریافت شود (حواس مختلفی چون دیداری، شنوایی، لامسه و...) درگیر شوند. </a:t>
            </a:r>
          </a:p>
        </p:txBody>
      </p:sp>
    </p:spTree>
  </p:cSld>
  <p:clrMapOvr>
    <a:masterClrMapping/>
  </p:clrMapOvr>
  <p:timing>
    <p:tnLst>
      <p:par>
        <p:cTn id="1" dur="indefinite" restart="never" nodeType="tmRoot"/>
      </p:par>
    </p:tnLst>
  </p:timing>
</p:sld>
</file>

<file path=ppt/slides/slide20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6066" name="Rectangle 2"/>
          <p:cNvSpPr>
            <a:spLocks noGrp="1" noChangeArrowheads="1"/>
          </p:cNvSpPr>
          <p:nvPr>
            <p:ph type="title"/>
          </p:nvPr>
        </p:nvSpPr>
        <p:spPr>
          <a:xfrm>
            <a:off x="838200" y="-228600"/>
            <a:ext cx="6553200" cy="1143000"/>
          </a:xfrm>
        </p:spPr>
        <p:txBody>
          <a:bodyPr/>
          <a:lstStyle/>
          <a:p>
            <a:r>
              <a:rPr lang="fa-IR" sz="3200" smtClean="0">
                <a:solidFill>
                  <a:srgbClr val="FFFF00"/>
                </a:solidFill>
                <a:cs typeface="B Titr" panose="00000700000000000000" pitchFamily="2" charset="-78"/>
              </a:rPr>
              <a:t>مراحل روش یادسپاری</a:t>
            </a:r>
            <a:endParaRPr lang="en-US" sz="3200" smtClean="0">
              <a:solidFill>
                <a:srgbClr val="FFFF00"/>
              </a:solidFill>
              <a:cs typeface="B Titr" panose="00000700000000000000" pitchFamily="2" charset="-78"/>
            </a:endParaRPr>
          </a:p>
        </p:txBody>
      </p:sp>
      <p:sp>
        <p:nvSpPr>
          <p:cNvPr id="4" name="Rectangle 2"/>
          <p:cNvSpPr txBox="1">
            <a:spLocks noChangeArrowheads="1"/>
          </p:cNvSpPr>
          <p:nvPr/>
        </p:nvSpPr>
        <p:spPr bwMode="auto">
          <a:xfrm>
            <a:off x="1676400" y="685800"/>
            <a:ext cx="7239000" cy="1143000"/>
          </a:xfrm>
          <a:prstGeom prst="rect">
            <a:avLst/>
          </a:prstGeom>
          <a:noFill/>
          <a:ln w="9525">
            <a:noFill/>
            <a:miter lim="800000"/>
            <a:headEnd/>
            <a:tailEnd/>
          </a:ln>
        </p:spPr>
        <p:txBody>
          <a:bodyPr anchor="ctr"/>
          <a:lstStyle/>
          <a:p>
            <a:pPr algn="r">
              <a:defRPr/>
            </a:pPr>
            <a:r>
              <a:rPr lang="fa-IR" sz="3600" b="1" kern="0" dirty="0">
                <a:solidFill>
                  <a:srgbClr val="FF0000"/>
                </a:solidFill>
                <a:latin typeface="+mj-lt"/>
                <a:ea typeface="+mj-ea"/>
                <a:cs typeface="B Titr" pitchFamily="2" charset="-78"/>
              </a:rPr>
              <a:t>مرحله چهارم: تمرین یادآوری مطالب</a:t>
            </a:r>
            <a:endParaRPr lang="en-US" sz="36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304800" y="1752600"/>
            <a:ext cx="8839200" cy="3962400"/>
          </a:xfrm>
          <a:prstGeom prst="rect">
            <a:avLst/>
          </a:prstGeom>
          <a:noFill/>
          <a:ln w="9525">
            <a:noFill/>
            <a:miter lim="800000"/>
            <a:headEnd/>
            <a:tailEnd/>
          </a:ln>
        </p:spPr>
        <p:txBody>
          <a:bodyPr/>
          <a:lstStyle/>
          <a:p>
            <a:pPr marL="342900" indent="-342900" algn="just" rtl="1">
              <a:spcBef>
                <a:spcPct val="20000"/>
              </a:spcBef>
              <a:buFontTx/>
              <a:buChar char="•"/>
              <a:defRPr/>
            </a:pPr>
            <a:r>
              <a:rPr lang="fa-IR" sz="2800" kern="0" dirty="0">
                <a:latin typeface="+mn-lt"/>
                <a:cs typeface="B Yekan" pitchFamily="2" charset="-78"/>
              </a:rPr>
              <a:t>برای پایداری مطالبی که در مراحل قبل به خاطر سپرده شده است بایستی تمرین صورت گیرد.</a:t>
            </a:r>
          </a:p>
          <a:p>
            <a:pPr marL="342900" indent="-342900" algn="just" rtl="1">
              <a:spcBef>
                <a:spcPct val="20000"/>
              </a:spcBef>
              <a:buFontTx/>
              <a:buChar char="•"/>
              <a:defRPr/>
            </a:pPr>
            <a:r>
              <a:rPr lang="fa-IR" sz="2800" kern="0" dirty="0">
                <a:latin typeface="+mn-lt"/>
                <a:cs typeface="B Yekan" pitchFamily="2" charset="-78"/>
              </a:rPr>
              <a:t>تمرین باید متنوع، معنادار بوده و صرفا تکرار نباشد. تمرین تا آنجا ادامه می یابد تا یادآوری معنادار اتفاق افتد.</a:t>
            </a:r>
          </a:p>
          <a:p>
            <a:pPr marL="342900" indent="-342900" algn="just" rtl="1">
              <a:spcBef>
                <a:spcPct val="20000"/>
              </a:spcBef>
              <a:buFontTx/>
              <a:buChar char="•"/>
              <a:defRPr/>
            </a:pPr>
            <a:endParaRPr lang="fa-IR" sz="2800" kern="0" dirty="0">
              <a:latin typeface="+mn-lt"/>
              <a:cs typeface="B Yekan" pitchFamily="2" charset="-78"/>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600200" y="609600"/>
            <a:ext cx="6553200" cy="1143000"/>
          </a:xfrm>
        </p:spPr>
        <p:txBody>
          <a:bodyPr/>
          <a:lstStyle/>
          <a:p>
            <a:pPr algn="ctr" eaLnBrk="1" hangingPunct="1"/>
            <a:r>
              <a:rPr lang="fa-IR" sz="3000" smtClean="0">
                <a:solidFill>
                  <a:srgbClr val="FF0000"/>
                </a:solidFill>
                <a:cs typeface="B Traffic" panose="00000400000000000000" pitchFamily="2" charset="-78"/>
              </a:rPr>
              <a:t>یادگیری از طریق مشاهده</a:t>
            </a:r>
            <a:endParaRPr lang="en-US" sz="3000" smtClean="0">
              <a:solidFill>
                <a:srgbClr val="FF0000"/>
              </a:solidFill>
              <a:cs typeface="B Traffic" panose="00000400000000000000" pitchFamily="2" charset="-78"/>
            </a:endParaRPr>
          </a:p>
        </p:txBody>
      </p:sp>
      <p:sp>
        <p:nvSpPr>
          <p:cNvPr id="5" name="Rectangle 6"/>
          <p:cNvSpPr>
            <a:spLocks noChangeArrowheads="1"/>
          </p:cNvSpPr>
          <p:nvPr/>
        </p:nvSpPr>
        <p:spPr bwMode="auto">
          <a:xfrm>
            <a:off x="609600" y="1752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cs typeface="B Yekan" panose="00000400000000000000" pitchFamily="2" charset="-78"/>
              </a:rPr>
              <a:t>دانش ها، مهارتها و گرایش ها از طریق مشاهده آموخته می شوند. </a:t>
            </a:r>
          </a:p>
          <a:p>
            <a:pPr algn="r" rtl="1">
              <a:spcBef>
                <a:spcPct val="20000"/>
              </a:spcBef>
              <a:buFontTx/>
              <a:buChar char="•"/>
            </a:pPr>
            <a:r>
              <a:rPr lang="fa-IR" sz="2800" b="1">
                <a:cs typeface="B Yekan" panose="00000400000000000000" pitchFamily="2" charset="-78"/>
              </a:rPr>
              <a:t>متغیرهای شخصی مانند اندیشه ها، برداشتها و تصورات ذهنی اهمیت دارند.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1905000" y="533400"/>
            <a:ext cx="7239000" cy="1143000"/>
          </a:xfrm>
          <a:prstGeom prst="rect">
            <a:avLst/>
          </a:prstGeom>
          <a:noFill/>
          <a:ln w="9525">
            <a:noFill/>
            <a:miter lim="800000"/>
            <a:headEnd/>
            <a:tailEnd/>
          </a:ln>
        </p:spPr>
        <p:txBody>
          <a:bodyPr anchor="ctr"/>
          <a:lstStyle/>
          <a:p>
            <a:pPr algn="r">
              <a:defRPr/>
            </a:pPr>
            <a:r>
              <a:rPr lang="fa-IR" sz="3600" b="1" kern="0" dirty="0">
                <a:solidFill>
                  <a:srgbClr val="FF0000"/>
                </a:solidFill>
                <a:latin typeface="+mj-lt"/>
                <a:ea typeface="+mj-ea"/>
                <a:cs typeface="B Titr" pitchFamily="2" charset="-78"/>
              </a:rPr>
              <a:t>مزایا</a:t>
            </a:r>
            <a:endParaRPr lang="en-US" sz="36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304800" y="1676400"/>
            <a:ext cx="8839200" cy="3962400"/>
          </a:xfrm>
          <a:prstGeom prst="rect">
            <a:avLst/>
          </a:prstGeom>
          <a:noFill/>
          <a:ln w="9525">
            <a:noFill/>
            <a:miter lim="800000"/>
            <a:headEnd/>
            <a:tailEnd/>
          </a:ln>
        </p:spPr>
        <p:txBody>
          <a:bodyPr/>
          <a:lstStyle/>
          <a:p>
            <a:pPr marL="342900" indent="-342900" algn="just" rtl="1">
              <a:spcBef>
                <a:spcPct val="20000"/>
              </a:spcBef>
              <a:buFontTx/>
              <a:buChar char="•"/>
              <a:defRPr/>
            </a:pPr>
            <a:r>
              <a:rPr lang="fa-IR" sz="2800" kern="0" dirty="0">
                <a:latin typeface="+mn-lt"/>
                <a:cs typeface="B Yekan" pitchFamily="2" charset="-78"/>
              </a:rPr>
              <a:t>برای تقویت و فعال نگه داشتن حافظه روشی موثر است.</a:t>
            </a:r>
          </a:p>
          <a:p>
            <a:pPr marL="342900" indent="-342900" algn="just" rtl="1">
              <a:spcBef>
                <a:spcPct val="20000"/>
              </a:spcBef>
              <a:buFontTx/>
              <a:buChar char="•"/>
              <a:defRPr/>
            </a:pPr>
            <a:r>
              <a:rPr lang="fa-IR" sz="2800" kern="0" dirty="0">
                <a:latin typeface="+mn-lt"/>
                <a:cs typeface="B Yekan" pitchFamily="2" charset="-78"/>
              </a:rPr>
              <a:t>یادسپاری اطلاعات پایه ای برای ارتباط و تفکر است</a:t>
            </a:r>
          </a:p>
          <a:p>
            <a:pPr marL="342900" indent="-342900" algn="just" rtl="1">
              <a:spcBef>
                <a:spcPct val="20000"/>
              </a:spcBef>
              <a:buFontTx/>
              <a:buChar char="•"/>
              <a:defRPr/>
            </a:pPr>
            <a:r>
              <a:rPr lang="fa-IR" sz="2800" kern="0" dirty="0">
                <a:latin typeface="+mn-lt"/>
                <a:cs typeface="B Yekan" pitchFamily="2" charset="-78"/>
              </a:rPr>
              <a:t>به صورت فردی و گروهی قابل اجراست</a:t>
            </a:r>
          </a:p>
          <a:p>
            <a:pPr marL="342900" indent="-342900" algn="just" rtl="1">
              <a:spcBef>
                <a:spcPct val="20000"/>
              </a:spcBef>
              <a:buFontTx/>
              <a:buChar char="•"/>
              <a:defRPr/>
            </a:pPr>
            <a:r>
              <a:rPr lang="fa-IR" sz="2800" kern="0" dirty="0">
                <a:latin typeface="+mn-lt"/>
                <a:cs typeface="B Yekan" pitchFamily="2" charset="-78"/>
              </a:rPr>
              <a:t>خوداتکایی، استقلال در یادگیری، احساس تسلط و کنترل را تقویت می کند.</a:t>
            </a:r>
          </a:p>
          <a:p>
            <a:pPr marL="342900" indent="-342900" algn="just" rtl="1">
              <a:spcBef>
                <a:spcPct val="20000"/>
              </a:spcBef>
              <a:buFontTx/>
              <a:buChar char="•"/>
              <a:defRPr/>
            </a:pPr>
            <a:r>
              <a:rPr lang="fa-IR" sz="2800" kern="0" dirty="0">
                <a:latin typeface="+mn-lt"/>
                <a:cs typeface="B Yekan" pitchFamily="2" charset="-78"/>
              </a:rPr>
              <a:t>ارزان ترین روش آموزشی است که چندان نیازی به امکانات و تجهیزات ندارد</a:t>
            </a:r>
          </a:p>
        </p:txBody>
      </p:sp>
    </p:spTree>
  </p:cSld>
  <p:clrMapOvr>
    <a:masterClrMapping/>
  </p:clrMapOvr>
  <p:timing>
    <p:tnLst>
      <p:par>
        <p:cTn id="1" dur="indefinite" restart="never" nodeType="tmRoot"/>
      </p:par>
    </p:tnLst>
  </p:timing>
</p:sld>
</file>

<file path=ppt/slides/slide2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1676400" y="685800"/>
            <a:ext cx="7239000" cy="1143000"/>
          </a:xfrm>
          <a:prstGeom prst="rect">
            <a:avLst/>
          </a:prstGeom>
          <a:noFill/>
          <a:ln w="9525">
            <a:noFill/>
            <a:miter lim="800000"/>
            <a:headEnd/>
            <a:tailEnd/>
          </a:ln>
        </p:spPr>
        <p:txBody>
          <a:bodyPr anchor="ctr"/>
          <a:lstStyle/>
          <a:p>
            <a:pPr algn="r">
              <a:defRPr/>
            </a:pPr>
            <a:r>
              <a:rPr lang="fa-IR" sz="3600" b="1" kern="0" dirty="0">
                <a:solidFill>
                  <a:srgbClr val="FF0000"/>
                </a:solidFill>
                <a:latin typeface="+mj-lt"/>
                <a:ea typeface="+mj-ea"/>
                <a:cs typeface="B Titr" pitchFamily="2" charset="-78"/>
              </a:rPr>
              <a:t>معایب</a:t>
            </a:r>
            <a:endParaRPr lang="en-US" sz="36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304800" y="1752600"/>
            <a:ext cx="8839200" cy="3962400"/>
          </a:xfrm>
          <a:prstGeom prst="rect">
            <a:avLst/>
          </a:prstGeom>
          <a:noFill/>
          <a:ln w="9525">
            <a:noFill/>
            <a:miter lim="800000"/>
            <a:headEnd/>
            <a:tailEnd/>
          </a:ln>
        </p:spPr>
        <p:txBody>
          <a:bodyPr/>
          <a:lstStyle/>
          <a:p>
            <a:pPr marL="342900" indent="-342900" algn="just" rtl="1">
              <a:spcBef>
                <a:spcPct val="20000"/>
              </a:spcBef>
              <a:buFontTx/>
              <a:buChar char="•"/>
              <a:defRPr/>
            </a:pPr>
            <a:r>
              <a:rPr lang="fa-IR" sz="2800" kern="0" dirty="0">
                <a:latin typeface="+mn-lt"/>
                <a:cs typeface="B Yekan" pitchFamily="2" charset="-78"/>
              </a:rPr>
              <a:t>ممکن است منحصر به یادسپاری و یادآوری شده، تفکر و تحلیل و نقادی دانش آموزان را تقویت نکند.</a:t>
            </a:r>
          </a:p>
          <a:p>
            <a:pPr marL="342900" indent="-342900" algn="just" rtl="1">
              <a:spcBef>
                <a:spcPct val="20000"/>
              </a:spcBef>
              <a:buFontTx/>
              <a:buChar char="•"/>
              <a:defRPr/>
            </a:pPr>
            <a:r>
              <a:rPr lang="fa-IR" sz="2800" kern="0" dirty="0">
                <a:latin typeface="+mn-lt"/>
                <a:cs typeface="B Yekan" pitchFamily="2" charset="-78"/>
              </a:rPr>
              <a:t>روشی مناسب برای تقویت خلاقیت، حل مساله و پژوهش نیست.</a:t>
            </a:r>
          </a:p>
          <a:p>
            <a:pPr marL="342900" indent="-342900" algn="just" rtl="1">
              <a:spcBef>
                <a:spcPct val="20000"/>
              </a:spcBef>
              <a:buFontTx/>
              <a:buChar char="•"/>
              <a:defRPr/>
            </a:pPr>
            <a:r>
              <a:rPr lang="fa-IR" sz="2800" kern="0" dirty="0">
                <a:latin typeface="+mn-lt"/>
                <a:cs typeface="B Yekan" pitchFamily="2" charset="-78"/>
              </a:rPr>
              <a:t>همکاری متقابل دانش آموزان را چندان تقویت نمی کند.</a:t>
            </a:r>
          </a:p>
          <a:p>
            <a:pPr marL="342900" indent="-342900" algn="just" rtl="1">
              <a:spcBef>
                <a:spcPct val="20000"/>
              </a:spcBef>
              <a:buFontTx/>
              <a:buChar char="•"/>
              <a:defRPr/>
            </a:pPr>
            <a:endParaRPr lang="fa-IR" sz="2800" kern="0" dirty="0">
              <a:latin typeface="+mn-lt"/>
              <a:cs typeface="B Yekan" pitchFamily="2" charset="-78"/>
            </a:endParaRPr>
          </a:p>
          <a:p>
            <a:pPr marL="342900" indent="-342900" algn="just" rtl="1">
              <a:spcBef>
                <a:spcPct val="20000"/>
              </a:spcBef>
              <a:buFontTx/>
              <a:buChar char="•"/>
              <a:defRPr/>
            </a:pPr>
            <a:endParaRPr lang="fa-IR" sz="2800" kern="0" dirty="0">
              <a:latin typeface="+mn-lt"/>
              <a:cs typeface="B Yekan" pitchFamily="2" charset="-78"/>
            </a:endParaRPr>
          </a:p>
        </p:txBody>
      </p:sp>
    </p:spTree>
  </p:cSld>
  <p:clrMapOvr>
    <a:masterClrMapping/>
  </p:clrMapOvr>
  <p:timing>
    <p:tnLst>
      <p:par>
        <p:cTn id="1" dur="indefinite" restart="never" nodeType="tmRoot"/>
      </p:par>
    </p:tnLst>
  </p:timing>
</p:sld>
</file>

<file path=ppt/slides/slide2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9138" name="Title 1"/>
          <p:cNvSpPr>
            <a:spLocks noGrp="1"/>
          </p:cNvSpPr>
          <p:nvPr>
            <p:ph type="title"/>
          </p:nvPr>
        </p:nvSpPr>
        <p:spPr>
          <a:xfrm>
            <a:off x="2362200" y="1143000"/>
            <a:ext cx="6553200" cy="1143000"/>
          </a:xfrm>
        </p:spPr>
        <p:txBody>
          <a:bodyPr/>
          <a:lstStyle/>
          <a:p>
            <a:pPr eaLnBrk="1" hangingPunct="1"/>
            <a:r>
              <a:rPr lang="fa-IR" sz="4400" smtClean="0">
                <a:solidFill>
                  <a:schemeClr val="tx1"/>
                </a:solidFill>
                <a:cs typeface="B Titr" panose="00000700000000000000" pitchFamily="2" charset="-78"/>
              </a:rPr>
              <a:t>روش تدریس ایفای نقش</a:t>
            </a:r>
            <a:endParaRPr lang="en-US" sz="4400" smtClean="0">
              <a:solidFill>
                <a:schemeClr val="tx1"/>
              </a:solidFill>
              <a:cs typeface="B Titr" panose="00000700000000000000" pitchFamily="2" charset="-78"/>
            </a:endParaRPr>
          </a:p>
        </p:txBody>
      </p:sp>
      <p:pic>
        <p:nvPicPr>
          <p:cNvPr id="219139" name="Picture 2" descr="C:\Program Files\Microsoft Office\MEDIA\CAGCAT10\j0216516.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4400" y="1676400"/>
            <a:ext cx="3657600" cy="423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0162" name="Rectangle 2"/>
          <p:cNvSpPr>
            <a:spLocks noGrp="1" noChangeArrowheads="1"/>
          </p:cNvSpPr>
          <p:nvPr>
            <p:ph type="title"/>
          </p:nvPr>
        </p:nvSpPr>
        <p:spPr/>
        <p:txBody>
          <a:bodyPr/>
          <a:lstStyle/>
          <a:p>
            <a:r>
              <a:rPr lang="fa-IR" smtClean="0">
                <a:cs typeface="B Titr" panose="00000700000000000000" pitchFamily="2" charset="-78"/>
              </a:rPr>
              <a:t>توصیف</a:t>
            </a:r>
            <a:endParaRPr lang="en-US" smtClean="0">
              <a:cs typeface="B Titr" panose="00000700000000000000" pitchFamily="2" charset="-78"/>
            </a:endParaRPr>
          </a:p>
        </p:txBody>
      </p:sp>
      <p:sp>
        <p:nvSpPr>
          <p:cNvPr id="136195" name="Rectangle 3"/>
          <p:cNvSpPr>
            <a:spLocks noGrp="1" noChangeArrowheads="1"/>
          </p:cNvSpPr>
          <p:nvPr>
            <p:ph type="body" idx="1"/>
          </p:nvPr>
        </p:nvSpPr>
        <p:spPr>
          <a:xfrm>
            <a:off x="762000" y="1828800"/>
            <a:ext cx="7772400" cy="3962400"/>
          </a:xfrm>
        </p:spPr>
        <p:txBody>
          <a:bodyPr/>
          <a:lstStyle/>
          <a:p>
            <a:pPr algn="just" rtl="1"/>
            <a:r>
              <a:rPr lang="fa-IR" sz="2800" smtClean="0">
                <a:cs typeface="B Yekan" panose="00000400000000000000" pitchFamily="2" charset="-78"/>
              </a:rPr>
              <a:t>افراد در برابر موقعیت های مختلف واکنش های متفاوتی از خود بروز می دهند</a:t>
            </a:r>
          </a:p>
          <a:p>
            <a:pPr algn="just" rtl="1"/>
            <a:r>
              <a:rPr lang="fa-IR" sz="2800" smtClean="0">
                <a:cs typeface="B Yekan" panose="00000400000000000000" pitchFamily="2" charset="-78"/>
              </a:rPr>
              <a:t>نقش واکنشی است که فرد در برابر دیگران یا یک موقعیت از خودش نشان می دهد. نقش یک روش خاص و همیشگی در ارتباط با دیگران است.</a:t>
            </a:r>
          </a:p>
          <a:p>
            <a:pPr algn="just" rtl="1"/>
            <a:r>
              <a:rPr lang="fa-IR" sz="2800" smtClean="0">
                <a:cs typeface="B Yekan" panose="00000400000000000000" pitchFamily="2" charset="-78"/>
              </a:rPr>
              <a:t>معلمان بایستی به  دانش آموزان در شناخت نقشهای متفاوت  و تفکر درباره رفتارهای خود و دیگران در قالب نقش های مختلف کمک کنند.</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36195">
                                            <p:txEl>
                                              <p:pRg st="0" end="0"/>
                                            </p:txEl>
                                          </p:spTgt>
                                        </p:tgtEl>
                                        <p:attrNameLst>
                                          <p:attrName>style.visibility</p:attrName>
                                        </p:attrNameLst>
                                      </p:cBhvr>
                                      <p:to>
                                        <p:strVal val="visible"/>
                                      </p:to>
                                    </p:set>
                                    <p:anim to="" calcmode="lin" valueType="num">
                                      <p:cBhvr>
                                        <p:cTn id="7" dur="1" fill="hold"/>
                                        <p:tgtEl>
                                          <p:spTgt spid="136195">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36195">
                                            <p:txEl>
                                              <p:pRg st="1" end="1"/>
                                            </p:txEl>
                                          </p:spTgt>
                                        </p:tgtEl>
                                        <p:attrNameLst>
                                          <p:attrName>style.visibility</p:attrName>
                                        </p:attrNameLst>
                                      </p:cBhvr>
                                      <p:to>
                                        <p:strVal val="visible"/>
                                      </p:to>
                                    </p:set>
                                    <p:anim to="" calcmode="lin" valueType="num">
                                      <p:cBhvr>
                                        <p:cTn id="12" dur="1" fill="hold"/>
                                        <p:tgtEl>
                                          <p:spTgt spid="136195">
                                            <p:txEl>
                                              <p:pRg st="1" end="1"/>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36195">
                                            <p:txEl>
                                              <p:pRg st="2" end="2"/>
                                            </p:txEl>
                                          </p:spTgt>
                                        </p:tgtEl>
                                        <p:attrNameLst>
                                          <p:attrName>style.visibility</p:attrName>
                                        </p:attrNameLst>
                                      </p:cBhvr>
                                      <p:to>
                                        <p:strVal val="visible"/>
                                      </p:to>
                                    </p:set>
                                    <p:anim to="" calcmode="lin" valueType="num">
                                      <p:cBhvr>
                                        <p:cTn id="17" dur="1" fill="hold"/>
                                        <p:tgtEl>
                                          <p:spTgt spid="136195">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5" grpId="0" build="p"/>
    </p:bldLst>
  </p:timing>
</p:sld>
</file>

<file path=ppt/slides/slide2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1186" name="Rectangle 2"/>
          <p:cNvSpPr>
            <a:spLocks noGrp="1" noChangeArrowheads="1"/>
          </p:cNvSpPr>
          <p:nvPr>
            <p:ph type="title"/>
          </p:nvPr>
        </p:nvSpPr>
        <p:spPr/>
        <p:txBody>
          <a:bodyPr/>
          <a:lstStyle/>
          <a:p>
            <a:r>
              <a:rPr lang="fa-IR" smtClean="0">
                <a:cs typeface="B Titr" panose="00000700000000000000" pitchFamily="2" charset="-78"/>
              </a:rPr>
              <a:t>توصیف</a:t>
            </a:r>
            <a:endParaRPr lang="en-US" smtClean="0">
              <a:cs typeface="B Titr" panose="00000700000000000000" pitchFamily="2" charset="-78"/>
            </a:endParaRPr>
          </a:p>
        </p:txBody>
      </p:sp>
      <p:sp>
        <p:nvSpPr>
          <p:cNvPr id="136195" name="Rectangle 3"/>
          <p:cNvSpPr>
            <a:spLocks noGrp="1" noChangeArrowheads="1"/>
          </p:cNvSpPr>
          <p:nvPr>
            <p:ph type="body" idx="1"/>
          </p:nvPr>
        </p:nvSpPr>
        <p:spPr>
          <a:xfrm>
            <a:off x="762000" y="1828800"/>
            <a:ext cx="7772400" cy="3962400"/>
          </a:xfrm>
        </p:spPr>
        <p:txBody>
          <a:bodyPr/>
          <a:lstStyle/>
          <a:p>
            <a:pPr algn="just" rtl="1"/>
            <a:r>
              <a:rPr lang="fa-IR" sz="2800" smtClean="0">
                <a:cs typeface="B Yekan" panose="00000400000000000000" pitchFamily="2" charset="-78"/>
              </a:rPr>
              <a:t>هدف این روش این است که دانش آموزان بتوانند تعارض های فردی خود را به کمک گروه های اجتماعی حل کنند. این روش به فراگیران موقعیت های اجتماعی و مسائل خاص بین فردی را تحلیل می کنند.</a:t>
            </a:r>
          </a:p>
          <a:p>
            <a:pPr algn="just" rtl="1"/>
            <a:endParaRPr lang="fa-IR" sz="2800" smtClean="0">
              <a:cs typeface="B Yekan" panose="00000400000000000000" pitchFamily="2" charset="-78"/>
            </a:endParaRPr>
          </a:p>
          <a:p>
            <a:pPr algn="just" rtl="1"/>
            <a:r>
              <a:rPr lang="fa-IR" sz="2800" smtClean="0">
                <a:cs typeface="B Yekan" panose="00000400000000000000" pitchFamily="2" charset="-78"/>
              </a:rPr>
              <a:t>در این روش فرد خود را به جای دیگری قرار می دهد و می کوشد با دیگران که آنها نیز نقش های متفاوتی دارند به تعامل بپردازد. از آنجا که از نظر عاطفی یادگیرندگان درگیر در نقش ها می شوند می تواند تاثیرات عمیقی بر نگرش و رفتار آنها داشته باشد.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36195">
                                            <p:txEl>
                                              <p:pRg st="0" end="0"/>
                                            </p:txEl>
                                          </p:spTgt>
                                        </p:tgtEl>
                                        <p:attrNameLst>
                                          <p:attrName>style.visibility</p:attrName>
                                        </p:attrNameLst>
                                      </p:cBhvr>
                                      <p:to>
                                        <p:strVal val="visible"/>
                                      </p:to>
                                    </p:set>
                                    <p:anim to="" calcmode="lin" valueType="num">
                                      <p:cBhvr>
                                        <p:cTn id="7" dur="1" fill="hold"/>
                                        <p:tgtEl>
                                          <p:spTgt spid="136195">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36195">
                                            <p:txEl>
                                              <p:pRg st="2" end="2"/>
                                            </p:txEl>
                                          </p:spTgt>
                                        </p:tgtEl>
                                        <p:attrNameLst>
                                          <p:attrName>style.visibility</p:attrName>
                                        </p:attrNameLst>
                                      </p:cBhvr>
                                      <p:to>
                                        <p:strVal val="visible"/>
                                      </p:to>
                                    </p:set>
                                    <p:anim to="" calcmode="lin" valueType="num">
                                      <p:cBhvr>
                                        <p:cTn id="12" dur="1" fill="hold"/>
                                        <p:tgtEl>
                                          <p:spTgt spid="136195">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5" grpId="0" build="p"/>
    </p:bldLst>
  </p:timing>
</p:sld>
</file>

<file path=ppt/slides/slide2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2210" name="Rectangle 2"/>
          <p:cNvSpPr>
            <a:spLocks noGrp="1" noChangeArrowheads="1"/>
          </p:cNvSpPr>
          <p:nvPr>
            <p:ph type="title"/>
          </p:nvPr>
        </p:nvSpPr>
        <p:spPr/>
        <p:txBody>
          <a:bodyPr/>
          <a:lstStyle/>
          <a:p>
            <a:r>
              <a:rPr lang="fa-IR" smtClean="0">
                <a:cs typeface="B Titr" panose="00000700000000000000" pitchFamily="2" charset="-78"/>
              </a:rPr>
              <a:t>شرکت کنندگان</a:t>
            </a:r>
            <a:endParaRPr lang="en-US" smtClean="0">
              <a:cs typeface="B Titr" panose="00000700000000000000" pitchFamily="2" charset="-78"/>
            </a:endParaRPr>
          </a:p>
        </p:txBody>
      </p:sp>
      <p:sp>
        <p:nvSpPr>
          <p:cNvPr id="136195" name="Rectangle 3"/>
          <p:cNvSpPr>
            <a:spLocks noGrp="1" noChangeArrowheads="1"/>
          </p:cNvSpPr>
          <p:nvPr>
            <p:ph type="body" idx="1"/>
          </p:nvPr>
        </p:nvSpPr>
        <p:spPr>
          <a:xfrm>
            <a:off x="762000" y="1905000"/>
            <a:ext cx="7772400" cy="3962400"/>
          </a:xfrm>
        </p:spPr>
        <p:txBody>
          <a:bodyPr/>
          <a:lstStyle/>
          <a:p>
            <a:pPr algn="just" rtl="1"/>
            <a:r>
              <a:rPr lang="fa-IR" sz="2800" smtClean="0">
                <a:solidFill>
                  <a:srgbClr val="FF0000"/>
                </a:solidFill>
                <a:cs typeface="B Yekan" panose="00000400000000000000" pitchFamily="2" charset="-78"/>
              </a:rPr>
              <a:t>معلم یا مسئول اجرا</a:t>
            </a:r>
            <a:r>
              <a:rPr lang="fa-IR" sz="2800" smtClean="0">
                <a:cs typeface="B Yekan" panose="00000400000000000000" pitchFamily="2" charset="-78"/>
              </a:rPr>
              <a:t>: برنامه ریزی، فراهم کردن امکانات و مدیریت عملیات در اجرای نمایش به عهده معلم است. او نقش کارگردان نمایش را دارد.</a:t>
            </a:r>
          </a:p>
          <a:p>
            <a:pPr algn="just" rtl="1"/>
            <a:r>
              <a:rPr lang="fa-IR" sz="2800" smtClean="0">
                <a:solidFill>
                  <a:srgbClr val="FF0000"/>
                </a:solidFill>
                <a:cs typeface="B Yekan" panose="00000400000000000000" pitchFamily="2" charset="-78"/>
              </a:rPr>
              <a:t> ایفاگران نقش</a:t>
            </a:r>
            <a:r>
              <a:rPr lang="fa-IR" sz="2800" smtClean="0">
                <a:cs typeface="B Yekan" panose="00000400000000000000" pitchFamily="2" charset="-78"/>
              </a:rPr>
              <a:t>: دانش آموزانی هستند که به صورت داوطلب یا انتخابی اجرا کنندگان نقش هستند.</a:t>
            </a:r>
          </a:p>
          <a:p>
            <a:pPr algn="just" rtl="1"/>
            <a:r>
              <a:rPr lang="fa-IR" sz="2800" smtClean="0">
                <a:solidFill>
                  <a:srgbClr val="FF0000"/>
                </a:solidFill>
                <a:cs typeface="B Yekan" panose="00000400000000000000" pitchFamily="2" charset="-78"/>
              </a:rPr>
              <a:t>مشاهده کنندگان</a:t>
            </a:r>
            <a:r>
              <a:rPr lang="fa-IR" sz="2800" smtClean="0">
                <a:cs typeface="B Yekan" panose="00000400000000000000" pitchFamily="2" charset="-78"/>
              </a:rPr>
              <a:t>: سایر دانش آموزان جزء مشاهده گران هستند که در پایان نمایش اظهار نظر، سوال یا بحث می کنند.</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36195">
                                            <p:txEl>
                                              <p:pRg st="0" end="0"/>
                                            </p:txEl>
                                          </p:spTgt>
                                        </p:tgtEl>
                                        <p:attrNameLst>
                                          <p:attrName>style.visibility</p:attrName>
                                        </p:attrNameLst>
                                      </p:cBhvr>
                                      <p:to>
                                        <p:strVal val="visible"/>
                                      </p:to>
                                    </p:set>
                                    <p:anim to="" calcmode="lin" valueType="num">
                                      <p:cBhvr>
                                        <p:cTn id="7" dur="1" fill="hold"/>
                                        <p:tgtEl>
                                          <p:spTgt spid="136195">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36195">
                                            <p:txEl>
                                              <p:pRg st="1" end="1"/>
                                            </p:txEl>
                                          </p:spTgt>
                                        </p:tgtEl>
                                        <p:attrNameLst>
                                          <p:attrName>style.visibility</p:attrName>
                                        </p:attrNameLst>
                                      </p:cBhvr>
                                      <p:to>
                                        <p:strVal val="visible"/>
                                      </p:to>
                                    </p:set>
                                    <p:anim to="" calcmode="lin" valueType="num">
                                      <p:cBhvr>
                                        <p:cTn id="12" dur="1" fill="hold"/>
                                        <p:tgtEl>
                                          <p:spTgt spid="136195">
                                            <p:txEl>
                                              <p:pRg st="1" end="1"/>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36195">
                                            <p:txEl>
                                              <p:pRg st="2" end="2"/>
                                            </p:txEl>
                                          </p:spTgt>
                                        </p:tgtEl>
                                        <p:attrNameLst>
                                          <p:attrName>style.visibility</p:attrName>
                                        </p:attrNameLst>
                                      </p:cBhvr>
                                      <p:to>
                                        <p:strVal val="visible"/>
                                      </p:to>
                                    </p:set>
                                    <p:anim to="" calcmode="lin" valueType="num">
                                      <p:cBhvr>
                                        <p:cTn id="17" dur="1" fill="hold"/>
                                        <p:tgtEl>
                                          <p:spTgt spid="136195">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5" grpId="0" build="p"/>
    </p:bldLst>
  </p:timing>
</p:sld>
</file>

<file path=ppt/slides/slide2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3234" name="Rectangle 2"/>
          <p:cNvSpPr>
            <a:spLocks noGrp="1" noChangeArrowheads="1"/>
          </p:cNvSpPr>
          <p:nvPr>
            <p:ph type="title"/>
          </p:nvPr>
        </p:nvSpPr>
        <p:spPr>
          <a:xfrm>
            <a:off x="1219200" y="-228600"/>
            <a:ext cx="6553200" cy="1143000"/>
          </a:xfrm>
        </p:spPr>
        <p:txBody>
          <a:bodyPr/>
          <a:lstStyle/>
          <a:p>
            <a:r>
              <a:rPr lang="fa-IR" smtClean="0">
                <a:solidFill>
                  <a:srgbClr val="FFFF00"/>
                </a:solidFill>
                <a:cs typeface="B Titr" panose="00000700000000000000" pitchFamily="2" charset="-78"/>
              </a:rPr>
              <a:t>مراحل اجرای ایفای نقش</a:t>
            </a:r>
            <a:endParaRPr lang="en-US" smtClean="0">
              <a:solidFill>
                <a:srgbClr val="FFFF00"/>
              </a:solidFill>
              <a:cs typeface="B Titr" panose="00000700000000000000" pitchFamily="2" charset="-78"/>
            </a:endParaRPr>
          </a:p>
        </p:txBody>
      </p:sp>
      <p:sp>
        <p:nvSpPr>
          <p:cNvPr id="4" name="Rectangle 2"/>
          <p:cNvSpPr txBox="1">
            <a:spLocks noChangeArrowheads="1"/>
          </p:cNvSpPr>
          <p:nvPr/>
        </p:nvSpPr>
        <p:spPr bwMode="auto">
          <a:xfrm>
            <a:off x="1905000" y="685800"/>
            <a:ext cx="7239000" cy="1143000"/>
          </a:xfrm>
          <a:prstGeom prst="rect">
            <a:avLst/>
          </a:prstGeom>
          <a:noFill/>
          <a:ln w="9525">
            <a:noFill/>
            <a:miter lim="800000"/>
            <a:headEnd/>
            <a:tailEnd/>
          </a:ln>
        </p:spPr>
        <p:txBody>
          <a:bodyPr anchor="ctr"/>
          <a:lstStyle/>
          <a:p>
            <a:pPr algn="r">
              <a:defRPr/>
            </a:pPr>
            <a:r>
              <a:rPr lang="fa-IR" sz="3600" b="1" kern="0" dirty="0">
                <a:solidFill>
                  <a:srgbClr val="FF0000"/>
                </a:solidFill>
                <a:latin typeface="+mj-lt"/>
                <a:ea typeface="+mj-ea"/>
                <a:cs typeface="B Titr" pitchFamily="2" charset="-78"/>
              </a:rPr>
              <a:t>مرحله اول: تعیین موضوع یا طرح مسئله</a:t>
            </a:r>
            <a:endParaRPr lang="en-US" sz="36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19050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r>
              <a:rPr lang="fa-IR" sz="2800" kern="0" dirty="0">
                <a:latin typeface="+mn-lt"/>
                <a:cs typeface="B Yekan" pitchFamily="2" charset="-78"/>
              </a:rPr>
              <a:t>ارائه مسئله به نحوی که دانش آموزان به آن رغبت پیدا کنند. </a:t>
            </a:r>
          </a:p>
          <a:p>
            <a:pPr marL="342900" indent="-342900" algn="just" rtl="1">
              <a:spcBef>
                <a:spcPct val="20000"/>
              </a:spcBef>
              <a:buFontTx/>
              <a:buChar char="•"/>
              <a:defRPr/>
            </a:pPr>
            <a:r>
              <a:rPr lang="fa-IR" sz="2800" kern="0" dirty="0">
                <a:latin typeface="+mn-lt"/>
                <a:cs typeface="B Yekan" pitchFamily="2" charset="-78"/>
              </a:rPr>
              <a:t>مسئله بایستی برخواسته از زندگی واقعی دانش آموزان باشد ( استفاده از داستان، موقعیت های مساله مدار و فیلم کوتاه)</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 to="" calcmode="lin" valueType="num">
                                      <p:cBhvr>
                                        <p:cTn id="12" dur="1" fill="hold"/>
                                        <p:tgtEl>
                                          <p:spTgt spid="5">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a:xfrm>
            <a:off x="838200" y="-228600"/>
            <a:ext cx="6553200" cy="1143000"/>
          </a:xfrm>
        </p:spPr>
        <p:txBody>
          <a:bodyPr/>
          <a:lstStyle/>
          <a:p>
            <a:r>
              <a:rPr lang="fa-IR" sz="3200" smtClean="0">
                <a:solidFill>
                  <a:srgbClr val="FFFF00"/>
                </a:solidFill>
                <a:cs typeface="B Titr" panose="00000700000000000000" pitchFamily="2" charset="-78"/>
              </a:rPr>
              <a:t>مراحل اجرای ایفای نقش</a:t>
            </a:r>
            <a:endParaRPr lang="en-US" sz="3200" smtClean="0">
              <a:solidFill>
                <a:srgbClr val="FFFF00"/>
              </a:solidFill>
              <a:cs typeface="B Titr" panose="00000700000000000000" pitchFamily="2" charset="-78"/>
            </a:endParaRPr>
          </a:p>
        </p:txBody>
      </p:sp>
      <p:sp>
        <p:nvSpPr>
          <p:cNvPr id="4" name="Rectangle 2"/>
          <p:cNvSpPr txBox="1">
            <a:spLocks noChangeArrowheads="1"/>
          </p:cNvSpPr>
          <p:nvPr/>
        </p:nvSpPr>
        <p:spPr bwMode="auto">
          <a:xfrm>
            <a:off x="1905000" y="838200"/>
            <a:ext cx="7239000" cy="1143000"/>
          </a:xfrm>
          <a:prstGeom prst="rect">
            <a:avLst/>
          </a:prstGeom>
          <a:noFill/>
          <a:ln w="9525">
            <a:noFill/>
            <a:miter lim="800000"/>
            <a:headEnd/>
            <a:tailEnd/>
          </a:ln>
        </p:spPr>
        <p:txBody>
          <a:bodyPr anchor="ctr"/>
          <a:lstStyle/>
          <a:p>
            <a:pPr algn="r">
              <a:defRPr/>
            </a:pPr>
            <a:r>
              <a:rPr lang="fa-IR" sz="3600" b="1" kern="0" dirty="0">
                <a:solidFill>
                  <a:srgbClr val="FF0000"/>
                </a:solidFill>
                <a:latin typeface="+mj-lt"/>
                <a:ea typeface="+mj-ea"/>
                <a:cs typeface="B Titr" pitchFamily="2" charset="-78"/>
              </a:rPr>
              <a:t>مرحله دوم: انتخاب ایفاگران نقش و تعیین نقش های آنها</a:t>
            </a:r>
            <a:endParaRPr lang="en-US" sz="36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20574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r>
              <a:rPr lang="fa-IR" sz="2800" kern="0" dirty="0">
                <a:latin typeface="+mn-lt"/>
                <a:cs typeface="B Yekan" pitchFamily="2" charset="-78"/>
              </a:rPr>
              <a:t>ویژگی ها و نشانه های شخصیت های نقش ها توسط معلم و دانش آموزان توصیف می شود.</a:t>
            </a:r>
          </a:p>
          <a:p>
            <a:pPr marL="342900" indent="-342900" algn="just" rtl="1">
              <a:spcBef>
                <a:spcPct val="20000"/>
              </a:spcBef>
              <a:buFontTx/>
              <a:buChar char="•"/>
              <a:defRPr/>
            </a:pPr>
            <a:r>
              <a:rPr lang="fa-IR" sz="2800" kern="0" dirty="0">
                <a:latin typeface="+mn-lt"/>
                <a:cs typeface="B Yekan" pitchFamily="2" charset="-78"/>
              </a:rPr>
              <a:t>معلم از فراگیران می خواهد که داوطلب پذیرش نقش ها شوند.</a:t>
            </a:r>
          </a:p>
          <a:p>
            <a:pPr marL="342900" indent="-342900" algn="just" rtl="1">
              <a:spcBef>
                <a:spcPct val="20000"/>
              </a:spcBef>
              <a:buFontTx/>
              <a:buChar char="•"/>
              <a:defRPr/>
            </a:pPr>
            <a:endParaRPr lang="fa-IR" sz="2800" kern="0" dirty="0">
              <a:latin typeface="+mn-lt"/>
              <a:cs typeface="B Yeka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 to="" calcmode="lin" valueType="num">
                                      <p:cBhvr>
                                        <p:cTn id="12" dur="1" fill="hold"/>
                                        <p:tgtEl>
                                          <p:spTgt spid="5">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282" name="Rectangle 2"/>
          <p:cNvSpPr>
            <a:spLocks noGrp="1" noChangeArrowheads="1"/>
          </p:cNvSpPr>
          <p:nvPr>
            <p:ph type="title"/>
          </p:nvPr>
        </p:nvSpPr>
        <p:spPr>
          <a:xfrm>
            <a:off x="838200" y="-228600"/>
            <a:ext cx="6553200" cy="1143000"/>
          </a:xfrm>
        </p:spPr>
        <p:txBody>
          <a:bodyPr/>
          <a:lstStyle/>
          <a:p>
            <a:r>
              <a:rPr lang="fa-IR" sz="3200" smtClean="0">
                <a:solidFill>
                  <a:srgbClr val="FFFF00"/>
                </a:solidFill>
                <a:cs typeface="B Titr" panose="00000700000000000000" pitchFamily="2" charset="-78"/>
              </a:rPr>
              <a:t>مراحل اجرای ایفای نقش</a:t>
            </a:r>
            <a:endParaRPr lang="en-US" sz="3200" smtClean="0">
              <a:solidFill>
                <a:srgbClr val="FFFF00"/>
              </a:solidFill>
              <a:cs typeface="B Titr" panose="00000700000000000000" pitchFamily="2" charset="-78"/>
            </a:endParaRPr>
          </a:p>
        </p:txBody>
      </p:sp>
      <p:sp>
        <p:nvSpPr>
          <p:cNvPr id="4" name="Rectangle 2"/>
          <p:cNvSpPr txBox="1">
            <a:spLocks noChangeArrowheads="1"/>
          </p:cNvSpPr>
          <p:nvPr/>
        </p:nvSpPr>
        <p:spPr bwMode="auto">
          <a:xfrm>
            <a:off x="1905000" y="838200"/>
            <a:ext cx="7239000" cy="1143000"/>
          </a:xfrm>
          <a:prstGeom prst="rect">
            <a:avLst/>
          </a:prstGeom>
          <a:noFill/>
          <a:ln w="9525">
            <a:noFill/>
            <a:miter lim="800000"/>
            <a:headEnd/>
            <a:tailEnd/>
          </a:ln>
        </p:spPr>
        <p:txBody>
          <a:bodyPr anchor="ctr"/>
          <a:lstStyle/>
          <a:p>
            <a:pPr algn="r">
              <a:defRPr/>
            </a:pPr>
            <a:r>
              <a:rPr lang="fa-IR" sz="3600" b="1" kern="0" dirty="0">
                <a:solidFill>
                  <a:srgbClr val="FF0000"/>
                </a:solidFill>
                <a:latin typeface="+mj-lt"/>
                <a:ea typeface="+mj-ea"/>
                <a:cs typeface="B Titr" pitchFamily="2" charset="-78"/>
              </a:rPr>
              <a:t>مرحله سوم: فراهم کردن امکانات و پردازش صحنه</a:t>
            </a:r>
            <a:endParaRPr lang="en-US" sz="36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20574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r>
              <a:rPr lang="fa-IR" sz="2800" kern="0" dirty="0">
                <a:latin typeface="+mn-lt"/>
                <a:cs typeface="B Yekan" pitchFamily="2" charset="-78"/>
              </a:rPr>
              <a:t>وسایل و امکانات لازم فراهم می شود.</a:t>
            </a:r>
          </a:p>
          <a:p>
            <a:pPr marL="342900" indent="-342900" algn="just" rtl="1">
              <a:spcBef>
                <a:spcPct val="20000"/>
              </a:spcBef>
              <a:buFontTx/>
              <a:buChar char="•"/>
              <a:defRPr/>
            </a:pPr>
            <a:r>
              <a:rPr lang="fa-IR" sz="2800" kern="0" dirty="0">
                <a:latin typeface="+mn-lt"/>
                <a:cs typeface="B Yekan" pitchFamily="2" charset="-78"/>
              </a:rPr>
              <a:t>یادگیرندگان در طراحی صحنه مشارکت می کنند.</a:t>
            </a:r>
          </a:p>
          <a:p>
            <a:pPr marL="342900" indent="-342900" algn="just" rtl="1">
              <a:spcBef>
                <a:spcPct val="20000"/>
              </a:spcBef>
              <a:buFontTx/>
              <a:buChar char="•"/>
              <a:defRPr/>
            </a:pPr>
            <a:endParaRPr lang="fa-IR" sz="2800" kern="0" dirty="0">
              <a:latin typeface="+mn-lt"/>
              <a:cs typeface="B Yeka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 to="" calcmode="lin" valueType="num">
                                      <p:cBhvr>
                                        <p:cTn id="12" dur="1" fill="hold"/>
                                        <p:tgtEl>
                                          <p:spTgt spid="5">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6306" name="Rectangle 2"/>
          <p:cNvSpPr>
            <a:spLocks noGrp="1" noChangeArrowheads="1"/>
          </p:cNvSpPr>
          <p:nvPr>
            <p:ph type="title"/>
          </p:nvPr>
        </p:nvSpPr>
        <p:spPr>
          <a:xfrm>
            <a:off x="838200" y="-228600"/>
            <a:ext cx="6553200" cy="1143000"/>
          </a:xfrm>
        </p:spPr>
        <p:txBody>
          <a:bodyPr/>
          <a:lstStyle/>
          <a:p>
            <a:r>
              <a:rPr lang="fa-IR" sz="3200" smtClean="0">
                <a:solidFill>
                  <a:srgbClr val="FFFF00"/>
                </a:solidFill>
                <a:cs typeface="B Titr" panose="00000700000000000000" pitchFamily="2" charset="-78"/>
              </a:rPr>
              <a:t>مراحل اجرای ایفای نقش</a:t>
            </a:r>
            <a:endParaRPr lang="en-US" sz="3200" smtClean="0">
              <a:solidFill>
                <a:srgbClr val="FFFF00"/>
              </a:solidFill>
              <a:cs typeface="B Titr" panose="00000700000000000000" pitchFamily="2" charset="-78"/>
            </a:endParaRPr>
          </a:p>
        </p:txBody>
      </p:sp>
      <p:sp>
        <p:nvSpPr>
          <p:cNvPr id="4" name="Rectangle 2"/>
          <p:cNvSpPr txBox="1">
            <a:spLocks noChangeArrowheads="1"/>
          </p:cNvSpPr>
          <p:nvPr/>
        </p:nvSpPr>
        <p:spPr bwMode="auto">
          <a:xfrm>
            <a:off x="1905000" y="838200"/>
            <a:ext cx="7239000" cy="1143000"/>
          </a:xfrm>
          <a:prstGeom prst="rect">
            <a:avLst/>
          </a:prstGeom>
          <a:noFill/>
          <a:ln w="9525">
            <a:noFill/>
            <a:miter lim="800000"/>
            <a:headEnd/>
            <a:tailEnd/>
          </a:ln>
        </p:spPr>
        <p:txBody>
          <a:bodyPr anchor="ctr"/>
          <a:lstStyle/>
          <a:p>
            <a:pPr algn="r">
              <a:defRPr/>
            </a:pPr>
            <a:r>
              <a:rPr lang="fa-IR" sz="3600" b="1" kern="0" dirty="0">
                <a:solidFill>
                  <a:srgbClr val="FF0000"/>
                </a:solidFill>
                <a:latin typeface="+mj-lt"/>
                <a:ea typeface="+mj-ea"/>
                <a:cs typeface="B Titr" pitchFamily="2" charset="-78"/>
              </a:rPr>
              <a:t>مرحله چهارم: آماده کردن دانش آموزان برای مشاهده</a:t>
            </a:r>
            <a:endParaRPr lang="en-US" sz="36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20574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r>
              <a:rPr lang="fa-IR" sz="2800" kern="0" dirty="0">
                <a:latin typeface="+mn-lt"/>
                <a:cs typeface="B Yekan" pitchFamily="2" charset="-78"/>
              </a:rPr>
              <a:t>مشاهده کنندگان به صورت فعال درگیر نمایش شوند.</a:t>
            </a:r>
          </a:p>
          <a:p>
            <a:pPr marL="342900" indent="-342900" algn="just" rtl="1">
              <a:spcBef>
                <a:spcPct val="20000"/>
              </a:spcBef>
              <a:buFontTx/>
              <a:buChar char="•"/>
              <a:defRPr/>
            </a:pPr>
            <a:r>
              <a:rPr lang="fa-IR" sz="2800" kern="0" dirty="0">
                <a:latin typeface="+mn-lt"/>
                <a:cs typeface="B Yekan" pitchFamily="2" charset="-78"/>
              </a:rPr>
              <a:t>نقش مشاهده کنندگان توسط معلم به آنها گفته شود ( از آنها خواسته شود که نقش ها را تحلیل و ارزشیابی کنند)</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 to="" calcmode="lin" valueType="num">
                                      <p:cBhvr>
                                        <p:cTn id="12" dur="1" fill="hold"/>
                                        <p:tgtEl>
                                          <p:spTgt spid="5">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981200" y="304800"/>
            <a:ext cx="6553200" cy="1143000"/>
          </a:xfrm>
        </p:spPr>
        <p:txBody>
          <a:bodyPr/>
          <a:lstStyle/>
          <a:p>
            <a:pPr eaLnBrk="1" hangingPunct="1"/>
            <a:r>
              <a:rPr lang="fa-IR" sz="3000" smtClean="0">
                <a:solidFill>
                  <a:srgbClr val="FF0000"/>
                </a:solidFill>
                <a:cs typeface="B Traffic" panose="00000400000000000000" pitchFamily="2" charset="-78"/>
              </a:rPr>
              <a:t>مراحل یادگیری از طریق مشاهده</a:t>
            </a:r>
            <a:endParaRPr lang="en-US" sz="3000" smtClean="0">
              <a:solidFill>
                <a:srgbClr val="FF0000"/>
              </a:solidFill>
              <a:cs typeface="B Traffic" panose="00000400000000000000" pitchFamily="2" charset="-78"/>
            </a:endParaRPr>
          </a:p>
        </p:txBody>
      </p:sp>
      <p:sp>
        <p:nvSpPr>
          <p:cNvPr id="5" name="Rectangle 6"/>
          <p:cNvSpPr>
            <a:spLocks noChangeArrowheads="1"/>
          </p:cNvSpPr>
          <p:nvPr/>
        </p:nvSpPr>
        <p:spPr bwMode="auto">
          <a:xfrm>
            <a:off x="609600" y="1752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cs typeface="B Yekan" panose="00000400000000000000" pitchFamily="2" charset="-78"/>
              </a:rPr>
              <a:t>مرحله توجه به رفتارهای الگو</a:t>
            </a:r>
          </a:p>
          <a:p>
            <a:pPr algn="r" rtl="1">
              <a:spcBef>
                <a:spcPct val="20000"/>
              </a:spcBef>
              <a:buFontTx/>
              <a:buChar char="•"/>
            </a:pPr>
            <a:r>
              <a:rPr lang="fa-IR" sz="2800" b="1">
                <a:cs typeface="B Yekan" panose="00000400000000000000" pitchFamily="2" charset="-78"/>
              </a:rPr>
              <a:t>مرحله به یادسپاری رفتارهای مشاهده شده</a:t>
            </a:r>
          </a:p>
          <a:p>
            <a:pPr algn="r" rtl="1">
              <a:spcBef>
                <a:spcPct val="20000"/>
              </a:spcBef>
              <a:buFontTx/>
              <a:buChar char="•"/>
            </a:pPr>
            <a:r>
              <a:rPr lang="fa-IR" sz="2800" b="1">
                <a:cs typeface="B Yekan" panose="00000400000000000000" pitchFamily="2" charset="-78"/>
              </a:rPr>
              <a:t>مرحله بازآفرینی</a:t>
            </a:r>
          </a:p>
          <a:p>
            <a:pPr algn="r" rtl="1">
              <a:spcBef>
                <a:spcPct val="20000"/>
              </a:spcBef>
              <a:buFontTx/>
              <a:buChar char="•"/>
            </a:pPr>
            <a:r>
              <a:rPr lang="fa-IR" sz="2800" b="1">
                <a:cs typeface="B Yekan" panose="00000400000000000000" pitchFamily="2" charset="-78"/>
              </a:rPr>
              <a:t>مرحله انگیزشی</a:t>
            </a:r>
          </a:p>
          <a:p>
            <a:pPr algn="r" rtl="1">
              <a:spcBef>
                <a:spcPct val="20000"/>
              </a:spcBef>
              <a:buFontTx/>
              <a:buChar char="•"/>
            </a:pPr>
            <a:r>
              <a:rPr lang="fa-IR" sz="2800" b="1">
                <a:cs typeface="B Yekan" panose="00000400000000000000" pitchFamily="2" charset="-78"/>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7330" name="Rectangle 2"/>
          <p:cNvSpPr>
            <a:spLocks noGrp="1" noChangeArrowheads="1"/>
          </p:cNvSpPr>
          <p:nvPr>
            <p:ph type="title"/>
          </p:nvPr>
        </p:nvSpPr>
        <p:spPr>
          <a:xfrm>
            <a:off x="838200" y="-228600"/>
            <a:ext cx="6553200" cy="1143000"/>
          </a:xfrm>
        </p:spPr>
        <p:txBody>
          <a:bodyPr/>
          <a:lstStyle/>
          <a:p>
            <a:r>
              <a:rPr lang="fa-IR" sz="3200" smtClean="0">
                <a:solidFill>
                  <a:srgbClr val="FFFF00"/>
                </a:solidFill>
                <a:cs typeface="B Titr" panose="00000700000000000000" pitchFamily="2" charset="-78"/>
              </a:rPr>
              <a:t>مراحل اجرای ایفای نقش</a:t>
            </a:r>
            <a:endParaRPr lang="en-US" sz="3200" smtClean="0">
              <a:solidFill>
                <a:srgbClr val="FFFF00"/>
              </a:solidFill>
              <a:cs typeface="B Titr" panose="00000700000000000000" pitchFamily="2" charset="-78"/>
            </a:endParaRPr>
          </a:p>
        </p:txBody>
      </p:sp>
      <p:sp>
        <p:nvSpPr>
          <p:cNvPr id="4" name="Rectangle 2"/>
          <p:cNvSpPr txBox="1">
            <a:spLocks noChangeArrowheads="1"/>
          </p:cNvSpPr>
          <p:nvPr/>
        </p:nvSpPr>
        <p:spPr bwMode="auto">
          <a:xfrm>
            <a:off x="1905000" y="838200"/>
            <a:ext cx="7239000" cy="1143000"/>
          </a:xfrm>
          <a:prstGeom prst="rect">
            <a:avLst/>
          </a:prstGeom>
          <a:noFill/>
          <a:ln w="9525">
            <a:noFill/>
            <a:miter lim="800000"/>
            <a:headEnd/>
            <a:tailEnd/>
          </a:ln>
        </p:spPr>
        <p:txBody>
          <a:bodyPr anchor="ctr"/>
          <a:lstStyle/>
          <a:p>
            <a:pPr algn="r">
              <a:defRPr/>
            </a:pPr>
            <a:r>
              <a:rPr lang="fa-IR" sz="3600" b="1" kern="0" dirty="0">
                <a:solidFill>
                  <a:srgbClr val="FF0000"/>
                </a:solidFill>
                <a:latin typeface="+mj-lt"/>
                <a:ea typeface="+mj-ea"/>
                <a:cs typeface="B Titr" pitchFamily="2" charset="-78"/>
              </a:rPr>
              <a:t>مرحله پنجم: اجرای نمایش</a:t>
            </a:r>
            <a:endParaRPr lang="en-US" sz="36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20574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r>
              <a:rPr lang="fa-IR" sz="2800" kern="0" dirty="0">
                <a:latin typeface="+mn-lt"/>
                <a:cs typeface="B Yekan" pitchFamily="2" charset="-78"/>
              </a:rPr>
              <a:t>بازیگران نقش را به طور طبیعی اجرا می کنند.</a:t>
            </a:r>
          </a:p>
          <a:p>
            <a:pPr marL="342900" indent="-342900" algn="just" rtl="1">
              <a:spcBef>
                <a:spcPct val="20000"/>
              </a:spcBef>
              <a:buFontTx/>
              <a:buChar char="•"/>
              <a:defRPr/>
            </a:pPr>
            <a:r>
              <a:rPr lang="fa-IR" sz="2800" kern="0" dirty="0">
                <a:latin typeface="+mn-lt"/>
                <a:cs typeface="B Yekan" pitchFamily="2" charset="-78"/>
              </a:rPr>
              <a:t>بازی نقش تا زمانی ادامه پیدا می کند که رفتار مورد نظر تقویت شده، مهارتی کسب شده و یا نگرش خاصی ابراز شود.</a:t>
            </a:r>
          </a:p>
          <a:p>
            <a:pPr marL="342900" indent="-342900" algn="just" rtl="1">
              <a:spcBef>
                <a:spcPct val="20000"/>
              </a:spcBef>
              <a:buFontTx/>
              <a:buChar char="•"/>
              <a:defRPr/>
            </a:pPr>
            <a:r>
              <a:rPr lang="fa-IR" sz="2800" kern="0" dirty="0">
                <a:latin typeface="+mn-lt"/>
                <a:cs typeface="B Yekan" pitchFamily="2" charset="-78"/>
              </a:rPr>
              <a:t>چنانچه نمایش به خوبی اجرا نشود مجددا زمینه های اجرای آن فراهم می شود.</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 to="" calcmode="lin" valueType="num">
                                      <p:cBhvr>
                                        <p:cTn id="12" dur="1" fill="hold"/>
                                        <p:tgtEl>
                                          <p:spTgt spid="5">
                                            <p:txEl>
                                              <p:pRg st="1" end="1"/>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 to="" calcmode="lin" valueType="num">
                                      <p:cBhvr>
                                        <p:cTn id="17" dur="1" fill="hold"/>
                                        <p:tgtEl>
                                          <p:spTgt spid="5">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8354" name="Rectangle 2"/>
          <p:cNvSpPr>
            <a:spLocks noGrp="1" noChangeArrowheads="1"/>
          </p:cNvSpPr>
          <p:nvPr>
            <p:ph type="title"/>
          </p:nvPr>
        </p:nvSpPr>
        <p:spPr>
          <a:xfrm>
            <a:off x="838200" y="-228600"/>
            <a:ext cx="6553200" cy="1143000"/>
          </a:xfrm>
        </p:spPr>
        <p:txBody>
          <a:bodyPr/>
          <a:lstStyle/>
          <a:p>
            <a:r>
              <a:rPr lang="fa-IR" sz="3200" smtClean="0">
                <a:solidFill>
                  <a:srgbClr val="FFFF00"/>
                </a:solidFill>
                <a:cs typeface="B Titr" panose="00000700000000000000" pitchFamily="2" charset="-78"/>
              </a:rPr>
              <a:t>مراحل اجرای ایفای نقش</a:t>
            </a:r>
            <a:endParaRPr lang="en-US" sz="3200" smtClean="0">
              <a:solidFill>
                <a:srgbClr val="FFFF00"/>
              </a:solidFill>
              <a:cs typeface="B Titr" panose="00000700000000000000" pitchFamily="2" charset="-78"/>
            </a:endParaRPr>
          </a:p>
        </p:txBody>
      </p:sp>
      <p:sp>
        <p:nvSpPr>
          <p:cNvPr id="4" name="Rectangle 2"/>
          <p:cNvSpPr txBox="1">
            <a:spLocks noChangeArrowheads="1"/>
          </p:cNvSpPr>
          <p:nvPr/>
        </p:nvSpPr>
        <p:spPr bwMode="auto">
          <a:xfrm>
            <a:off x="1676400" y="762000"/>
            <a:ext cx="7239000" cy="1143000"/>
          </a:xfrm>
          <a:prstGeom prst="rect">
            <a:avLst/>
          </a:prstGeom>
          <a:noFill/>
          <a:ln w="9525">
            <a:noFill/>
            <a:miter lim="800000"/>
            <a:headEnd/>
            <a:tailEnd/>
          </a:ln>
        </p:spPr>
        <p:txBody>
          <a:bodyPr anchor="ctr"/>
          <a:lstStyle/>
          <a:p>
            <a:pPr algn="r">
              <a:defRPr/>
            </a:pPr>
            <a:r>
              <a:rPr lang="fa-IR" sz="3600" b="1" kern="0" dirty="0">
                <a:solidFill>
                  <a:srgbClr val="FF0000"/>
                </a:solidFill>
                <a:latin typeface="+mj-lt"/>
                <a:ea typeface="+mj-ea"/>
                <a:cs typeface="B Titr" pitchFamily="2" charset="-78"/>
              </a:rPr>
              <a:t>مرحله ششم: بحث و ارزشیابی نمایش</a:t>
            </a:r>
            <a:endParaRPr lang="en-US" sz="36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20574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r>
              <a:rPr lang="fa-IR" sz="2800" kern="0" dirty="0">
                <a:latin typeface="+mn-lt"/>
                <a:cs typeface="B Yekan" pitchFamily="2" charset="-78"/>
              </a:rPr>
              <a:t>بحث و ارزشیابی بستگی به اجرای صحیح نقش ها دارد.</a:t>
            </a:r>
          </a:p>
          <a:p>
            <a:pPr marL="342900" indent="-342900" algn="just" rtl="1">
              <a:spcBef>
                <a:spcPct val="20000"/>
              </a:spcBef>
              <a:buFontTx/>
              <a:buChar char="•"/>
              <a:defRPr/>
            </a:pPr>
            <a:r>
              <a:rPr lang="fa-IR" sz="2800" kern="0" dirty="0">
                <a:latin typeface="+mn-lt"/>
                <a:cs typeface="B Yekan" pitchFamily="2" charset="-78"/>
              </a:rPr>
              <a:t>مهمترین مسئله نتیجه نمایش و انگیزه های بازیگران نقش است.</a:t>
            </a:r>
          </a:p>
          <a:p>
            <a:pPr marL="342900" indent="-342900" algn="just" rtl="1">
              <a:spcBef>
                <a:spcPct val="20000"/>
              </a:spcBef>
              <a:buFontTx/>
              <a:buChar char="•"/>
              <a:defRPr/>
            </a:pPr>
            <a:r>
              <a:rPr lang="fa-IR" sz="2800" kern="0" dirty="0">
                <a:latin typeface="+mn-lt"/>
                <a:cs typeface="B Yekan" pitchFamily="2" charset="-78"/>
              </a:rPr>
              <a:t>معلم سوالات دانش آموزان را به شکل صحیحی هدایت می کند.</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 to="" calcmode="lin" valueType="num">
                                      <p:cBhvr>
                                        <p:cTn id="12" dur="1" fill="hold"/>
                                        <p:tgtEl>
                                          <p:spTgt spid="5">
                                            <p:txEl>
                                              <p:pRg st="1" end="1"/>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 to="" calcmode="lin" valueType="num">
                                      <p:cBhvr>
                                        <p:cTn id="17" dur="1" fill="hold"/>
                                        <p:tgtEl>
                                          <p:spTgt spid="5">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9378" name="Rectangle 2"/>
          <p:cNvSpPr>
            <a:spLocks noGrp="1" noChangeArrowheads="1"/>
          </p:cNvSpPr>
          <p:nvPr>
            <p:ph type="title"/>
          </p:nvPr>
        </p:nvSpPr>
        <p:spPr>
          <a:xfrm>
            <a:off x="838200" y="-228600"/>
            <a:ext cx="6553200" cy="1143000"/>
          </a:xfrm>
        </p:spPr>
        <p:txBody>
          <a:bodyPr/>
          <a:lstStyle/>
          <a:p>
            <a:r>
              <a:rPr lang="fa-IR" sz="3200" smtClean="0">
                <a:solidFill>
                  <a:srgbClr val="FFFF00"/>
                </a:solidFill>
                <a:cs typeface="B Titr" panose="00000700000000000000" pitchFamily="2" charset="-78"/>
              </a:rPr>
              <a:t>مراحل اجرای ایفای نقش</a:t>
            </a:r>
            <a:endParaRPr lang="en-US" sz="3200" smtClean="0">
              <a:solidFill>
                <a:srgbClr val="FFFF00"/>
              </a:solidFill>
              <a:cs typeface="B Titr" panose="00000700000000000000" pitchFamily="2" charset="-78"/>
            </a:endParaRPr>
          </a:p>
        </p:txBody>
      </p:sp>
      <p:sp>
        <p:nvSpPr>
          <p:cNvPr id="4" name="Rectangle 2"/>
          <p:cNvSpPr txBox="1">
            <a:spLocks noChangeArrowheads="1"/>
          </p:cNvSpPr>
          <p:nvPr/>
        </p:nvSpPr>
        <p:spPr bwMode="auto">
          <a:xfrm>
            <a:off x="1676400" y="762000"/>
            <a:ext cx="7239000" cy="1143000"/>
          </a:xfrm>
          <a:prstGeom prst="rect">
            <a:avLst/>
          </a:prstGeom>
          <a:noFill/>
          <a:ln w="9525">
            <a:noFill/>
            <a:miter lim="800000"/>
            <a:headEnd/>
            <a:tailEnd/>
          </a:ln>
        </p:spPr>
        <p:txBody>
          <a:bodyPr anchor="ctr"/>
          <a:lstStyle/>
          <a:p>
            <a:pPr algn="r">
              <a:defRPr/>
            </a:pPr>
            <a:r>
              <a:rPr lang="fa-IR" sz="3600" b="1" kern="0" dirty="0">
                <a:solidFill>
                  <a:srgbClr val="FF0000"/>
                </a:solidFill>
                <a:latin typeface="+mj-lt"/>
                <a:ea typeface="+mj-ea"/>
                <a:cs typeface="B Titr" pitchFamily="2" charset="-78"/>
              </a:rPr>
              <a:t>مرحله هفتم: اجرای مجدد نمایش</a:t>
            </a:r>
            <a:endParaRPr lang="en-US" sz="36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20574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r>
              <a:rPr lang="fa-IR" sz="2800" kern="0" dirty="0">
                <a:latin typeface="+mn-lt"/>
                <a:cs typeface="B Yekan" pitchFamily="2" charset="-78"/>
              </a:rPr>
              <a:t>در روش ایفای نقش امکان اجرای مکرر یک نمایش وجود دارد </a:t>
            </a:r>
          </a:p>
          <a:p>
            <a:pPr marL="342900" indent="-342900" algn="just" rtl="1">
              <a:spcBef>
                <a:spcPct val="20000"/>
              </a:spcBef>
              <a:buFontTx/>
              <a:buChar char="•"/>
              <a:defRPr/>
            </a:pPr>
            <a:r>
              <a:rPr lang="fa-IR" sz="2800" kern="0" dirty="0">
                <a:latin typeface="+mn-lt"/>
                <a:cs typeface="B Yekan" pitchFamily="2" charset="-78"/>
              </a:rPr>
              <a:t>ممکن است افراد جدیدی وارد نمایش شوند و نقش ها را به شکل دیگری بازی کنند و تفسیرهای جدیدی در مورد نمایش صورت گیرد.</a:t>
            </a:r>
          </a:p>
          <a:p>
            <a:pPr marL="342900" indent="-342900" algn="just" rtl="1">
              <a:spcBef>
                <a:spcPct val="20000"/>
              </a:spcBef>
              <a:buFontTx/>
              <a:buChar char="•"/>
              <a:defRPr/>
            </a:pPr>
            <a:endParaRPr lang="fa-IR" sz="2800" kern="0" dirty="0">
              <a:latin typeface="+mn-lt"/>
              <a:cs typeface="B Yeka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 to="" calcmode="lin" valueType="num">
                                      <p:cBhvr>
                                        <p:cTn id="12" dur="1" fill="hold"/>
                                        <p:tgtEl>
                                          <p:spTgt spid="5">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0402" name="Rectangle 2"/>
          <p:cNvSpPr>
            <a:spLocks noGrp="1" noChangeArrowheads="1"/>
          </p:cNvSpPr>
          <p:nvPr>
            <p:ph type="title"/>
          </p:nvPr>
        </p:nvSpPr>
        <p:spPr>
          <a:xfrm>
            <a:off x="838200" y="-228600"/>
            <a:ext cx="6553200" cy="1143000"/>
          </a:xfrm>
        </p:spPr>
        <p:txBody>
          <a:bodyPr/>
          <a:lstStyle/>
          <a:p>
            <a:r>
              <a:rPr lang="fa-IR" sz="3200" smtClean="0">
                <a:solidFill>
                  <a:srgbClr val="FFFF00"/>
                </a:solidFill>
                <a:cs typeface="B Titr" panose="00000700000000000000" pitchFamily="2" charset="-78"/>
              </a:rPr>
              <a:t>مراحل اجرای ایفای نقش</a:t>
            </a:r>
            <a:endParaRPr lang="en-US" sz="3200" smtClean="0">
              <a:solidFill>
                <a:srgbClr val="FFFF00"/>
              </a:solidFill>
              <a:cs typeface="B Titr" panose="00000700000000000000" pitchFamily="2" charset="-78"/>
            </a:endParaRPr>
          </a:p>
        </p:txBody>
      </p:sp>
      <p:sp>
        <p:nvSpPr>
          <p:cNvPr id="4" name="Rectangle 2"/>
          <p:cNvSpPr txBox="1">
            <a:spLocks noChangeArrowheads="1"/>
          </p:cNvSpPr>
          <p:nvPr/>
        </p:nvSpPr>
        <p:spPr bwMode="auto">
          <a:xfrm>
            <a:off x="1676400" y="762000"/>
            <a:ext cx="7239000" cy="1143000"/>
          </a:xfrm>
          <a:prstGeom prst="rect">
            <a:avLst/>
          </a:prstGeom>
          <a:noFill/>
          <a:ln w="9525">
            <a:noFill/>
            <a:miter lim="800000"/>
            <a:headEnd/>
            <a:tailEnd/>
          </a:ln>
        </p:spPr>
        <p:txBody>
          <a:bodyPr anchor="ctr"/>
          <a:lstStyle/>
          <a:p>
            <a:pPr algn="r">
              <a:defRPr/>
            </a:pPr>
            <a:r>
              <a:rPr lang="fa-IR" sz="3600" b="1" kern="0" dirty="0">
                <a:solidFill>
                  <a:srgbClr val="FF0000"/>
                </a:solidFill>
                <a:latin typeface="+mj-lt"/>
                <a:ea typeface="+mj-ea"/>
                <a:cs typeface="B Titr" pitchFamily="2" charset="-78"/>
              </a:rPr>
              <a:t>مرحله هشتم: بحث و ارزشیابی مجدد</a:t>
            </a:r>
            <a:endParaRPr lang="en-US" sz="36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20574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r>
              <a:rPr lang="fa-IR" sz="2800" kern="0" dirty="0">
                <a:latin typeface="+mn-lt"/>
                <a:cs typeface="B Yekan" pitchFamily="2" charset="-78"/>
              </a:rPr>
              <a:t>دلیل پذیرش یا رد نمایش توسط معلم و فراگیران بررسی می شود.</a:t>
            </a:r>
          </a:p>
          <a:p>
            <a:pPr marL="342900" indent="-342900" algn="just" rtl="1">
              <a:spcBef>
                <a:spcPct val="20000"/>
              </a:spcBef>
              <a:buFontTx/>
              <a:buChar char="•"/>
              <a:defRPr/>
            </a:pPr>
            <a:r>
              <a:rPr lang="fa-IR" sz="2800" kern="0" dirty="0">
                <a:latin typeface="+mn-lt"/>
                <a:cs typeface="B Yekan" pitchFamily="2" charset="-78"/>
              </a:rPr>
              <a:t>راه حل ها یا واکنش های احتمالی دیگر بررسی می شوند.</a:t>
            </a:r>
          </a:p>
          <a:p>
            <a:pPr marL="342900" indent="-342900" algn="just" rtl="1">
              <a:spcBef>
                <a:spcPct val="20000"/>
              </a:spcBef>
              <a:buFontTx/>
              <a:buChar char="•"/>
              <a:defRPr/>
            </a:pPr>
            <a:endParaRPr lang="fa-IR" sz="2800" kern="0" dirty="0">
              <a:latin typeface="+mn-lt"/>
              <a:cs typeface="B Yekan" pitchFamily="2" charset="-78"/>
            </a:endParaRPr>
          </a:p>
          <a:p>
            <a:pPr marL="342900" indent="-342900" algn="just" rtl="1">
              <a:spcBef>
                <a:spcPct val="20000"/>
              </a:spcBef>
              <a:buFontTx/>
              <a:buChar char="•"/>
              <a:defRPr/>
            </a:pPr>
            <a:endParaRPr lang="fa-IR" sz="2800" kern="0" dirty="0">
              <a:latin typeface="+mn-lt"/>
              <a:cs typeface="B Yeka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 to="" calcmode="lin" valueType="num">
                                      <p:cBhvr>
                                        <p:cTn id="12" dur="1" fill="hold"/>
                                        <p:tgtEl>
                                          <p:spTgt spid="5">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1426" name="Rectangle 2"/>
          <p:cNvSpPr>
            <a:spLocks noGrp="1" noChangeArrowheads="1"/>
          </p:cNvSpPr>
          <p:nvPr>
            <p:ph type="title"/>
          </p:nvPr>
        </p:nvSpPr>
        <p:spPr>
          <a:xfrm>
            <a:off x="838200" y="-228600"/>
            <a:ext cx="6553200" cy="1143000"/>
          </a:xfrm>
        </p:spPr>
        <p:txBody>
          <a:bodyPr/>
          <a:lstStyle/>
          <a:p>
            <a:r>
              <a:rPr lang="fa-IR" sz="3200" smtClean="0">
                <a:solidFill>
                  <a:srgbClr val="FFFF00"/>
                </a:solidFill>
                <a:cs typeface="B Titr" panose="00000700000000000000" pitchFamily="2" charset="-78"/>
              </a:rPr>
              <a:t>مراحل اجرای ایفای نقش</a:t>
            </a:r>
            <a:endParaRPr lang="en-US" sz="3200" smtClean="0">
              <a:solidFill>
                <a:srgbClr val="FFFF00"/>
              </a:solidFill>
              <a:cs typeface="B Titr" panose="00000700000000000000" pitchFamily="2" charset="-78"/>
            </a:endParaRPr>
          </a:p>
        </p:txBody>
      </p:sp>
      <p:sp>
        <p:nvSpPr>
          <p:cNvPr id="4" name="Rectangle 2"/>
          <p:cNvSpPr txBox="1">
            <a:spLocks noChangeArrowheads="1"/>
          </p:cNvSpPr>
          <p:nvPr/>
        </p:nvSpPr>
        <p:spPr bwMode="auto">
          <a:xfrm>
            <a:off x="1676400" y="762000"/>
            <a:ext cx="7239000" cy="1143000"/>
          </a:xfrm>
          <a:prstGeom prst="rect">
            <a:avLst/>
          </a:prstGeom>
          <a:noFill/>
          <a:ln w="9525">
            <a:noFill/>
            <a:miter lim="800000"/>
            <a:headEnd/>
            <a:tailEnd/>
          </a:ln>
        </p:spPr>
        <p:txBody>
          <a:bodyPr anchor="ctr"/>
          <a:lstStyle/>
          <a:p>
            <a:pPr algn="r">
              <a:defRPr/>
            </a:pPr>
            <a:r>
              <a:rPr lang="fa-IR" sz="3600" b="1" kern="0" dirty="0">
                <a:solidFill>
                  <a:srgbClr val="FF0000"/>
                </a:solidFill>
                <a:latin typeface="+mj-lt"/>
                <a:ea typeface="+mj-ea"/>
                <a:cs typeface="B Titr" pitchFamily="2" charset="-78"/>
              </a:rPr>
              <a:t>مرحله نهم: تقسیم تجارب و تعمیم آنها</a:t>
            </a:r>
            <a:endParaRPr lang="en-US" sz="36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20574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r>
              <a:rPr lang="fa-IR" sz="2800" kern="0" dirty="0">
                <a:latin typeface="+mn-lt"/>
                <a:cs typeface="B Yekan" pitchFamily="2" charset="-78"/>
              </a:rPr>
              <a:t>هدف اینست که دانش آموزان نتایج رفتاری یاد گرفته شده را به موقعیت های واقعی زندگی خود تعمیم دهند. سازماندهی روش ایفای نقش هر چقدر مناسبتر باشد بیشتر به دانش آموزان کمک می کند.</a:t>
            </a:r>
          </a:p>
          <a:p>
            <a:pPr marL="342900" indent="-342900" algn="just" rtl="1">
              <a:spcBef>
                <a:spcPct val="20000"/>
              </a:spcBef>
              <a:buFontTx/>
              <a:buChar char="•"/>
              <a:defRPr/>
            </a:pPr>
            <a:endParaRPr lang="fa-IR" sz="2800" kern="0" dirty="0">
              <a:latin typeface="+mn-lt"/>
              <a:cs typeface="B Yekan" pitchFamily="2" charset="-78"/>
            </a:endParaRPr>
          </a:p>
        </p:txBody>
      </p:sp>
    </p:spTree>
  </p:cSld>
  <p:clrMapOvr>
    <a:masterClrMapping/>
  </p:clrMapOvr>
  <p:timing>
    <p:tnLst>
      <p:par>
        <p:cTn id="1" dur="indefinite" restart="never" nodeType="tmRoot"/>
      </p:par>
    </p:tnLst>
  </p:timing>
</p:sld>
</file>

<file path=ppt/slides/slide2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2450" name="Rectangle 2"/>
          <p:cNvSpPr>
            <a:spLocks noGrp="1" noChangeArrowheads="1"/>
          </p:cNvSpPr>
          <p:nvPr>
            <p:ph type="title"/>
          </p:nvPr>
        </p:nvSpPr>
        <p:spPr>
          <a:xfrm>
            <a:off x="838200" y="-228600"/>
            <a:ext cx="6553200" cy="1143000"/>
          </a:xfrm>
        </p:spPr>
        <p:txBody>
          <a:bodyPr/>
          <a:lstStyle/>
          <a:p>
            <a:endParaRPr lang="en-MY" sz="3200" smtClean="0">
              <a:solidFill>
                <a:srgbClr val="FFFF00"/>
              </a:solidFill>
              <a:cs typeface="B Titr" panose="00000700000000000000" pitchFamily="2" charset="-78"/>
            </a:endParaRPr>
          </a:p>
        </p:txBody>
      </p:sp>
      <p:sp>
        <p:nvSpPr>
          <p:cNvPr id="4" name="Rectangle 2"/>
          <p:cNvSpPr txBox="1">
            <a:spLocks noChangeArrowheads="1"/>
          </p:cNvSpPr>
          <p:nvPr/>
        </p:nvSpPr>
        <p:spPr bwMode="auto">
          <a:xfrm>
            <a:off x="1676400" y="762000"/>
            <a:ext cx="7239000" cy="1143000"/>
          </a:xfrm>
          <a:prstGeom prst="rect">
            <a:avLst/>
          </a:prstGeom>
          <a:noFill/>
          <a:ln w="9525">
            <a:noFill/>
            <a:miter lim="800000"/>
            <a:headEnd/>
            <a:tailEnd/>
          </a:ln>
        </p:spPr>
        <p:txBody>
          <a:bodyPr anchor="ctr"/>
          <a:lstStyle/>
          <a:p>
            <a:pPr algn="r">
              <a:defRPr/>
            </a:pPr>
            <a:r>
              <a:rPr lang="fa-IR" sz="3600" b="1" kern="0" dirty="0">
                <a:solidFill>
                  <a:srgbClr val="FF0000"/>
                </a:solidFill>
                <a:latin typeface="+mj-lt"/>
                <a:ea typeface="+mj-ea"/>
                <a:cs typeface="B Titr" pitchFamily="2" charset="-78"/>
              </a:rPr>
              <a:t>وظایف معلم:</a:t>
            </a:r>
            <a:endParaRPr lang="en-US" sz="36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12192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endParaRPr lang="fa-IR" sz="2400" kern="0" dirty="0">
              <a:latin typeface="+mn-lt"/>
              <a:cs typeface="B Yekan" pitchFamily="2" charset="-78"/>
            </a:endParaRPr>
          </a:p>
          <a:p>
            <a:pPr marL="342900" indent="-342900" algn="just" rtl="1">
              <a:spcBef>
                <a:spcPct val="20000"/>
              </a:spcBef>
              <a:buFontTx/>
              <a:buChar char="•"/>
              <a:defRPr/>
            </a:pPr>
            <a:r>
              <a:rPr lang="fa-IR" sz="2400" kern="0" dirty="0">
                <a:latin typeface="+mn-lt"/>
                <a:cs typeface="B Yekan" pitchFamily="2" charset="-78"/>
              </a:rPr>
              <a:t>به پاسخ ها و پیشنهادهای دانش آموزان، مخصوصا عقاید و احساسات آنها با روشی که مبتنی بر ارزشیابی نباشد توجه کند.</a:t>
            </a:r>
          </a:p>
          <a:p>
            <a:pPr marL="342900" indent="-342900" algn="just" rtl="1">
              <a:spcBef>
                <a:spcPct val="20000"/>
              </a:spcBef>
              <a:buFontTx/>
              <a:buChar char="•"/>
              <a:defRPr/>
            </a:pPr>
            <a:r>
              <a:rPr lang="fa-IR" sz="2400" kern="0" dirty="0">
                <a:latin typeface="+mn-lt"/>
                <a:cs typeface="B Yekan" pitchFamily="2" charset="-78"/>
              </a:rPr>
              <a:t>به گونه ای به سوالات دانش آموزان پاسخ دهند که منجر به مقابله تفکر و دیدگاه های دانش آموزان در زمینه موقعیت مسئله مدار شود.</a:t>
            </a:r>
          </a:p>
          <a:p>
            <a:pPr marL="342900" indent="-342900" algn="just" rtl="1">
              <a:spcBef>
                <a:spcPct val="20000"/>
              </a:spcBef>
              <a:buFontTx/>
              <a:buChar char="•"/>
              <a:defRPr/>
            </a:pPr>
            <a:r>
              <a:rPr lang="fa-IR" sz="2400" kern="0" dirty="0">
                <a:latin typeface="+mn-lt"/>
                <a:cs typeface="B Yekan" pitchFamily="2" charset="-78"/>
              </a:rPr>
              <a:t>با انعکاس تفسیر و خلاصه پاسخ ها، آگاهی دانش آموزان را نسبت به دیدگاه ها و احساسات خود افزایش دهند</a:t>
            </a:r>
          </a:p>
          <a:p>
            <a:pPr marL="342900" indent="-342900" algn="just" rtl="1">
              <a:spcBef>
                <a:spcPct val="20000"/>
              </a:spcBef>
              <a:buFontTx/>
              <a:buChar char="•"/>
              <a:defRPr/>
            </a:pPr>
            <a:r>
              <a:rPr lang="fa-IR" sz="2400" kern="0" dirty="0">
                <a:latin typeface="+mn-lt"/>
                <a:cs typeface="B Yekan" pitchFamily="2" charset="-78"/>
              </a:rPr>
              <a:t>دانش آموزان را به این باور برسانند که برای ایفای یک نقش راههای مختلفی وجود دارد.</a:t>
            </a:r>
          </a:p>
          <a:p>
            <a:pPr marL="342900" indent="-342900" algn="just" rtl="1">
              <a:spcBef>
                <a:spcPct val="20000"/>
              </a:spcBef>
              <a:buFontTx/>
              <a:buChar char="•"/>
              <a:defRPr/>
            </a:pPr>
            <a:r>
              <a:rPr lang="fa-IR" sz="2400" kern="0" dirty="0">
                <a:latin typeface="+mn-lt"/>
                <a:cs typeface="B Yekan" pitchFamily="2" charset="-78"/>
              </a:rPr>
              <a:t>راههای تصمیم گیری را به دانش آموزان بیاموزند (بررسی راههای مختلف)</a:t>
            </a:r>
          </a:p>
          <a:p>
            <a:pPr marL="342900" indent="-342900" algn="just" rtl="1">
              <a:spcBef>
                <a:spcPct val="20000"/>
              </a:spcBef>
              <a:buFontTx/>
              <a:buChar char="•"/>
              <a:defRPr/>
            </a:pPr>
            <a:r>
              <a:rPr lang="fa-IR" sz="2400" kern="0">
                <a:latin typeface="+mn-lt"/>
                <a:cs typeface="B Yekan" pitchFamily="2" charset="-78"/>
              </a:rPr>
              <a:t>کمک به دانش آموزان در شناخت احساسات خود</a:t>
            </a:r>
            <a:endParaRPr lang="fa-IR" sz="2400" kern="0" dirty="0">
              <a:latin typeface="+mn-lt"/>
              <a:cs typeface="B Yekan" pitchFamily="2" charset="-78"/>
            </a:endParaRPr>
          </a:p>
        </p:txBody>
      </p:sp>
    </p:spTree>
  </p:cSld>
  <p:clrMapOvr>
    <a:masterClrMapping/>
  </p:clrMapOvr>
  <p:timing>
    <p:tnLst>
      <p:par>
        <p:cTn id="1" dur="indefinite" restart="never" nodeType="tmRoot"/>
      </p:par>
    </p:tnLst>
  </p:timing>
</p:sld>
</file>

<file path=ppt/slides/slide2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3474" name="Rectangle 2"/>
          <p:cNvSpPr>
            <a:spLocks noGrp="1" noChangeArrowheads="1"/>
          </p:cNvSpPr>
          <p:nvPr>
            <p:ph type="title"/>
          </p:nvPr>
        </p:nvSpPr>
        <p:spPr>
          <a:xfrm>
            <a:off x="838200" y="-228600"/>
            <a:ext cx="6553200" cy="1143000"/>
          </a:xfrm>
        </p:spPr>
        <p:txBody>
          <a:bodyPr/>
          <a:lstStyle/>
          <a:p>
            <a:endParaRPr lang="en-MY" sz="3200" smtClean="0">
              <a:solidFill>
                <a:srgbClr val="FFFF00"/>
              </a:solidFill>
              <a:cs typeface="B Titr" panose="00000700000000000000" pitchFamily="2" charset="-78"/>
            </a:endParaRPr>
          </a:p>
        </p:txBody>
      </p:sp>
      <p:sp>
        <p:nvSpPr>
          <p:cNvPr id="4" name="Rectangle 2"/>
          <p:cNvSpPr txBox="1">
            <a:spLocks noChangeArrowheads="1"/>
          </p:cNvSpPr>
          <p:nvPr/>
        </p:nvSpPr>
        <p:spPr bwMode="auto">
          <a:xfrm>
            <a:off x="1676400" y="762000"/>
            <a:ext cx="7239000" cy="1143000"/>
          </a:xfrm>
          <a:prstGeom prst="rect">
            <a:avLst/>
          </a:prstGeom>
          <a:noFill/>
          <a:ln w="9525">
            <a:noFill/>
            <a:miter lim="800000"/>
            <a:headEnd/>
            <a:tailEnd/>
          </a:ln>
        </p:spPr>
        <p:txBody>
          <a:bodyPr anchor="ctr"/>
          <a:lstStyle/>
          <a:p>
            <a:pPr algn="r">
              <a:defRPr/>
            </a:pPr>
            <a:r>
              <a:rPr lang="fa-IR" sz="3600" b="1" kern="0" dirty="0">
                <a:solidFill>
                  <a:srgbClr val="FF0000"/>
                </a:solidFill>
                <a:latin typeface="+mj-lt"/>
                <a:ea typeface="+mj-ea"/>
                <a:cs typeface="B Titr" pitchFamily="2" charset="-78"/>
              </a:rPr>
              <a:t>مزایا</a:t>
            </a:r>
            <a:endParaRPr lang="en-US" sz="36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12192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endParaRPr lang="fa-IR" sz="2800" kern="0" dirty="0">
              <a:latin typeface="+mn-lt"/>
              <a:cs typeface="B Yekan" pitchFamily="2" charset="-78"/>
            </a:endParaRPr>
          </a:p>
          <a:p>
            <a:pPr marL="342900" indent="-342900" algn="just" rtl="1">
              <a:spcBef>
                <a:spcPct val="20000"/>
              </a:spcBef>
              <a:buFontTx/>
              <a:buChar char="•"/>
              <a:defRPr/>
            </a:pPr>
            <a:r>
              <a:rPr lang="fa-IR" sz="2800" kern="0" dirty="0">
                <a:latin typeface="+mn-lt"/>
                <a:cs typeface="B Yekan" pitchFamily="2" charset="-78"/>
              </a:rPr>
              <a:t>تحلیل رفتارها و ارزشهای فردی</a:t>
            </a:r>
          </a:p>
          <a:p>
            <a:pPr marL="342900" indent="-342900" algn="just" rtl="1">
              <a:spcBef>
                <a:spcPct val="20000"/>
              </a:spcBef>
              <a:buFontTx/>
              <a:buChar char="•"/>
              <a:defRPr/>
            </a:pPr>
            <a:r>
              <a:rPr lang="fa-IR" sz="2800" kern="0" dirty="0">
                <a:latin typeface="+mn-lt"/>
                <a:cs typeface="B Yekan" pitchFamily="2" charset="-78"/>
              </a:rPr>
              <a:t>ایجاد راهبردهایی برای حل مسائل میان فردی</a:t>
            </a:r>
          </a:p>
          <a:p>
            <a:pPr marL="342900" indent="-342900" algn="just" rtl="1">
              <a:spcBef>
                <a:spcPct val="20000"/>
              </a:spcBef>
              <a:buFontTx/>
              <a:buChar char="•"/>
              <a:defRPr/>
            </a:pPr>
            <a:r>
              <a:rPr lang="fa-IR" sz="2800" kern="0" dirty="0">
                <a:latin typeface="+mn-lt"/>
                <a:cs typeface="B Yekan" pitchFamily="2" charset="-78"/>
              </a:rPr>
              <a:t>رشد و همدلی نسبت به دیگران</a:t>
            </a:r>
          </a:p>
          <a:p>
            <a:pPr marL="342900" indent="-342900" algn="just" rtl="1">
              <a:spcBef>
                <a:spcPct val="20000"/>
              </a:spcBef>
              <a:buFontTx/>
              <a:buChar char="•"/>
              <a:defRPr/>
            </a:pPr>
            <a:r>
              <a:rPr lang="fa-IR" sz="2800" kern="0" dirty="0">
                <a:latin typeface="+mn-lt"/>
                <a:cs typeface="B Yekan" pitchFamily="2" charset="-78"/>
              </a:rPr>
              <a:t>کسب اطلاعات درباره ارزش ها و مسائل اجتماعی </a:t>
            </a:r>
          </a:p>
          <a:p>
            <a:pPr marL="342900" indent="-342900" algn="just" rtl="1">
              <a:spcBef>
                <a:spcPct val="20000"/>
              </a:spcBef>
              <a:buFontTx/>
              <a:buChar char="•"/>
              <a:defRPr/>
            </a:pPr>
            <a:r>
              <a:rPr lang="fa-IR" sz="2800" kern="0" dirty="0">
                <a:latin typeface="+mn-lt"/>
                <a:cs typeface="B Yekan" pitchFamily="2" charset="-78"/>
              </a:rPr>
              <a:t>ایجاد رابطه عاطفی در فرایند یاددهی- یادگیری و در نتیجه یادگیری بهتر و موثرتر</a:t>
            </a:r>
          </a:p>
          <a:p>
            <a:pPr marL="342900" indent="-342900" algn="just" rtl="1">
              <a:spcBef>
                <a:spcPct val="20000"/>
              </a:spcBef>
              <a:buFontTx/>
              <a:buChar char="•"/>
              <a:defRPr/>
            </a:pPr>
            <a:r>
              <a:rPr lang="fa-IR" sz="2800" kern="0" dirty="0">
                <a:latin typeface="+mn-lt"/>
                <a:cs typeface="B Yekan" pitchFamily="2" charset="-78"/>
              </a:rPr>
              <a:t>رفع کمرویی دانش آموزان با مشارکت در اجرای نمایش</a:t>
            </a:r>
          </a:p>
        </p:txBody>
      </p:sp>
    </p:spTree>
  </p:cSld>
  <p:clrMapOvr>
    <a:masterClrMapping/>
  </p:clrMapOvr>
  <p:timing>
    <p:tnLst>
      <p:par>
        <p:cTn id="1" dur="indefinite" restart="never" nodeType="tmRoot"/>
      </p:par>
    </p:tnLst>
  </p:timing>
</p:sld>
</file>

<file path=ppt/slides/slide2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4498" name="Rectangle 2"/>
          <p:cNvSpPr>
            <a:spLocks noGrp="1" noChangeArrowheads="1"/>
          </p:cNvSpPr>
          <p:nvPr>
            <p:ph type="title"/>
          </p:nvPr>
        </p:nvSpPr>
        <p:spPr>
          <a:xfrm>
            <a:off x="838200" y="-228600"/>
            <a:ext cx="6553200" cy="1143000"/>
          </a:xfrm>
        </p:spPr>
        <p:txBody>
          <a:bodyPr/>
          <a:lstStyle/>
          <a:p>
            <a:endParaRPr lang="en-MY" sz="3200" smtClean="0">
              <a:solidFill>
                <a:srgbClr val="FFFF00"/>
              </a:solidFill>
              <a:cs typeface="B Titr" panose="00000700000000000000" pitchFamily="2" charset="-78"/>
            </a:endParaRPr>
          </a:p>
        </p:txBody>
      </p:sp>
      <p:sp>
        <p:nvSpPr>
          <p:cNvPr id="4" name="Rectangle 2"/>
          <p:cNvSpPr txBox="1">
            <a:spLocks noChangeArrowheads="1"/>
          </p:cNvSpPr>
          <p:nvPr/>
        </p:nvSpPr>
        <p:spPr bwMode="auto">
          <a:xfrm>
            <a:off x="1676400" y="762000"/>
            <a:ext cx="7239000" cy="1143000"/>
          </a:xfrm>
          <a:prstGeom prst="rect">
            <a:avLst/>
          </a:prstGeom>
          <a:noFill/>
          <a:ln w="9525">
            <a:noFill/>
            <a:miter lim="800000"/>
            <a:headEnd/>
            <a:tailEnd/>
          </a:ln>
        </p:spPr>
        <p:txBody>
          <a:bodyPr anchor="ctr"/>
          <a:lstStyle/>
          <a:p>
            <a:pPr algn="r">
              <a:defRPr/>
            </a:pPr>
            <a:r>
              <a:rPr lang="fa-IR" sz="3600" b="1" kern="0" dirty="0">
                <a:solidFill>
                  <a:srgbClr val="FF0000"/>
                </a:solidFill>
                <a:latin typeface="+mj-lt"/>
                <a:ea typeface="+mj-ea"/>
                <a:cs typeface="B Titr" pitchFamily="2" charset="-78"/>
              </a:rPr>
              <a:t>معایب</a:t>
            </a:r>
            <a:endParaRPr lang="en-US" sz="36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838200" y="16002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r>
              <a:rPr lang="fa-IR" sz="2800" kern="0" dirty="0">
                <a:latin typeface="+mn-lt"/>
                <a:cs typeface="B Yekan" pitchFamily="2" charset="-78"/>
              </a:rPr>
              <a:t>برای تحقق هدف های پیچیده آموزشی مناسب نیست.</a:t>
            </a:r>
          </a:p>
          <a:p>
            <a:pPr marL="342900" indent="-342900" algn="just" rtl="1">
              <a:spcBef>
                <a:spcPct val="20000"/>
              </a:spcBef>
              <a:buFontTx/>
              <a:buChar char="•"/>
              <a:defRPr/>
            </a:pPr>
            <a:r>
              <a:rPr lang="fa-IR" sz="2800" kern="0" dirty="0">
                <a:latin typeface="+mn-lt"/>
                <a:cs typeface="B Yekan" pitchFamily="2" charset="-78"/>
              </a:rPr>
              <a:t>به دلیل اینکه در ظاهر جنبه نمایشی و هنری دارد یک روش آموزشی جدی تلقی نمی شود.</a:t>
            </a:r>
          </a:p>
          <a:p>
            <a:pPr marL="342900" indent="-342900" algn="just" rtl="1">
              <a:spcBef>
                <a:spcPct val="20000"/>
              </a:spcBef>
              <a:buFontTx/>
              <a:buChar char="•"/>
              <a:defRPr/>
            </a:pPr>
            <a:r>
              <a:rPr lang="fa-IR" sz="2800" kern="0" dirty="0">
                <a:latin typeface="+mn-lt"/>
                <a:cs typeface="B Yekan" pitchFamily="2" charset="-78"/>
              </a:rPr>
              <a:t>به اجرای درست، معلم کارآمد، صرف وقت کافی و تهیه و تدارکات نیاز دارد و انجام آن وقت گیر است.</a:t>
            </a:r>
          </a:p>
        </p:txBody>
      </p:sp>
    </p:spTree>
  </p:cSld>
  <p:clrMapOvr>
    <a:masterClrMapping/>
  </p:clrMapOvr>
  <p:timing>
    <p:tnLst>
      <p:par>
        <p:cTn id="1" dur="indefinite" restart="never" nodeType="tmRoot"/>
      </p:par>
    </p:tnLst>
  </p:timing>
</p:sld>
</file>

<file path=ppt/slides/slide2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4484" name="Oval 4"/>
          <p:cNvSpPr>
            <a:spLocks noChangeArrowheads="1"/>
          </p:cNvSpPr>
          <p:nvPr/>
        </p:nvSpPr>
        <p:spPr bwMode="auto">
          <a:xfrm>
            <a:off x="-180975" y="4076700"/>
            <a:ext cx="5219700" cy="4608513"/>
          </a:xfrm>
          <a:prstGeom prst="ellipse">
            <a:avLst/>
          </a:prstGeom>
          <a:solidFill>
            <a:schemeClr val="accent1"/>
          </a:solidFill>
          <a:ln w="190500">
            <a:solidFill>
              <a:schemeClr val="tx1"/>
            </a:solidFill>
            <a:prstDash val="sysDot"/>
            <a:round/>
            <a:headEnd/>
            <a:tailEnd/>
          </a:ln>
          <a:effectLst>
            <a:outerShdw dist="107763" dir="13500000" sx="125000" sy="125000" algn="br" rotWithShape="0">
              <a:schemeClr val="bg2">
                <a:alpha val="50000"/>
              </a:schemeClr>
            </a:outerShdw>
          </a:effectLst>
        </p:spPr>
        <p:txBody>
          <a:bodyPr wrap="none" anchor="ctr"/>
          <a:lstStyle/>
          <a:p>
            <a:pPr>
              <a:defRPr/>
            </a:pPr>
            <a:endParaRPr lang="en-US">
              <a:cs typeface="Arial" pitchFamily="34" charset="0"/>
            </a:endParaRPr>
          </a:p>
        </p:txBody>
      </p:sp>
      <p:sp>
        <p:nvSpPr>
          <p:cNvPr id="404485" name="Oval 5"/>
          <p:cNvSpPr>
            <a:spLocks noChangeArrowheads="1"/>
          </p:cNvSpPr>
          <p:nvPr/>
        </p:nvSpPr>
        <p:spPr bwMode="auto">
          <a:xfrm>
            <a:off x="-2609850" y="-1466850"/>
            <a:ext cx="5219700" cy="4608513"/>
          </a:xfrm>
          <a:prstGeom prst="ellipse">
            <a:avLst/>
          </a:prstGeom>
          <a:solidFill>
            <a:schemeClr val="accent1"/>
          </a:solidFill>
          <a:ln w="190500">
            <a:solidFill>
              <a:schemeClr val="tx1"/>
            </a:solidFill>
            <a:prstDash val="sysDot"/>
            <a:round/>
            <a:headEnd/>
            <a:tailEnd/>
          </a:ln>
          <a:effectLst>
            <a:outerShdw dist="107763" dir="13500000" sx="125000" sy="125000" algn="br" rotWithShape="0">
              <a:schemeClr val="bg2">
                <a:alpha val="50000"/>
              </a:schemeClr>
            </a:outerShdw>
          </a:effectLst>
        </p:spPr>
        <p:txBody>
          <a:bodyPr wrap="none" anchor="ctr"/>
          <a:lstStyle/>
          <a:p>
            <a:pPr>
              <a:defRPr/>
            </a:pPr>
            <a:endParaRPr lang="en-US">
              <a:cs typeface="Arial" pitchFamily="34" charset="0"/>
            </a:endParaRPr>
          </a:p>
        </p:txBody>
      </p:sp>
      <p:sp>
        <p:nvSpPr>
          <p:cNvPr id="235524" name="Rectangle 2"/>
          <p:cNvSpPr>
            <a:spLocks noGrp="1" noChangeArrowheads="1"/>
          </p:cNvSpPr>
          <p:nvPr>
            <p:ph type="title"/>
          </p:nvPr>
        </p:nvSpPr>
        <p:spPr>
          <a:xfrm>
            <a:off x="1524000" y="1981200"/>
            <a:ext cx="7086600" cy="1447800"/>
          </a:xfrm>
        </p:spPr>
        <p:txBody>
          <a:bodyPr/>
          <a:lstStyle/>
          <a:p>
            <a:r>
              <a:rPr lang="fa-IR" smtClean="0">
                <a:cs typeface="B Titr" panose="00000700000000000000" pitchFamily="2" charset="-78"/>
              </a:rPr>
              <a:t>روش تدریس بحث گروهی</a:t>
            </a:r>
            <a:endParaRPr lang="en-US" smtClean="0">
              <a:cs typeface="B Titr" panose="00000700000000000000" pitchFamily="2" charset="-78"/>
            </a:endParaRPr>
          </a:p>
        </p:txBody>
      </p:sp>
    </p:spTree>
  </p:cSld>
  <p:clrMapOvr>
    <a:masterClrMapping/>
  </p:clrMapOvr>
  <p:timing>
    <p:tnLst>
      <p:par>
        <p:cTn id="1" dur="indefinite" restart="never" nodeType="tmRoot"/>
      </p:par>
    </p:tnLst>
  </p:timing>
</p:sld>
</file>

<file path=ppt/slides/slide2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6546" name="Rectangle 2"/>
          <p:cNvSpPr>
            <a:spLocks noGrp="1" noChangeArrowheads="1"/>
          </p:cNvSpPr>
          <p:nvPr>
            <p:ph type="title"/>
          </p:nvPr>
        </p:nvSpPr>
        <p:spPr>
          <a:xfrm>
            <a:off x="1371600" y="533400"/>
            <a:ext cx="7086600" cy="1447800"/>
          </a:xfrm>
        </p:spPr>
        <p:txBody>
          <a:bodyPr/>
          <a:lstStyle/>
          <a:p>
            <a:r>
              <a:rPr lang="fa-IR" smtClean="0">
                <a:solidFill>
                  <a:srgbClr val="FF0000"/>
                </a:solidFill>
                <a:cs typeface="B Titr" panose="00000700000000000000" pitchFamily="2" charset="-78"/>
              </a:rPr>
              <a:t>توصیف</a:t>
            </a:r>
            <a:endParaRPr lang="en-US" smtClean="0">
              <a:solidFill>
                <a:srgbClr val="FF0000"/>
              </a:solidFill>
              <a:cs typeface="B Titr" panose="00000700000000000000" pitchFamily="2" charset="-78"/>
            </a:endParaRPr>
          </a:p>
        </p:txBody>
      </p:sp>
      <p:sp>
        <p:nvSpPr>
          <p:cNvPr id="130051" name="Rectangle 3"/>
          <p:cNvSpPr>
            <a:spLocks noGrp="1" noChangeArrowheads="1"/>
          </p:cNvSpPr>
          <p:nvPr>
            <p:ph type="body" idx="1"/>
          </p:nvPr>
        </p:nvSpPr>
        <p:spPr>
          <a:xfrm>
            <a:off x="838200" y="1752600"/>
            <a:ext cx="7772400" cy="4114800"/>
          </a:xfrm>
        </p:spPr>
        <p:txBody>
          <a:bodyPr/>
          <a:lstStyle/>
          <a:p>
            <a:pPr algn="r" rtl="1"/>
            <a:r>
              <a:rPr lang="fa-IR" sz="2400" smtClean="0">
                <a:cs typeface="B Yekan" panose="00000400000000000000" pitchFamily="2" charset="-78"/>
              </a:rPr>
              <a:t>گفتگویی است سنجیده و منظم در مورد موضوعی خاص که مورد علاقه مشترک شرکت کنندگان باشد.</a:t>
            </a:r>
          </a:p>
          <a:p>
            <a:pPr algn="r" rtl="1"/>
            <a:r>
              <a:rPr lang="fa-IR" sz="2400" smtClean="0">
                <a:cs typeface="B Yekan" panose="00000400000000000000" pitchFamily="2" charset="-78"/>
              </a:rPr>
              <a:t>برای کلاس های با تعداد 6 تا 20 نفر مناسب است.</a:t>
            </a:r>
          </a:p>
          <a:p>
            <a:pPr algn="r" rtl="1"/>
            <a:r>
              <a:rPr lang="fa-IR" sz="2400" smtClean="0">
                <a:cs typeface="B Yekan" panose="00000400000000000000" pitchFamily="2" charset="-78"/>
              </a:rPr>
              <a:t>فراگیران بایستی از قبل در مورد موضوع مطالعه داشته باشند</a:t>
            </a:r>
          </a:p>
          <a:p>
            <a:pPr algn="r" rtl="1"/>
            <a:r>
              <a:rPr lang="fa-IR" sz="2400" smtClean="0">
                <a:cs typeface="B Yekan" panose="00000400000000000000" pitchFamily="2" charset="-78"/>
              </a:rPr>
              <a:t>فراگیران بایستی نکاتی چون تحلیل عقاید دیگران و احترام به عقاید آنان را مد نظر داشته باشند.</a:t>
            </a:r>
          </a:p>
          <a:p>
            <a:pPr algn="r" rtl="1"/>
            <a:r>
              <a:rPr lang="fa-IR" sz="2400" smtClean="0">
                <a:cs typeface="B Yekan" panose="00000400000000000000" pitchFamily="2" charset="-78"/>
              </a:rPr>
              <a:t>موضوع مورد بحث بایستی دارای ویژگی هایی باشد( مورد علاقه مشترک، داشتن اطلاعات، قابل بحث بودن)</a:t>
            </a:r>
          </a:p>
          <a:p>
            <a:pPr algn="r" rtl="1"/>
            <a:r>
              <a:rPr lang="fa-IR" sz="2400" smtClean="0">
                <a:cs typeface="B Yekan" panose="00000400000000000000" pitchFamily="2" charset="-78"/>
              </a:rPr>
              <a:t>نیاز به معلمی با ویژگی های شخصیتی خاص دارد (بردبار، باهوش، و...)</a:t>
            </a:r>
          </a:p>
          <a:p>
            <a:pPr algn="r" rtl="1"/>
            <a:r>
              <a:rPr lang="fa-IR" sz="2400" smtClean="0">
                <a:cs typeface="B Yekan" panose="00000400000000000000" pitchFamily="2" charset="-78"/>
              </a:rPr>
              <a:t>این روش مهارتهایی چون تفکر انتقادی، مدیریت و رهبری، قدرت تصمیم گیری، ارتباطات اجتماعی و... را تقویت می کند</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30051">
                                            <p:txEl>
                                              <p:pRg st="0" end="0"/>
                                            </p:txEl>
                                          </p:spTgt>
                                        </p:tgtEl>
                                        <p:attrNameLst>
                                          <p:attrName>style.visibility</p:attrName>
                                        </p:attrNameLst>
                                      </p:cBhvr>
                                      <p:to>
                                        <p:strVal val="visible"/>
                                      </p:to>
                                    </p:set>
                                    <p:anim to="" calcmode="lin" valueType="num">
                                      <p:cBhvr>
                                        <p:cTn id="7" dur="1" fill="hold"/>
                                        <p:tgtEl>
                                          <p:spTgt spid="130051">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30051">
                                            <p:txEl>
                                              <p:pRg st="1" end="1"/>
                                            </p:txEl>
                                          </p:spTgt>
                                        </p:tgtEl>
                                        <p:attrNameLst>
                                          <p:attrName>style.visibility</p:attrName>
                                        </p:attrNameLst>
                                      </p:cBhvr>
                                      <p:to>
                                        <p:strVal val="visible"/>
                                      </p:to>
                                    </p:set>
                                    <p:anim to="" calcmode="lin" valueType="num">
                                      <p:cBhvr>
                                        <p:cTn id="12" dur="1" fill="hold"/>
                                        <p:tgtEl>
                                          <p:spTgt spid="130051">
                                            <p:txEl>
                                              <p:pRg st="1" end="1"/>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30051">
                                            <p:txEl>
                                              <p:pRg st="2" end="2"/>
                                            </p:txEl>
                                          </p:spTgt>
                                        </p:tgtEl>
                                        <p:attrNameLst>
                                          <p:attrName>style.visibility</p:attrName>
                                        </p:attrNameLst>
                                      </p:cBhvr>
                                      <p:to>
                                        <p:strVal val="visible"/>
                                      </p:to>
                                    </p:set>
                                    <p:anim to="" calcmode="lin" valueType="num">
                                      <p:cBhvr>
                                        <p:cTn id="17" dur="1" fill="hold"/>
                                        <p:tgtEl>
                                          <p:spTgt spid="130051">
                                            <p:txEl>
                                              <p:pRg st="2" end="2"/>
                                            </p:txEl>
                                          </p:spTgt>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30051">
                                            <p:txEl>
                                              <p:pRg st="3" end="3"/>
                                            </p:txEl>
                                          </p:spTgt>
                                        </p:tgtEl>
                                        <p:attrNameLst>
                                          <p:attrName>style.visibility</p:attrName>
                                        </p:attrNameLst>
                                      </p:cBhvr>
                                      <p:to>
                                        <p:strVal val="visible"/>
                                      </p:to>
                                    </p:set>
                                    <p:anim to="" calcmode="lin" valueType="num">
                                      <p:cBhvr>
                                        <p:cTn id="22" dur="1" fill="hold"/>
                                        <p:tgtEl>
                                          <p:spTgt spid="130051">
                                            <p:txEl>
                                              <p:pRg st="3" end="3"/>
                                            </p:txEl>
                                          </p:spTgt>
                                        </p:tgtEl>
                                        <p:attrNameLst>
                                          <p:attrName/>
                                        </p:attrNameLst>
                                      </p:cBhvr>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30051">
                                            <p:txEl>
                                              <p:pRg st="4" end="4"/>
                                            </p:txEl>
                                          </p:spTgt>
                                        </p:tgtEl>
                                        <p:attrNameLst>
                                          <p:attrName>style.visibility</p:attrName>
                                        </p:attrNameLst>
                                      </p:cBhvr>
                                      <p:to>
                                        <p:strVal val="visible"/>
                                      </p:to>
                                    </p:set>
                                    <p:anim to="" calcmode="lin" valueType="num">
                                      <p:cBhvr>
                                        <p:cTn id="27" dur="1" fill="hold"/>
                                        <p:tgtEl>
                                          <p:spTgt spid="130051">
                                            <p:txEl>
                                              <p:pRg st="4" end="4"/>
                                            </p:txEl>
                                          </p:spTgt>
                                        </p:tgtEl>
                                        <p:attrNameLst>
                                          <p:attrName/>
                                        </p:attrNameLst>
                                      </p:cBhvr>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30051">
                                            <p:txEl>
                                              <p:pRg st="5" end="5"/>
                                            </p:txEl>
                                          </p:spTgt>
                                        </p:tgtEl>
                                        <p:attrNameLst>
                                          <p:attrName>style.visibility</p:attrName>
                                        </p:attrNameLst>
                                      </p:cBhvr>
                                      <p:to>
                                        <p:strVal val="visible"/>
                                      </p:to>
                                    </p:set>
                                    <p:anim to="" calcmode="lin" valueType="num">
                                      <p:cBhvr>
                                        <p:cTn id="32" dur="1" fill="hold"/>
                                        <p:tgtEl>
                                          <p:spTgt spid="130051">
                                            <p:txEl>
                                              <p:pRg st="5" end="5"/>
                                            </p:txEl>
                                          </p:spTgt>
                                        </p:tgtEl>
                                        <p:attrNameLst>
                                          <p:attrName/>
                                        </p:attrNameLst>
                                      </p:cBhvr>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30051">
                                            <p:txEl>
                                              <p:pRg st="6" end="6"/>
                                            </p:txEl>
                                          </p:spTgt>
                                        </p:tgtEl>
                                        <p:attrNameLst>
                                          <p:attrName>style.visibility</p:attrName>
                                        </p:attrNameLst>
                                      </p:cBhvr>
                                      <p:to>
                                        <p:strVal val="visible"/>
                                      </p:to>
                                    </p:set>
                                    <p:anim to="" calcmode="lin" valueType="num">
                                      <p:cBhvr>
                                        <p:cTn id="37" dur="1" fill="hold"/>
                                        <p:tgtEl>
                                          <p:spTgt spid="130051">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1"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685800"/>
            <a:ext cx="6553200" cy="1143000"/>
          </a:xfrm>
        </p:spPr>
        <p:txBody>
          <a:bodyPr/>
          <a:lstStyle/>
          <a:p>
            <a:pPr eaLnBrk="1" hangingPunct="1"/>
            <a:r>
              <a:rPr lang="fa-IR" sz="3000" smtClean="0">
                <a:solidFill>
                  <a:srgbClr val="FF0000"/>
                </a:solidFill>
                <a:cs typeface="B Traffic" panose="00000400000000000000" pitchFamily="2" charset="-78"/>
              </a:rPr>
              <a:t>یادگیری از طریق شناخت</a:t>
            </a:r>
            <a:endParaRPr lang="en-US" sz="3000" smtClean="0">
              <a:solidFill>
                <a:srgbClr val="FF0000"/>
              </a:solidFill>
              <a:cs typeface="B Traffic" panose="00000400000000000000" pitchFamily="2" charset="-78"/>
            </a:endParaRPr>
          </a:p>
        </p:txBody>
      </p:sp>
      <p:sp>
        <p:nvSpPr>
          <p:cNvPr id="5" name="Rectangle 6"/>
          <p:cNvSpPr>
            <a:spLocks noChangeArrowheads="1"/>
          </p:cNvSpPr>
          <p:nvPr/>
        </p:nvSpPr>
        <p:spPr bwMode="auto">
          <a:xfrm>
            <a:off x="609600" y="1752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cs typeface="B Yekan" panose="00000400000000000000" pitchFamily="2" charset="-78"/>
              </a:rPr>
              <a:t>نظریه های رفتاری برای توصیف و تحلیل روند یادگیری  انسان در فرایندهای شناختی  مانند بینش، تفکر، استدلال کافی نیستند. </a:t>
            </a:r>
          </a:p>
          <a:p>
            <a:pPr algn="r" rtl="1">
              <a:spcBef>
                <a:spcPct val="20000"/>
              </a:spcBef>
              <a:buFontTx/>
              <a:buChar char="•"/>
            </a:pPr>
            <a:r>
              <a:rPr lang="fa-IR" sz="2800" b="1">
                <a:cs typeface="B Yekan" panose="00000400000000000000" pitchFamily="2" charset="-78"/>
              </a:rPr>
              <a:t>در دیدگاه شناختی ایجاد موقعیت مناسب برای پرورش ادراک و شناخت و تشخیص روابط از نکات مهمی است که معلمان بایستی در فرایند آموزش- یادگیری به آن توجه کنند.</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7570" name="Rectangle 2"/>
          <p:cNvSpPr>
            <a:spLocks noGrp="1" noChangeArrowheads="1"/>
          </p:cNvSpPr>
          <p:nvPr>
            <p:ph type="title"/>
          </p:nvPr>
        </p:nvSpPr>
        <p:spPr>
          <a:xfrm>
            <a:off x="1835150" y="620713"/>
            <a:ext cx="7086600" cy="1447800"/>
          </a:xfrm>
        </p:spPr>
        <p:txBody>
          <a:bodyPr/>
          <a:lstStyle/>
          <a:p>
            <a:r>
              <a:rPr lang="fa-IR" smtClean="0">
                <a:solidFill>
                  <a:srgbClr val="FF0000"/>
                </a:solidFill>
                <a:cs typeface="B Titr" panose="00000700000000000000" pitchFamily="2" charset="-78"/>
              </a:rPr>
              <a:t>مرحله اول: آمادگی و برنامه ریزی</a:t>
            </a:r>
            <a:endParaRPr lang="en-US" smtClean="0">
              <a:solidFill>
                <a:srgbClr val="FF0000"/>
              </a:solidFill>
              <a:cs typeface="B Titr" panose="00000700000000000000" pitchFamily="2" charset="-78"/>
            </a:endParaRPr>
          </a:p>
        </p:txBody>
      </p:sp>
      <p:sp>
        <p:nvSpPr>
          <p:cNvPr id="131075" name="Rectangle 3"/>
          <p:cNvSpPr>
            <a:spLocks noGrp="1" noChangeArrowheads="1"/>
          </p:cNvSpPr>
          <p:nvPr>
            <p:ph type="body" idx="1"/>
          </p:nvPr>
        </p:nvSpPr>
        <p:spPr/>
        <p:txBody>
          <a:bodyPr/>
          <a:lstStyle/>
          <a:p>
            <a:pPr algn="r" rtl="1"/>
            <a:r>
              <a:rPr lang="fa-IR" smtClean="0">
                <a:solidFill>
                  <a:srgbClr val="00B050"/>
                </a:solidFill>
                <a:cs typeface="B Titr" panose="00000700000000000000" pitchFamily="2" charset="-78"/>
              </a:rPr>
              <a:t>الف- انتخاب موضوع بحث</a:t>
            </a:r>
          </a:p>
          <a:p>
            <a:pPr algn="r" rtl="1">
              <a:buFont typeface="Wingdings" panose="05000000000000000000" pitchFamily="2" charset="2"/>
              <a:buNone/>
            </a:pPr>
            <a:r>
              <a:rPr lang="fa-IR" sz="2400" smtClean="0">
                <a:cs typeface="B Yekan" panose="00000400000000000000" pitchFamily="2" charset="-78"/>
              </a:rPr>
              <a:t>هر موضوعی مناسب برای بحث نیست، موضوعی برای بحث مناسب است که دارای جنبه های مختلف بوده و قابل مباحثه باشد و فراگیران  به راحتی بتوانند از دانسته های پیشین خود استفاده کنند</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31075">
                                            <p:txEl>
                                              <p:pRg st="0" end="0"/>
                                            </p:txEl>
                                          </p:spTgt>
                                        </p:tgtEl>
                                        <p:attrNameLst>
                                          <p:attrName>style.visibility</p:attrName>
                                        </p:attrNameLst>
                                      </p:cBhvr>
                                      <p:to>
                                        <p:strVal val="visible"/>
                                      </p:to>
                                    </p:set>
                                    <p:anim to="" calcmode="lin" valueType="num">
                                      <p:cBhvr>
                                        <p:cTn id="7" dur="1" fill="hold"/>
                                        <p:tgtEl>
                                          <p:spTgt spid="131075">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31075">
                                            <p:txEl>
                                              <p:pRg st="1" end="1"/>
                                            </p:txEl>
                                          </p:spTgt>
                                        </p:tgtEl>
                                        <p:attrNameLst>
                                          <p:attrName>style.visibility</p:attrName>
                                        </p:attrNameLst>
                                      </p:cBhvr>
                                      <p:to>
                                        <p:strVal val="visible"/>
                                      </p:to>
                                    </p:set>
                                    <p:anim to="" calcmode="lin" valueType="num">
                                      <p:cBhvr>
                                        <p:cTn id="12" dur="1" fill="hold"/>
                                        <p:tgtEl>
                                          <p:spTgt spid="131075">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75" grpId="0" build="p"/>
    </p:bldLst>
  </p:timing>
</p:sld>
</file>

<file path=ppt/slides/slide2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2099" name="Rectangle 3"/>
          <p:cNvSpPr>
            <a:spLocks noGrp="1" noChangeArrowheads="1"/>
          </p:cNvSpPr>
          <p:nvPr>
            <p:ph type="body" idx="1"/>
          </p:nvPr>
        </p:nvSpPr>
        <p:spPr>
          <a:xfrm>
            <a:off x="685800" y="2133600"/>
            <a:ext cx="7772400" cy="2514600"/>
          </a:xfrm>
        </p:spPr>
        <p:txBody>
          <a:bodyPr/>
          <a:lstStyle/>
          <a:p>
            <a:pPr algn="r" rtl="1"/>
            <a:r>
              <a:rPr lang="fa-IR" smtClean="0">
                <a:solidFill>
                  <a:srgbClr val="00B050"/>
                </a:solidFill>
                <a:cs typeface="B Titr" panose="00000700000000000000" pitchFamily="2" charset="-78"/>
              </a:rPr>
              <a:t>ب- یافتن زمینه مشترک و تقویت آن برای بحث</a:t>
            </a:r>
          </a:p>
          <a:p>
            <a:pPr algn="r" rtl="1">
              <a:buFont typeface="Wingdings" panose="05000000000000000000" pitchFamily="2" charset="2"/>
              <a:buNone/>
            </a:pPr>
            <a:r>
              <a:rPr lang="fa-IR" sz="2400" smtClean="0">
                <a:cs typeface="B Yekan" panose="00000400000000000000" pitchFamily="2" charset="-78"/>
              </a:rPr>
              <a:t>بایستی تلاش شود زمینه های و شرایط لازم برای بحث شکل گیرد؛ دانش آموزان باید در رابطه با موضوع از راههای مختلفی چون مطالعه، بازدید، مصاحبه، فیلم و... اطلاعاتی کسب کرده باشند.</a:t>
            </a:r>
          </a:p>
        </p:txBody>
      </p:sp>
      <p:sp>
        <p:nvSpPr>
          <p:cNvPr id="4" name="Rectangle 2"/>
          <p:cNvSpPr txBox="1">
            <a:spLocks noChangeArrowheads="1"/>
          </p:cNvSpPr>
          <p:nvPr/>
        </p:nvSpPr>
        <p:spPr bwMode="auto">
          <a:xfrm>
            <a:off x="1828800" y="533400"/>
            <a:ext cx="7086600" cy="1447800"/>
          </a:xfrm>
          <a:prstGeom prst="rect">
            <a:avLst/>
          </a:prstGeom>
          <a:noFill/>
          <a:ln w="9525">
            <a:noFill/>
            <a:miter lim="800000"/>
            <a:headEnd/>
            <a:tailEnd/>
          </a:ln>
        </p:spPr>
        <p:txBody>
          <a:bodyPr anchor="ctr"/>
          <a:lstStyle/>
          <a:p>
            <a:pPr algn="r">
              <a:defRPr/>
            </a:pPr>
            <a:r>
              <a:rPr lang="fa-IR" sz="4000" b="1" kern="0" dirty="0">
                <a:solidFill>
                  <a:srgbClr val="FF0000"/>
                </a:solidFill>
                <a:latin typeface="+mj-lt"/>
                <a:ea typeface="+mj-ea"/>
                <a:cs typeface="B Titr" pitchFamily="2" charset="-78"/>
              </a:rPr>
              <a:t>مرحله اول: آمادگی و برنامه ریزی</a:t>
            </a:r>
            <a:endParaRPr lang="en-US" sz="4000" b="1" kern="0" dirty="0">
              <a:solidFill>
                <a:srgbClr val="FF0000"/>
              </a:solidFill>
              <a:latin typeface="+mj-lt"/>
              <a:ea typeface="+mj-ea"/>
              <a:cs typeface="B Titr"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32099">
                                            <p:txEl>
                                              <p:pRg st="0" end="0"/>
                                            </p:txEl>
                                          </p:spTgt>
                                        </p:tgtEl>
                                        <p:attrNameLst>
                                          <p:attrName>style.visibility</p:attrName>
                                        </p:attrNameLst>
                                      </p:cBhvr>
                                      <p:to>
                                        <p:strVal val="visible"/>
                                      </p:to>
                                    </p:set>
                                    <p:anim to="" calcmode="lin" valueType="num">
                                      <p:cBhvr>
                                        <p:cTn id="7" dur="1" fill="hold"/>
                                        <p:tgtEl>
                                          <p:spTgt spid="132099">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32099">
                                            <p:txEl>
                                              <p:pRg st="1" end="1"/>
                                            </p:txEl>
                                          </p:spTgt>
                                        </p:tgtEl>
                                        <p:attrNameLst>
                                          <p:attrName>style.visibility</p:attrName>
                                        </p:attrNameLst>
                                      </p:cBhvr>
                                      <p:to>
                                        <p:strVal val="visible"/>
                                      </p:to>
                                    </p:set>
                                    <p:anim to="" calcmode="lin" valueType="num">
                                      <p:cBhvr>
                                        <p:cTn id="12" dur="1" fill="hold"/>
                                        <p:tgtEl>
                                          <p:spTgt spid="132099">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099" grpId="0" build="p"/>
    </p:bldLst>
  </p:timing>
</p:sld>
</file>

<file path=ppt/slides/slide2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147" name="Rectangle 3"/>
          <p:cNvSpPr>
            <a:spLocks noGrp="1" noChangeArrowheads="1"/>
          </p:cNvSpPr>
          <p:nvPr>
            <p:ph type="body" idx="1"/>
          </p:nvPr>
        </p:nvSpPr>
        <p:spPr/>
        <p:txBody>
          <a:bodyPr/>
          <a:lstStyle/>
          <a:p>
            <a:pPr algn="r" rtl="1"/>
            <a:r>
              <a:rPr lang="fa-IR" smtClean="0">
                <a:solidFill>
                  <a:srgbClr val="00B050"/>
                </a:solidFill>
                <a:cs typeface="B Titr" panose="00000700000000000000" pitchFamily="2" charset="-78"/>
              </a:rPr>
              <a:t>ج- تنظیم آرایش کلاس</a:t>
            </a:r>
          </a:p>
          <a:p>
            <a:pPr algn="r" rtl="1">
              <a:buFont typeface="Wingdings" panose="05000000000000000000" pitchFamily="2" charset="2"/>
              <a:buNone/>
            </a:pPr>
            <a:r>
              <a:rPr lang="fa-IR" sz="2400" smtClean="0">
                <a:cs typeface="B Yekan" panose="00000400000000000000" pitchFamily="2" charset="-78"/>
              </a:rPr>
              <a:t>آرایش کلاس بایسیتی به نحوی باشد که دانش آموزان به راحتی بتوانند با همدیگر بحث کنند . </a:t>
            </a:r>
          </a:p>
        </p:txBody>
      </p:sp>
      <p:sp>
        <p:nvSpPr>
          <p:cNvPr id="5" name="Rectangle 2"/>
          <p:cNvSpPr txBox="1">
            <a:spLocks noChangeArrowheads="1"/>
          </p:cNvSpPr>
          <p:nvPr/>
        </p:nvSpPr>
        <p:spPr bwMode="auto">
          <a:xfrm>
            <a:off x="1828800" y="533400"/>
            <a:ext cx="7086600" cy="1447800"/>
          </a:xfrm>
          <a:prstGeom prst="rect">
            <a:avLst/>
          </a:prstGeom>
          <a:noFill/>
          <a:ln w="9525">
            <a:noFill/>
            <a:miter lim="800000"/>
            <a:headEnd/>
            <a:tailEnd/>
          </a:ln>
        </p:spPr>
        <p:txBody>
          <a:bodyPr anchor="ctr"/>
          <a:lstStyle/>
          <a:p>
            <a:pPr algn="r">
              <a:defRPr/>
            </a:pPr>
            <a:r>
              <a:rPr lang="fa-IR" sz="4000" b="1" kern="0" dirty="0">
                <a:solidFill>
                  <a:srgbClr val="FF0000"/>
                </a:solidFill>
                <a:latin typeface="+mj-lt"/>
                <a:ea typeface="+mj-ea"/>
                <a:cs typeface="B Titr" pitchFamily="2" charset="-78"/>
              </a:rPr>
              <a:t>مرحله اول: آمادگی و برنامه ریزی</a:t>
            </a:r>
            <a:endParaRPr lang="en-US" sz="4000" b="1" kern="0" dirty="0">
              <a:solidFill>
                <a:srgbClr val="FF0000"/>
              </a:solidFill>
              <a:latin typeface="+mj-lt"/>
              <a:ea typeface="+mj-ea"/>
              <a:cs typeface="B Titr"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34147">
                                            <p:txEl>
                                              <p:pRg st="0" end="0"/>
                                            </p:txEl>
                                          </p:spTgt>
                                        </p:tgtEl>
                                        <p:attrNameLst>
                                          <p:attrName>style.visibility</p:attrName>
                                        </p:attrNameLst>
                                      </p:cBhvr>
                                      <p:to>
                                        <p:strVal val="visible"/>
                                      </p:to>
                                    </p:set>
                                    <p:anim to="" calcmode="lin" valueType="num">
                                      <p:cBhvr>
                                        <p:cTn id="7" dur="1" fill="hold"/>
                                        <p:tgtEl>
                                          <p:spTgt spid="134147">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34147">
                                            <p:txEl>
                                              <p:pRg st="1" end="1"/>
                                            </p:txEl>
                                          </p:spTgt>
                                        </p:tgtEl>
                                        <p:attrNameLst>
                                          <p:attrName>style.visibility</p:attrName>
                                        </p:attrNameLst>
                                      </p:cBhvr>
                                      <p:to>
                                        <p:strVal val="visible"/>
                                      </p:to>
                                    </p:set>
                                    <p:anim to="" calcmode="lin" valueType="num">
                                      <p:cBhvr>
                                        <p:cTn id="12" dur="1" fill="hold"/>
                                        <p:tgtEl>
                                          <p:spTgt spid="134147">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7" grpId="0" build="p"/>
    </p:bldLst>
  </p:timing>
</p:sld>
</file>

<file path=ppt/slides/slide2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0642" name="Oval 2"/>
          <p:cNvSpPr>
            <a:spLocks noChangeArrowheads="1"/>
          </p:cNvSpPr>
          <p:nvPr/>
        </p:nvSpPr>
        <p:spPr bwMode="auto">
          <a:xfrm>
            <a:off x="1979613" y="1385888"/>
            <a:ext cx="5329237" cy="5327650"/>
          </a:xfrm>
          <a:prstGeom prst="ellipse">
            <a:avLst/>
          </a:prstGeom>
          <a:noFill/>
          <a:ln w="349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en-MY"/>
          </a:p>
        </p:txBody>
      </p:sp>
      <p:sp>
        <p:nvSpPr>
          <p:cNvPr id="240643" name="Oval 3"/>
          <p:cNvSpPr>
            <a:spLocks noChangeArrowheads="1"/>
          </p:cNvSpPr>
          <p:nvPr/>
        </p:nvSpPr>
        <p:spPr bwMode="auto">
          <a:xfrm>
            <a:off x="6588125" y="1962150"/>
            <a:ext cx="863600" cy="792163"/>
          </a:xfrm>
          <a:prstGeom prst="ellipse">
            <a:avLst/>
          </a:prstGeom>
          <a:solidFill>
            <a:schemeClr val="accent1"/>
          </a:solidFill>
          <a:ln w="9525">
            <a:solidFill>
              <a:schemeClr val="tx1"/>
            </a:solidFill>
            <a:round/>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800">
                <a:solidFill>
                  <a:schemeClr val="bg2"/>
                </a:solidFill>
              </a:rPr>
              <a:t>1</a:t>
            </a:r>
            <a:endParaRPr lang="en-US" sz="4800">
              <a:solidFill>
                <a:schemeClr val="bg2"/>
              </a:solidFill>
            </a:endParaRPr>
          </a:p>
        </p:txBody>
      </p:sp>
      <p:sp>
        <p:nvSpPr>
          <p:cNvPr id="240644" name="Oval 4"/>
          <p:cNvSpPr>
            <a:spLocks noChangeArrowheads="1"/>
          </p:cNvSpPr>
          <p:nvPr/>
        </p:nvSpPr>
        <p:spPr bwMode="auto">
          <a:xfrm>
            <a:off x="6948488" y="3762375"/>
            <a:ext cx="863600" cy="792163"/>
          </a:xfrm>
          <a:prstGeom prst="ellipse">
            <a:avLst/>
          </a:prstGeom>
          <a:solidFill>
            <a:schemeClr val="accent1"/>
          </a:solidFill>
          <a:ln w="9525">
            <a:solidFill>
              <a:schemeClr val="tx1"/>
            </a:solidFill>
            <a:round/>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2800">
                <a:solidFill>
                  <a:schemeClr val="bg2"/>
                </a:solidFill>
                <a:cs typeface="B Titr" panose="00000700000000000000" pitchFamily="2" charset="-78"/>
              </a:rPr>
              <a:t>معلم</a:t>
            </a:r>
            <a:endParaRPr lang="en-US" sz="2800">
              <a:solidFill>
                <a:schemeClr val="bg2"/>
              </a:solidFill>
              <a:cs typeface="B Titr" panose="00000700000000000000" pitchFamily="2" charset="-78"/>
            </a:endParaRPr>
          </a:p>
        </p:txBody>
      </p:sp>
      <p:sp>
        <p:nvSpPr>
          <p:cNvPr id="240645" name="Oval 5"/>
          <p:cNvSpPr>
            <a:spLocks noChangeArrowheads="1"/>
          </p:cNvSpPr>
          <p:nvPr/>
        </p:nvSpPr>
        <p:spPr bwMode="auto">
          <a:xfrm>
            <a:off x="4859338" y="1169988"/>
            <a:ext cx="863600" cy="792162"/>
          </a:xfrm>
          <a:prstGeom prst="ellipse">
            <a:avLst/>
          </a:prstGeom>
          <a:solidFill>
            <a:schemeClr val="accent1"/>
          </a:solidFill>
          <a:ln w="9525">
            <a:solidFill>
              <a:schemeClr val="tx1"/>
            </a:solidFill>
            <a:round/>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800">
                <a:solidFill>
                  <a:schemeClr val="bg2"/>
                </a:solidFill>
              </a:rPr>
              <a:t>2</a:t>
            </a:r>
            <a:endParaRPr lang="en-US" sz="4800">
              <a:solidFill>
                <a:schemeClr val="bg2"/>
              </a:solidFill>
            </a:endParaRPr>
          </a:p>
        </p:txBody>
      </p:sp>
      <p:sp>
        <p:nvSpPr>
          <p:cNvPr id="240646" name="Oval 6"/>
          <p:cNvSpPr>
            <a:spLocks noChangeArrowheads="1"/>
          </p:cNvSpPr>
          <p:nvPr/>
        </p:nvSpPr>
        <p:spPr bwMode="auto">
          <a:xfrm>
            <a:off x="2916238" y="1385888"/>
            <a:ext cx="863600" cy="792162"/>
          </a:xfrm>
          <a:prstGeom prst="ellipse">
            <a:avLst/>
          </a:prstGeom>
          <a:solidFill>
            <a:schemeClr val="accent1"/>
          </a:solidFill>
          <a:ln w="9525">
            <a:solidFill>
              <a:schemeClr val="tx1"/>
            </a:solidFill>
            <a:round/>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800">
                <a:solidFill>
                  <a:schemeClr val="bg2"/>
                </a:solidFill>
              </a:rPr>
              <a:t>3</a:t>
            </a:r>
            <a:endParaRPr lang="en-US" sz="4800">
              <a:solidFill>
                <a:schemeClr val="bg2"/>
              </a:solidFill>
            </a:endParaRPr>
          </a:p>
        </p:txBody>
      </p:sp>
      <p:sp>
        <p:nvSpPr>
          <p:cNvPr id="240647" name="Oval 7"/>
          <p:cNvSpPr>
            <a:spLocks noChangeArrowheads="1"/>
          </p:cNvSpPr>
          <p:nvPr/>
        </p:nvSpPr>
        <p:spPr bwMode="auto">
          <a:xfrm>
            <a:off x="1692275" y="2754313"/>
            <a:ext cx="863600" cy="792162"/>
          </a:xfrm>
          <a:prstGeom prst="ellipse">
            <a:avLst/>
          </a:prstGeom>
          <a:solidFill>
            <a:schemeClr val="accent1"/>
          </a:solidFill>
          <a:ln w="9525">
            <a:solidFill>
              <a:schemeClr val="tx1"/>
            </a:solidFill>
            <a:round/>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800">
                <a:solidFill>
                  <a:schemeClr val="bg2"/>
                </a:solidFill>
              </a:rPr>
              <a:t>4</a:t>
            </a:r>
            <a:endParaRPr lang="en-US" sz="4800">
              <a:solidFill>
                <a:schemeClr val="bg2"/>
              </a:solidFill>
            </a:endParaRPr>
          </a:p>
        </p:txBody>
      </p:sp>
      <p:sp>
        <p:nvSpPr>
          <p:cNvPr id="240648" name="Oval 8"/>
          <p:cNvSpPr>
            <a:spLocks noChangeArrowheads="1"/>
          </p:cNvSpPr>
          <p:nvPr/>
        </p:nvSpPr>
        <p:spPr bwMode="auto">
          <a:xfrm>
            <a:off x="1476375" y="4410075"/>
            <a:ext cx="863600" cy="792163"/>
          </a:xfrm>
          <a:prstGeom prst="ellipse">
            <a:avLst/>
          </a:prstGeom>
          <a:solidFill>
            <a:schemeClr val="accent1"/>
          </a:solidFill>
          <a:ln w="9525">
            <a:solidFill>
              <a:schemeClr val="tx1"/>
            </a:solidFill>
            <a:round/>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800">
                <a:solidFill>
                  <a:schemeClr val="bg2"/>
                </a:solidFill>
              </a:rPr>
              <a:t>5</a:t>
            </a:r>
            <a:endParaRPr lang="en-US" sz="4800">
              <a:solidFill>
                <a:schemeClr val="bg2"/>
              </a:solidFill>
            </a:endParaRPr>
          </a:p>
        </p:txBody>
      </p:sp>
      <p:sp>
        <p:nvSpPr>
          <p:cNvPr id="240649" name="Oval 9"/>
          <p:cNvSpPr>
            <a:spLocks noChangeArrowheads="1"/>
          </p:cNvSpPr>
          <p:nvPr/>
        </p:nvSpPr>
        <p:spPr bwMode="auto">
          <a:xfrm>
            <a:off x="3059113" y="6065838"/>
            <a:ext cx="863600" cy="792162"/>
          </a:xfrm>
          <a:prstGeom prst="ellipse">
            <a:avLst/>
          </a:prstGeom>
          <a:solidFill>
            <a:schemeClr val="accent1"/>
          </a:solidFill>
          <a:ln w="9525">
            <a:solidFill>
              <a:schemeClr val="tx1"/>
            </a:solidFill>
            <a:round/>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800">
                <a:solidFill>
                  <a:schemeClr val="bg2"/>
                </a:solidFill>
              </a:rPr>
              <a:t>6</a:t>
            </a:r>
            <a:endParaRPr lang="en-US" sz="4800">
              <a:solidFill>
                <a:schemeClr val="bg2"/>
              </a:solidFill>
            </a:endParaRPr>
          </a:p>
        </p:txBody>
      </p:sp>
      <p:sp>
        <p:nvSpPr>
          <p:cNvPr id="240650" name="Oval 10"/>
          <p:cNvSpPr>
            <a:spLocks noChangeArrowheads="1"/>
          </p:cNvSpPr>
          <p:nvPr/>
        </p:nvSpPr>
        <p:spPr bwMode="auto">
          <a:xfrm>
            <a:off x="5651500" y="6065838"/>
            <a:ext cx="863600" cy="792162"/>
          </a:xfrm>
          <a:prstGeom prst="ellipse">
            <a:avLst/>
          </a:prstGeom>
          <a:solidFill>
            <a:schemeClr val="accent1"/>
          </a:solidFill>
          <a:ln w="9525">
            <a:solidFill>
              <a:schemeClr val="tx1"/>
            </a:solidFill>
            <a:round/>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800">
                <a:solidFill>
                  <a:schemeClr val="bg2"/>
                </a:solidFill>
              </a:rPr>
              <a:t>7</a:t>
            </a:r>
            <a:endParaRPr lang="en-US" sz="4800">
              <a:solidFill>
                <a:schemeClr val="bg2"/>
              </a:solidFill>
            </a:endParaRPr>
          </a:p>
        </p:txBody>
      </p:sp>
      <p:sp>
        <p:nvSpPr>
          <p:cNvPr id="21" name="Rectangle 3"/>
          <p:cNvSpPr txBox="1">
            <a:spLocks noChangeArrowheads="1"/>
          </p:cNvSpPr>
          <p:nvPr/>
        </p:nvSpPr>
        <p:spPr bwMode="auto">
          <a:xfrm>
            <a:off x="0" y="6172200"/>
            <a:ext cx="2895600" cy="685800"/>
          </a:xfrm>
          <a:prstGeom prst="rect">
            <a:avLst/>
          </a:prstGeom>
          <a:noFill/>
          <a:ln w="9525">
            <a:noFill/>
            <a:miter lim="800000"/>
            <a:headEnd/>
            <a:tailEnd/>
          </a:ln>
        </p:spPr>
        <p:txBody>
          <a:bodyPr/>
          <a:lstStyle/>
          <a:p>
            <a:pPr marL="342900" indent="-342900" algn="r" rtl="1">
              <a:spcBef>
                <a:spcPct val="20000"/>
              </a:spcBef>
              <a:buFontTx/>
              <a:buChar char="•"/>
              <a:defRPr/>
            </a:pPr>
            <a:r>
              <a:rPr lang="fa-IR" sz="2400" kern="0" dirty="0">
                <a:solidFill>
                  <a:srgbClr val="FF0000"/>
                </a:solidFill>
                <a:latin typeface="+mn-lt"/>
                <a:cs typeface="B Titr" pitchFamily="2" charset="-78"/>
              </a:rPr>
              <a:t>آرایش دایره ای</a:t>
            </a:r>
          </a:p>
          <a:p>
            <a:pPr marL="342900" indent="-342900" algn="r" rtl="1">
              <a:spcBef>
                <a:spcPct val="20000"/>
              </a:spcBef>
              <a:buFont typeface="Wingdings" pitchFamily="2" charset="2"/>
              <a:buNone/>
              <a:defRPr/>
            </a:pPr>
            <a:r>
              <a:rPr lang="fa-IR" sz="2400" kern="0" dirty="0">
                <a:latin typeface="+mn-lt"/>
                <a:cs typeface="B Yekan" pitchFamily="2" charset="-78"/>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1">
                                            <p:txEl>
                                              <p:pRg st="0" end="0"/>
                                            </p:txEl>
                                          </p:spTgt>
                                        </p:tgtEl>
                                        <p:attrNameLst>
                                          <p:attrName>style.visibility</p:attrName>
                                        </p:attrNameLst>
                                      </p:cBhvr>
                                      <p:to>
                                        <p:strVal val="visible"/>
                                      </p:to>
                                    </p:set>
                                    <p:anim to="" calcmode="lin" valueType="num">
                                      <p:cBhvr>
                                        <p:cTn id="7" dur="1" fill="hold"/>
                                        <p:tgtEl>
                                          <p:spTgt spid="21">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1">
                                            <p:txEl>
                                              <p:pRg st="1" end="1"/>
                                            </p:txEl>
                                          </p:spTgt>
                                        </p:tgtEl>
                                        <p:attrNameLst>
                                          <p:attrName>style.visibility</p:attrName>
                                        </p:attrNameLst>
                                      </p:cBhvr>
                                      <p:to>
                                        <p:strVal val="visible"/>
                                      </p:to>
                                    </p:set>
                                    <p:anim to="" calcmode="lin" valueType="num">
                                      <p:cBhvr>
                                        <p:cTn id="12" dur="1" fill="hold"/>
                                        <p:tgtEl>
                                          <p:spTgt spid="21">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bldLst>
  </p:timing>
</p:sld>
</file>

<file path=ppt/slides/slide2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1666" name="Oval 2"/>
          <p:cNvSpPr>
            <a:spLocks noChangeArrowheads="1"/>
          </p:cNvSpPr>
          <p:nvPr/>
        </p:nvSpPr>
        <p:spPr bwMode="auto">
          <a:xfrm>
            <a:off x="3124200" y="1416050"/>
            <a:ext cx="2590800" cy="4572000"/>
          </a:xfrm>
          <a:prstGeom prst="ellipse">
            <a:avLst/>
          </a:prstGeom>
          <a:solidFill>
            <a:schemeClr val="accent1"/>
          </a:solidFill>
          <a:ln w="9525">
            <a:solidFill>
              <a:schemeClr val="tx1"/>
            </a:solidFill>
            <a:round/>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en-MY"/>
          </a:p>
        </p:txBody>
      </p:sp>
      <p:grpSp>
        <p:nvGrpSpPr>
          <p:cNvPr id="2" name="Group 80"/>
          <p:cNvGrpSpPr>
            <a:grpSpLocks/>
          </p:cNvGrpSpPr>
          <p:nvPr/>
        </p:nvGrpSpPr>
        <p:grpSpPr bwMode="auto">
          <a:xfrm>
            <a:off x="3276600" y="1873250"/>
            <a:ext cx="2514600" cy="3886200"/>
            <a:chOff x="2064" y="912"/>
            <a:chExt cx="1584" cy="2448"/>
          </a:xfrm>
        </p:grpSpPr>
        <p:sp>
          <p:nvSpPr>
            <p:cNvPr id="241677" name="Line 63"/>
            <p:cNvSpPr>
              <a:spLocks noChangeShapeType="1"/>
            </p:cNvSpPr>
            <p:nvPr/>
          </p:nvSpPr>
          <p:spPr bwMode="auto">
            <a:xfrm>
              <a:off x="2160" y="1152"/>
              <a:ext cx="1488" cy="912"/>
            </a:xfrm>
            <a:prstGeom prst="line">
              <a:avLst/>
            </a:prstGeom>
            <a:noFill/>
            <a:ln w="5715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fa-IR"/>
            </a:p>
          </p:txBody>
        </p:sp>
        <p:sp>
          <p:nvSpPr>
            <p:cNvPr id="241678" name="Line 64"/>
            <p:cNvSpPr>
              <a:spLocks noChangeShapeType="1"/>
            </p:cNvSpPr>
            <p:nvPr/>
          </p:nvSpPr>
          <p:spPr bwMode="auto">
            <a:xfrm flipV="1">
              <a:off x="2064" y="912"/>
              <a:ext cx="624" cy="1056"/>
            </a:xfrm>
            <a:prstGeom prst="line">
              <a:avLst/>
            </a:prstGeom>
            <a:noFill/>
            <a:ln w="5715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fa-IR"/>
            </a:p>
          </p:txBody>
        </p:sp>
        <p:sp>
          <p:nvSpPr>
            <p:cNvPr id="241679" name="Line 65"/>
            <p:cNvSpPr>
              <a:spLocks noChangeShapeType="1"/>
            </p:cNvSpPr>
            <p:nvPr/>
          </p:nvSpPr>
          <p:spPr bwMode="auto">
            <a:xfrm flipV="1">
              <a:off x="2160" y="2832"/>
              <a:ext cx="1152" cy="48"/>
            </a:xfrm>
            <a:prstGeom prst="line">
              <a:avLst/>
            </a:prstGeom>
            <a:noFill/>
            <a:ln w="5715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fa-IR"/>
            </a:p>
          </p:txBody>
        </p:sp>
        <p:sp>
          <p:nvSpPr>
            <p:cNvPr id="241680" name="Line 66"/>
            <p:cNvSpPr>
              <a:spLocks noChangeShapeType="1"/>
            </p:cNvSpPr>
            <p:nvPr/>
          </p:nvSpPr>
          <p:spPr bwMode="auto">
            <a:xfrm flipV="1">
              <a:off x="2784" y="912"/>
              <a:ext cx="0" cy="2448"/>
            </a:xfrm>
            <a:prstGeom prst="line">
              <a:avLst/>
            </a:prstGeom>
            <a:noFill/>
            <a:ln w="5715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fa-IR"/>
            </a:p>
          </p:txBody>
        </p:sp>
        <p:sp>
          <p:nvSpPr>
            <p:cNvPr id="241681" name="Line 67"/>
            <p:cNvSpPr>
              <a:spLocks noChangeShapeType="1"/>
            </p:cNvSpPr>
            <p:nvPr/>
          </p:nvSpPr>
          <p:spPr bwMode="auto">
            <a:xfrm rot="3883942">
              <a:off x="2285" y="1139"/>
              <a:ext cx="1008" cy="1440"/>
            </a:xfrm>
            <a:prstGeom prst="line">
              <a:avLst/>
            </a:prstGeom>
            <a:noFill/>
            <a:ln w="5715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fa-IR"/>
            </a:p>
          </p:txBody>
        </p:sp>
        <p:sp>
          <p:nvSpPr>
            <p:cNvPr id="241682" name="Line 68"/>
            <p:cNvSpPr>
              <a:spLocks noChangeShapeType="1"/>
            </p:cNvSpPr>
            <p:nvPr/>
          </p:nvSpPr>
          <p:spPr bwMode="auto">
            <a:xfrm flipV="1">
              <a:off x="2208" y="1872"/>
              <a:ext cx="1248" cy="48"/>
            </a:xfrm>
            <a:prstGeom prst="line">
              <a:avLst/>
            </a:prstGeom>
            <a:noFill/>
            <a:ln w="5715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fa-IR"/>
            </a:p>
          </p:txBody>
        </p:sp>
        <p:sp>
          <p:nvSpPr>
            <p:cNvPr id="241683" name="Line 69"/>
            <p:cNvSpPr>
              <a:spLocks noChangeShapeType="1"/>
            </p:cNvSpPr>
            <p:nvPr/>
          </p:nvSpPr>
          <p:spPr bwMode="auto">
            <a:xfrm>
              <a:off x="2112" y="2064"/>
              <a:ext cx="1344" cy="576"/>
            </a:xfrm>
            <a:prstGeom prst="line">
              <a:avLst/>
            </a:prstGeom>
            <a:noFill/>
            <a:ln w="5715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fa-IR"/>
            </a:p>
          </p:txBody>
        </p:sp>
        <p:sp>
          <p:nvSpPr>
            <p:cNvPr id="241684" name="Line 70"/>
            <p:cNvSpPr>
              <a:spLocks noChangeShapeType="1"/>
            </p:cNvSpPr>
            <p:nvPr/>
          </p:nvSpPr>
          <p:spPr bwMode="auto">
            <a:xfrm flipH="1">
              <a:off x="2352" y="2112"/>
              <a:ext cx="1152" cy="624"/>
            </a:xfrm>
            <a:prstGeom prst="line">
              <a:avLst/>
            </a:prstGeom>
            <a:noFill/>
            <a:ln w="5715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fa-IR"/>
            </a:p>
          </p:txBody>
        </p:sp>
        <p:sp>
          <p:nvSpPr>
            <p:cNvPr id="241685" name="Line 71"/>
            <p:cNvSpPr>
              <a:spLocks noChangeShapeType="1"/>
            </p:cNvSpPr>
            <p:nvPr/>
          </p:nvSpPr>
          <p:spPr bwMode="auto">
            <a:xfrm flipV="1">
              <a:off x="2784" y="2256"/>
              <a:ext cx="624" cy="1056"/>
            </a:xfrm>
            <a:prstGeom prst="line">
              <a:avLst/>
            </a:prstGeom>
            <a:noFill/>
            <a:ln w="5715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fa-IR"/>
            </a:p>
          </p:txBody>
        </p:sp>
      </p:grpSp>
      <p:sp>
        <p:nvSpPr>
          <p:cNvPr id="241668" name="Text Box 72"/>
          <p:cNvSpPr txBox="1">
            <a:spLocks noChangeArrowheads="1"/>
          </p:cNvSpPr>
          <p:nvPr/>
        </p:nvSpPr>
        <p:spPr bwMode="auto">
          <a:xfrm>
            <a:off x="3962400" y="425450"/>
            <a:ext cx="1066800"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en-US" sz="6600">
                <a:solidFill>
                  <a:srgbClr val="FF3300"/>
                </a:solidFill>
                <a:sym typeface="Webdings" panose="05030102010509060703" pitchFamily="18" charset="2"/>
              </a:rPr>
              <a:t></a:t>
            </a:r>
            <a:endParaRPr lang="en-US" sz="6600">
              <a:solidFill>
                <a:srgbClr val="FF3300"/>
              </a:solidFill>
            </a:endParaRPr>
          </a:p>
        </p:txBody>
      </p:sp>
      <p:sp>
        <p:nvSpPr>
          <p:cNvPr id="241669" name="Text Box 73"/>
          <p:cNvSpPr txBox="1">
            <a:spLocks noChangeArrowheads="1"/>
          </p:cNvSpPr>
          <p:nvPr/>
        </p:nvSpPr>
        <p:spPr bwMode="auto">
          <a:xfrm>
            <a:off x="5257800" y="1460500"/>
            <a:ext cx="1066800"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en-US" sz="6600">
                <a:solidFill>
                  <a:srgbClr val="33CC33"/>
                </a:solidFill>
                <a:sym typeface="Webdings" panose="05030102010509060703" pitchFamily="18" charset="2"/>
              </a:rPr>
              <a:t></a:t>
            </a:r>
            <a:endParaRPr lang="en-US" sz="6600">
              <a:solidFill>
                <a:srgbClr val="33CC33"/>
              </a:solidFill>
            </a:endParaRPr>
          </a:p>
        </p:txBody>
      </p:sp>
      <p:sp>
        <p:nvSpPr>
          <p:cNvPr id="241670" name="Text Box 74"/>
          <p:cNvSpPr txBox="1">
            <a:spLocks noChangeArrowheads="1"/>
          </p:cNvSpPr>
          <p:nvPr/>
        </p:nvSpPr>
        <p:spPr bwMode="auto">
          <a:xfrm>
            <a:off x="5638800" y="3060700"/>
            <a:ext cx="1066800"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en-US" sz="6600">
                <a:solidFill>
                  <a:srgbClr val="33CC33"/>
                </a:solidFill>
                <a:sym typeface="Webdings" panose="05030102010509060703" pitchFamily="18" charset="2"/>
              </a:rPr>
              <a:t></a:t>
            </a:r>
            <a:endParaRPr lang="en-US" sz="6600">
              <a:solidFill>
                <a:srgbClr val="33CC33"/>
              </a:solidFill>
            </a:endParaRPr>
          </a:p>
        </p:txBody>
      </p:sp>
      <p:sp>
        <p:nvSpPr>
          <p:cNvPr id="241671" name="Text Box 75"/>
          <p:cNvSpPr txBox="1">
            <a:spLocks noChangeArrowheads="1"/>
          </p:cNvSpPr>
          <p:nvPr/>
        </p:nvSpPr>
        <p:spPr bwMode="auto">
          <a:xfrm>
            <a:off x="5410200" y="4660900"/>
            <a:ext cx="1066800"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en-US" sz="6600">
                <a:solidFill>
                  <a:srgbClr val="33CC33"/>
                </a:solidFill>
                <a:sym typeface="Webdings" panose="05030102010509060703" pitchFamily="18" charset="2"/>
              </a:rPr>
              <a:t></a:t>
            </a:r>
            <a:endParaRPr lang="en-US" sz="6600">
              <a:solidFill>
                <a:srgbClr val="33CC33"/>
              </a:solidFill>
            </a:endParaRPr>
          </a:p>
        </p:txBody>
      </p:sp>
      <p:sp>
        <p:nvSpPr>
          <p:cNvPr id="241672" name="Text Box 76"/>
          <p:cNvSpPr txBox="1">
            <a:spLocks noChangeArrowheads="1"/>
          </p:cNvSpPr>
          <p:nvPr/>
        </p:nvSpPr>
        <p:spPr bwMode="auto">
          <a:xfrm>
            <a:off x="4038600" y="5835650"/>
            <a:ext cx="1066800"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en-US" sz="6600">
                <a:solidFill>
                  <a:srgbClr val="33CC33"/>
                </a:solidFill>
                <a:sym typeface="Webdings" panose="05030102010509060703" pitchFamily="18" charset="2"/>
              </a:rPr>
              <a:t></a:t>
            </a:r>
            <a:endParaRPr lang="en-US" sz="6600">
              <a:solidFill>
                <a:srgbClr val="33CC33"/>
              </a:solidFill>
            </a:endParaRPr>
          </a:p>
        </p:txBody>
      </p:sp>
      <p:sp>
        <p:nvSpPr>
          <p:cNvPr id="241673" name="Text Box 77"/>
          <p:cNvSpPr txBox="1">
            <a:spLocks noChangeArrowheads="1"/>
          </p:cNvSpPr>
          <p:nvPr/>
        </p:nvSpPr>
        <p:spPr bwMode="auto">
          <a:xfrm>
            <a:off x="2514600" y="4660900"/>
            <a:ext cx="1066800"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en-US" sz="6600">
                <a:solidFill>
                  <a:srgbClr val="33CC33"/>
                </a:solidFill>
                <a:sym typeface="Webdings" panose="05030102010509060703" pitchFamily="18" charset="2"/>
              </a:rPr>
              <a:t></a:t>
            </a:r>
            <a:endParaRPr lang="en-US" sz="6600">
              <a:solidFill>
                <a:srgbClr val="33CC33"/>
              </a:solidFill>
            </a:endParaRPr>
          </a:p>
        </p:txBody>
      </p:sp>
      <p:sp>
        <p:nvSpPr>
          <p:cNvPr id="241674" name="Text Box 78"/>
          <p:cNvSpPr txBox="1">
            <a:spLocks noChangeArrowheads="1"/>
          </p:cNvSpPr>
          <p:nvPr/>
        </p:nvSpPr>
        <p:spPr bwMode="auto">
          <a:xfrm>
            <a:off x="2209800" y="3092450"/>
            <a:ext cx="1066800"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en-US" sz="6600">
                <a:solidFill>
                  <a:srgbClr val="33CC33"/>
                </a:solidFill>
                <a:sym typeface="Webdings" panose="05030102010509060703" pitchFamily="18" charset="2"/>
              </a:rPr>
              <a:t></a:t>
            </a:r>
            <a:endParaRPr lang="en-US" sz="6600">
              <a:solidFill>
                <a:srgbClr val="33CC33"/>
              </a:solidFill>
            </a:endParaRPr>
          </a:p>
        </p:txBody>
      </p:sp>
      <p:sp>
        <p:nvSpPr>
          <p:cNvPr id="241675" name="Text Box 79"/>
          <p:cNvSpPr txBox="1">
            <a:spLocks noChangeArrowheads="1"/>
          </p:cNvSpPr>
          <p:nvPr/>
        </p:nvSpPr>
        <p:spPr bwMode="auto">
          <a:xfrm>
            <a:off x="2667000" y="1524000"/>
            <a:ext cx="1066800"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en-US" sz="6600">
                <a:solidFill>
                  <a:srgbClr val="33CC33"/>
                </a:solidFill>
                <a:sym typeface="Webdings" panose="05030102010509060703" pitchFamily="18" charset="2"/>
              </a:rPr>
              <a:t></a:t>
            </a:r>
            <a:endParaRPr lang="en-US" sz="6600">
              <a:solidFill>
                <a:srgbClr val="33CC33"/>
              </a:solidFill>
            </a:endParaRPr>
          </a:p>
        </p:txBody>
      </p:sp>
      <p:sp>
        <p:nvSpPr>
          <p:cNvPr id="21" name="Rectangle 3"/>
          <p:cNvSpPr txBox="1">
            <a:spLocks noChangeArrowheads="1"/>
          </p:cNvSpPr>
          <p:nvPr/>
        </p:nvSpPr>
        <p:spPr bwMode="auto">
          <a:xfrm>
            <a:off x="0" y="6172200"/>
            <a:ext cx="2895600" cy="685800"/>
          </a:xfrm>
          <a:prstGeom prst="rect">
            <a:avLst/>
          </a:prstGeom>
          <a:noFill/>
          <a:ln w="9525">
            <a:noFill/>
            <a:miter lim="800000"/>
            <a:headEnd/>
            <a:tailEnd/>
          </a:ln>
        </p:spPr>
        <p:txBody>
          <a:bodyPr/>
          <a:lstStyle/>
          <a:p>
            <a:pPr marL="342900" indent="-342900" algn="r" rtl="1">
              <a:spcBef>
                <a:spcPct val="20000"/>
              </a:spcBef>
              <a:buFontTx/>
              <a:buChar char="•"/>
              <a:defRPr/>
            </a:pPr>
            <a:r>
              <a:rPr lang="fa-IR" sz="2400" kern="0" dirty="0">
                <a:solidFill>
                  <a:srgbClr val="FF0000"/>
                </a:solidFill>
                <a:latin typeface="+mn-lt"/>
                <a:cs typeface="B Titr" pitchFamily="2" charset="-78"/>
              </a:rPr>
              <a:t>آرایش چند کانالی</a:t>
            </a:r>
          </a:p>
          <a:p>
            <a:pPr marL="342900" indent="-342900" algn="r" rtl="1">
              <a:spcBef>
                <a:spcPct val="20000"/>
              </a:spcBef>
              <a:buFont typeface="Wingdings" pitchFamily="2" charset="2"/>
              <a:buNone/>
              <a:defRPr/>
            </a:pPr>
            <a:r>
              <a:rPr lang="fa-IR" sz="2400" kern="0" dirty="0">
                <a:latin typeface="+mn-lt"/>
                <a:cs typeface="B Yekan" pitchFamily="2" charset="-78"/>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1">
                                            <p:txEl>
                                              <p:pRg st="0" end="0"/>
                                            </p:txEl>
                                          </p:spTgt>
                                        </p:tgtEl>
                                        <p:attrNameLst>
                                          <p:attrName>style.visibility</p:attrName>
                                        </p:attrNameLst>
                                      </p:cBhvr>
                                      <p:to>
                                        <p:strVal val="visible"/>
                                      </p:to>
                                    </p:set>
                                    <p:anim to="" calcmode="lin" valueType="num">
                                      <p:cBhvr>
                                        <p:cTn id="12" dur="1" fill="hold"/>
                                        <p:tgtEl>
                                          <p:spTgt spid="21">
                                            <p:txEl>
                                              <p:pRg st="0" end="0"/>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1">
                                            <p:txEl>
                                              <p:pRg st="1" end="1"/>
                                            </p:txEl>
                                          </p:spTgt>
                                        </p:tgtEl>
                                        <p:attrNameLst>
                                          <p:attrName>style.visibility</p:attrName>
                                        </p:attrNameLst>
                                      </p:cBhvr>
                                      <p:to>
                                        <p:strVal val="visible"/>
                                      </p:to>
                                    </p:set>
                                    <p:anim to="" calcmode="lin" valueType="num">
                                      <p:cBhvr>
                                        <p:cTn id="17" dur="1" fill="hold"/>
                                        <p:tgtEl>
                                          <p:spTgt spid="21">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bldLst>
  </p:timing>
</p:sld>
</file>

<file path=ppt/slides/slide2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1075" name="Rectangle 3"/>
          <p:cNvSpPr>
            <a:spLocks noGrp="1" noChangeArrowheads="1"/>
          </p:cNvSpPr>
          <p:nvPr>
            <p:ph type="body" idx="1"/>
          </p:nvPr>
        </p:nvSpPr>
        <p:spPr/>
        <p:txBody>
          <a:bodyPr/>
          <a:lstStyle/>
          <a:p>
            <a:pPr algn="r" rtl="1"/>
            <a:r>
              <a:rPr lang="fa-IR" smtClean="0">
                <a:solidFill>
                  <a:srgbClr val="00B050"/>
                </a:solidFill>
                <a:cs typeface="B Titr" panose="00000700000000000000" pitchFamily="2" charset="-78"/>
              </a:rPr>
              <a:t>د- انتخاب افراد و تعیین نقش آنها</a:t>
            </a:r>
          </a:p>
          <a:p>
            <a:pPr algn="r" rtl="1">
              <a:buFont typeface="Wingdings" panose="05000000000000000000" pitchFamily="2" charset="2"/>
              <a:buNone/>
            </a:pPr>
            <a:r>
              <a:rPr lang="fa-IR" sz="2400" smtClean="0">
                <a:cs typeface="B Yekan" panose="00000400000000000000" pitchFamily="2" charset="-78"/>
              </a:rPr>
              <a:t>اعضای یک بحث گروهی معمولا از افراد زیر تشکیل می شود:</a:t>
            </a:r>
          </a:p>
          <a:p>
            <a:pPr algn="r" rtl="1">
              <a:buFont typeface="Wingdings" panose="05000000000000000000" pitchFamily="2" charset="2"/>
              <a:buNone/>
            </a:pPr>
            <a:r>
              <a:rPr lang="fa-IR" sz="2400" smtClean="0">
                <a:cs typeface="B Yekan" panose="00000400000000000000" pitchFamily="2" charset="-78"/>
              </a:rPr>
              <a:t>1- اداره کننده یا رهبر گروه</a:t>
            </a:r>
          </a:p>
          <a:p>
            <a:pPr algn="r" rtl="1">
              <a:buFont typeface="Wingdings" panose="05000000000000000000" pitchFamily="2" charset="2"/>
              <a:buNone/>
            </a:pPr>
            <a:r>
              <a:rPr lang="fa-IR" sz="2400" smtClean="0">
                <a:cs typeface="B Yekan" panose="00000400000000000000" pitchFamily="2" charset="-78"/>
              </a:rPr>
              <a:t>2- دانش آموزان</a:t>
            </a:r>
          </a:p>
          <a:p>
            <a:pPr algn="r" rtl="1">
              <a:buFont typeface="Wingdings" panose="05000000000000000000" pitchFamily="2" charset="2"/>
              <a:buNone/>
            </a:pPr>
            <a:r>
              <a:rPr lang="fa-IR" sz="2400" smtClean="0">
                <a:cs typeface="B Yekan" panose="00000400000000000000" pitchFamily="2" charset="-78"/>
              </a:rPr>
              <a:t>3- منشی گروه</a:t>
            </a:r>
          </a:p>
          <a:p>
            <a:pPr algn="r" rtl="1">
              <a:buFont typeface="Wingdings" panose="05000000000000000000" pitchFamily="2" charset="2"/>
              <a:buNone/>
            </a:pPr>
            <a:r>
              <a:rPr lang="fa-IR" sz="2400" smtClean="0">
                <a:cs typeface="B Yekan" panose="00000400000000000000" pitchFamily="2" charset="-78"/>
              </a:rPr>
              <a:t>4- شخصی مطلع ( میهمان)</a:t>
            </a:r>
          </a:p>
          <a:p>
            <a:pPr algn="r" rtl="1">
              <a:buFont typeface="Wingdings" panose="05000000000000000000" pitchFamily="2" charset="2"/>
              <a:buNone/>
            </a:pPr>
            <a:r>
              <a:rPr lang="fa-IR" sz="2400" smtClean="0">
                <a:cs typeface="B Yekan" panose="00000400000000000000" pitchFamily="2" charset="-78"/>
              </a:rPr>
              <a:t>5- ناظر یا ارزیاب</a:t>
            </a:r>
          </a:p>
        </p:txBody>
      </p:sp>
      <p:sp>
        <p:nvSpPr>
          <p:cNvPr id="4" name="TextBox 3"/>
          <p:cNvSpPr txBox="1">
            <a:spLocks noChangeArrowheads="1"/>
          </p:cNvSpPr>
          <p:nvPr/>
        </p:nvSpPr>
        <p:spPr bwMode="auto">
          <a:xfrm>
            <a:off x="1752600" y="762000"/>
            <a:ext cx="7086600" cy="1447800"/>
          </a:xfrm>
          <a:prstGeom prst="rect">
            <a:avLst/>
          </a:prstGeom>
          <a:noFill/>
          <a:ln w="9525">
            <a:noFill/>
            <a:miter lim="800000"/>
            <a:headEnd/>
            <a:tailEnd/>
          </a:ln>
        </p:spPr>
        <p:txBody>
          <a:bodyPr anchor="ctr"/>
          <a:lstStyle>
            <a:defPPr>
              <a:defRPr lang="en-US"/>
            </a:defPPr>
            <a:lvl1pPr algn="l" rtl="0" fontAlgn="base">
              <a:spcBef>
                <a:spcPct val="0"/>
              </a:spcBef>
              <a:spcAft>
                <a:spcPct val="0"/>
              </a:spcAft>
              <a:defRPr kern="1200">
                <a:solidFill>
                  <a:schemeClr val="tx1"/>
                </a:solidFill>
                <a:latin typeface="Tahoma" pitchFamily="34" charset="0"/>
                <a:ea typeface="+mn-ea"/>
                <a:cs typeface="Arial" pitchFamily="34" charset="0"/>
              </a:defRPr>
            </a:lvl1pPr>
            <a:lvl2pPr marL="457200" algn="l" rtl="0" fontAlgn="base">
              <a:spcBef>
                <a:spcPct val="0"/>
              </a:spcBef>
              <a:spcAft>
                <a:spcPct val="0"/>
              </a:spcAft>
              <a:defRPr kern="1200">
                <a:solidFill>
                  <a:schemeClr val="tx1"/>
                </a:solidFill>
                <a:latin typeface="Tahoma" pitchFamily="34" charset="0"/>
                <a:ea typeface="+mn-ea"/>
                <a:cs typeface="Arial" pitchFamily="34" charset="0"/>
              </a:defRPr>
            </a:lvl2pPr>
            <a:lvl3pPr marL="914400" algn="l" rtl="0" fontAlgn="base">
              <a:spcBef>
                <a:spcPct val="0"/>
              </a:spcBef>
              <a:spcAft>
                <a:spcPct val="0"/>
              </a:spcAft>
              <a:defRPr kern="1200">
                <a:solidFill>
                  <a:schemeClr val="tx1"/>
                </a:solidFill>
                <a:latin typeface="Tahoma" pitchFamily="34" charset="0"/>
                <a:ea typeface="+mn-ea"/>
                <a:cs typeface="Arial" pitchFamily="34" charset="0"/>
              </a:defRPr>
            </a:lvl3pPr>
            <a:lvl4pPr marL="1371600" algn="l" rtl="0" fontAlgn="base">
              <a:spcBef>
                <a:spcPct val="0"/>
              </a:spcBef>
              <a:spcAft>
                <a:spcPct val="0"/>
              </a:spcAft>
              <a:defRPr kern="1200">
                <a:solidFill>
                  <a:schemeClr val="tx1"/>
                </a:solidFill>
                <a:latin typeface="Tahoma" pitchFamily="34" charset="0"/>
                <a:ea typeface="+mn-ea"/>
                <a:cs typeface="Arial" pitchFamily="34" charset="0"/>
              </a:defRPr>
            </a:lvl4pPr>
            <a:lvl5pPr marL="1828800" algn="l" rtl="0" fontAlgn="base">
              <a:spcBef>
                <a:spcPct val="0"/>
              </a:spcBef>
              <a:spcAft>
                <a:spcPct val="0"/>
              </a:spcAft>
              <a:defRPr kern="1200">
                <a:solidFill>
                  <a:schemeClr val="tx1"/>
                </a:solidFill>
                <a:latin typeface="Tahoma" pitchFamily="34" charset="0"/>
                <a:ea typeface="+mn-ea"/>
                <a:cs typeface="Arial" pitchFamily="34" charset="0"/>
              </a:defRPr>
            </a:lvl5pPr>
            <a:lvl6pPr marL="2286000" algn="l" defTabSz="914400" rtl="0" eaLnBrk="1" latinLnBrk="0" hangingPunct="1">
              <a:defRPr kern="1200">
                <a:solidFill>
                  <a:schemeClr val="tx1"/>
                </a:solidFill>
                <a:latin typeface="Tahoma" pitchFamily="34" charset="0"/>
                <a:ea typeface="+mn-ea"/>
                <a:cs typeface="Arial" pitchFamily="34" charset="0"/>
              </a:defRPr>
            </a:lvl6pPr>
            <a:lvl7pPr marL="2743200" algn="l" defTabSz="914400" rtl="0" eaLnBrk="1" latinLnBrk="0" hangingPunct="1">
              <a:defRPr kern="1200">
                <a:solidFill>
                  <a:schemeClr val="tx1"/>
                </a:solidFill>
                <a:latin typeface="Tahoma" pitchFamily="34" charset="0"/>
                <a:ea typeface="+mn-ea"/>
                <a:cs typeface="Arial" pitchFamily="34" charset="0"/>
              </a:defRPr>
            </a:lvl7pPr>
            <a:lvl8pPr marL="3200400" algn="l" defTabSz="914400" rtl="0" eaLnBrk="1" latinLnBrk="0" hangingPunct="1">
              <a:defRPr kern="1200">
                <a:solidFill>
                  <a:schemeClr val="tx1"/>
                </a:solidFill>
                <a:latin typeface="Tahoma" pitchFamily="34" charset="0"/>
                <a:ea typeface="+mn-ea"/>
                <a:cs typeface="Arial" pitchFamily="34" charset="0"/>
              </a:defRPr>
            </a:lvl8pPr>
            <a:lvl9pPr marL="3657600" algn="l" defTabSz="914400" rtl="0" eaLnBrk="1" latinLnBrk="0" hangingPunct="1">
              <a:defRPr kern="1200">
                <a:solidFill>
                  <a:schemeClr val="tx1"/>
                </a:solidFill>
                <a:latin typeface="Tahoma" pitchFamily="34" charset="0"/>
                <a:ea typeface="+mn-ea"/>
                <a:cs typeface="Arial" pitchFamily="34" charset="0"/>
              </a:defRPr>
            </a:lvl9pPr>
          </a:lstStyle>
          <a:p>
            <a:pPr algn="r">
              <a:defRPr/>
            </a:pPr>
            <a:r>
              <a:rPr lang="fa-IR" sz="4000" b="1" kern="0" dirty="0" smtClean="0">
                <a:solidFill>
                  <a:srgbClr val="FF0000"/>
                </a:solidFill>
                <a:latin typeface="+mj-lt"/>
                <a:ea typeface="+mj-ea"/>
                <a:cs typeface="B Titr" pitchFamily="2" charset="-78"/>
              </a:rPr>
              <a:t>مرحله اول: آمادگی و برنامه ریزی</a:t>
            </a:r>
            <a:endParaRPr lang="en-US" sz="4000" b="1" kern="0" dirty="0" smtClean="0">
              <a:solidFill>
                <a:srgbClr val="FF0000"/>
              </a:solidFill>
              <a:latin typeface="+mj-lt"/>
              <a:ea typeface="+mj-ea"/>
              <a:cs typeface="B Titr"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31075">
                                            <p:txEl>
                                              <p:pRg st="0" end="0"/>
                                            </p:txEl>
                                          </p:spTgt>
                                        </p:tgtEl>
                                        <p:attrNameLst>
                                          <p:attrName>style.visibility</p:attrName>
                                        </p:attrNameLst>
                                      </p:cBhvr>
                                      <p:to>
                                        <p:strVal val="visible"/>
                                      </p:to>
                                    </p:set>
                                    <p:anim to="" calcmode="lin" valueType="num">
                                      <p:cBhvr>
                                        <p:cTn id="7" dur="1" fill="hold"/>
                                        <p:tgtEl>
                                          <p:spTgt spid="131075">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31075">
                                            <p:txEl>
                                              <p:pRg st="1" end="1"/>
                                            </p:txEl>
                                          </p:spTgt>
                                        </p:tgtEl>
                                        <p:attrNameLst>
                                          <p:attrName>style.visibility</p:attrName>
                                        </p:attrNameLst>
                                      </p:cBhvr>
                                      <p:to>
                                        <p:strVal val="visible"/>
                                      </p:to>
                                    </p:set>
                                    <p:anim to="" calcmode="lin" valueType="num">
                                      <p:cBhvr>
                                        <p:cTn id="12" dur="1" fill="hold"/>
                                        <p:tgtEl>
                                          <p:spTgt spid="131075">
                                            <p:txEl>
                                              <p:pRg st="1" end="1"/>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31075">
                                            <p:txEl>
                                              <p:pRg st="2" end="2"/>
                                            </p:txEl>
                                          </p:spTgt>
                                        </p:tgtEl>
                                        <p:attrNameLst>
                                          <p:attrName>style.visibility</p:attrName>
                                        </p:attrNameLst>
                                      </p:cBhvr>
                                      <p:to>
                                        <p:strVal val="visible"/>
                                      </p:to>
                                    </p:set>
                                    <p:anim to="" calcmode="lin" valueType="num">
                                      <p:cBhvr>
                                        <p:cTn id="17" dur="1" fill="hold"/>
                                        <p:tgtEl>
                                          <p:spTgt spid="131075">
                                            <p:txEl>
                                              <p:pRg st="2" end="2"/>
                                            </p:txEl>
                                          </p:spTgt>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31075">
                                            <p:txEl>
                                              <p:pRg st="3" end="3"/>
                                            </p:txEl>
                                          </p:spTgt>
                                        </p:tgtEl>
                                        <p:attrNameLst>
                                          <p:attrName>style.visibility</p:attrName>
                                        </p:attrNameLst>
                                      </p:cBhvr>
                                      <p:to>
                                        <p:strVal val="visible"/>
                                      </p:to>
                                    </p:set>
                                    <p:anim to="" calcmode="lin" valueType="num">
                                      <p:cBhvr>
                                        <p:cTn id="22" dur="1" fill="hold"/>
                                        <p:tgtEl>
                                          <p:spTgt spid="131075">
                                            <p:txEl>
                                              <p:pRg st="3" end="3"/>
                                            </p:txEl>
                                          </p:spTgt>
                                        </p:tgtEl>
                                        <p:attrNameLst>
                                          <p:attrName/>
                                        </p:attrNameLst>
                                      </p:cBhvr>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31075">
                                            <p:txEl>
                                              <p:pRg st="4" end="4"/>
                                            </p:txEl>
                                          </p:spTgt>
                                        </p:tgtEl>
                                        <p:attrNameLst>
                                          <p:attrName>style.visibility</p:attrName>
                                        </p:attrNameLst>
                                      </p:cBhvr>
                                      <p:to>
                                        <p:strVal val="visible"/>
                                      </p:to>
                                    </p:set>
                                    <p:anim to="" calcmode="lin" valueType="num">
                                      <p:cBhvr>
                                        <p:cTn id="27" dur="1" fill="hold"/>
                                        <p:tgtEl>
                                          <p:spTgt spid="131075">
                                            <p:txEl>
                                              <p:pRg st="4" end="4"/>
                                            </p:txEl>
                                          </p:spTgt>
                                        </p:tgtEl>
                                        <p:attrNameLst>
                                          <p:attrName/>
                                        </p:attrNameLst>
                                      </p:cBhvr>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31075">
                                            <p:txEl>
                                              <p:pRg st="5" end="5"/>
                                            </p:txEl>
                                          </p:spTgt>
                                        </p:tgtEl>
                                        <p:attrNameLst>
                                          <p:attrName>style.visibility</p:attrName>
                                        </p:attrNameLst>
                                      </p:cBhvr>
                                      <p:to>
                                        <p:strVal val="visible"/>
                                      </p:to>
                                    </p:set>
                                    <p:anim to="" calcmode="lin" valueType="num">
                                      <p:cBhvr>
                                        <p:cTn id="32" dur="1" fill="hold"/>
                                        <p:tgtEl>
                                          <p:spTgt spid="131075">
                                            <p:txEl>
                                              <p:pRg st="5" end="5"/>
                                            </p:txEl>
                                          </p:spTgt>
                                        </p:tgtEl>
                                        <p:attrNameLst>
                                          <p:attrName/>
                                        </p:attrNameLst>
                                      </p:cBhvr>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31075">
                                            <p:txEl>
                                              <p:pRg st="6" end="6"/>
                                            </p:txEl>
                                          </p:spTgt>
                                        </p:tgtEl>
                                        <p:attrNameLst>
                                          <p:attrName>style.visibility</p:attrName>
                                        </p:attrNameLst>
                                      </p:cBhvr>
                                      <p:to>
                                        <p:strVal val="visible"/>
                                      </p:to>
                                    </p:set>
                                    <p:anim to="" calcmode="lin" valueType="num">
                                      <p:cBhvr>
                                        <p:cTn id="37" dur="1" fill="hold"/>
                                        <p:tgtEl>
                                          <p:spTgt spid="131075">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75" grpId="0" build="p"/>
    </p:bldLst>
  </p:timing>
</p:sld>
</file>

<file path=ppt/slides/slide2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1075" name="Rectangle 3"/>
          <p:cNvSpPr>
            <a:spLocks noGrp="1" noChangeArrowheads="1"/>
          </p:cNvSpPr>
          <p:nvPr>
            <p:ph type="body" idx="1"/>
          </p:nvPr>
        </p:nvSpPr>
        <p:spPr>
          <a:xfrm>
            <a:off x="685800" y="1981200"/>
            <a:ext cx="7772400" cy="3962400"/>
          </a:xfrm>
        </p:spPr>
        <p:txBody>
          <a:bodyPr/>
          <a:lstStyle/>
          <a:p>
            <a:pPr algn="r" rtl="1"/>
            <a:r>
              <a:rPr lang="fa-IR" sz="2800" smtClean="0">
                <a:solidFill>
                  <a:srgbClr val="00B050"/>
                </a:solidFill>
                <a:cs typeface="B Yekan" panose="00000400000000000000" pitchFamily="2" charset="-78"/>
              </a:rPr>
              <a:t>الف- وظایف معلم </a:t>
            </a:r>
            <a:r>
              <a:rPr lang="fa-IR" sz="2400" smtClean="0">
                <a:cs typeface="B Yekan" panose="00000400000000000000" pitchFamily="2" charset="-78"/>
              </a:rPr>
              <a:t>( فراهم آوردن امکانات، شرکت در بحث به شکل تحلیل کننده و ارزیاب، هدایت و کنترل بحث)</a:t>
            </a:r>
          </a:p>
          <a:p>
            <a:pPr algn="r" rtl="1"/>
            <a:r>
              <a:rPr lang="fa-IR" sz="2800" smtClean="0">
                <a:cs typeface="B Yekan" panose="00000400000000000000" pitchFamily="2" charset="-78"/>
              </a:rPr>
              <a:t>ب- </a:t>
            </a:r>
            <a:r>
              <a:rPr lang="fa-IR" sz="2800" b="1" smtClean="0">
                <a:solidFill>
                  <a:srgbClr val="00B050"/>
                </a:solidFill>
                <a:cs typeface="B Yekan" panose="00000400000000000000" pitchFamily="2" charset="-78"/>
              </a:rPr>
              <a:t>وظایف یادگیرندگان:</a:t>
            </a:r>
          </a:p>
          <a:p>
            <a:pPr lvl="1" algn="r" rtl="1">
              <a:buFontTx/>
              <a:buChar char="-"/>
            </a:pPr>
            <a:r>
              <a:rPr lang="fa-IR" sz="2400" smtClean="0">
                <a:cs typeface="B Yekan" panose="00000400000000000000" pitchFamily="2" charset="-78"/>
              </a:rPr>
              <a:t>درباره موضوع بحث فکر و مطالعه کنند</a:t>
            </a:r>
          </a:p>
          <a:p>
            <a:pPr lvl="1" algn="r" rtl="1">
              <a:buFontTx/>
              <a:buChar char="-"/>
            </a:pPr>
            <a:r>
              <a:rPr lang="fa-IR" sz="2400" smtClean="0">
                <a:cs typeface="B Yekan" panose="00000400000000000000" pitchFamily="2" charset="-78"/>
              </a:rPr>
              <a:t>عقاید و تجربیات خود را در جلسه مطرح کنند</a:t>
            </a:r>
          </a:p>
          <a:p>
            <a:pPr lvl="1" algn="r" rtl="1">
              <a:buFontTx/>
              <a:buChar char="-"/>
            </a:pPr>
            <a:r>
              <a:rPr lang="fa-IR" sz="2400" smtClean="0">
                <a:cs typeface="B Yekan" panose="00000400000000000000" pitchFamily="2" charset="-78"/>
              </a:rPr>
              <a:t>با دقت به جریان بحث و گفتگو گوش کنند</a:t>
            </a:r>
          </a:p>
          <a:p>
            <a:pPr lvl="1" algn="r" rtl="1">
              <a:buFontTx/>
              <a:buChar char="-"/>
            </a:pPr>
            <a:r>
              <a:rPr lang="fa-IR" sz="2400" smtClean="0">
                <a:cs typeface="B Yekan" panose="00000400000000000000" pitchFamily="2" charset="-78"/>
              </a:rPr>
              <a:t>در صورت عدم توجه از اعضا بخواهند دوباره به آنان توضیح دهند</a:t>
            </a:r>
          </a:p>
          <a:p>
            <a:pPr lvl="1" algn="r" rtl="1">
              <a:buFontTx/>
              <a:buChar char="-"/>
            </a:pPr>
            <a:r>
              <a:rPr lang="fa-IR" sz="2400" smtClean="0">
                <a:cs typeface="B Yekan" panose="00000400000000000000" pitchFamily="2" charset="-78"/>
              </a:rPr>
              <a:t>نظم جلسه را رعایت کنند</a:t>
            </a:r>
          </a:p>
          <a:p>
            <a:pPr lvl="1" algn="r" rtl="1">
              <a:buFontTx/>
              <a:buChar char="-"/>
            </a:pPr>
            <a:r>
              <a:rPr lang="fa-IR" sz="2400" smtClean="0">
                <a:cs typeface="B Yekan" panose="00000400000000000000" pitchFamily="2" charset="-78"/>
              </a:rPr>
              <a:t>نظر خود را بیان کرده و در تصمیم گیری ها شرکت کنند.</a:t>
            </a:r>
          </a:p>
          <a:p>
            <a:pPr lvl="1" algn="r" rtl="1">
              <a:buFontTx/>
              <a:buChar char="-"/>
            </a:pPr>
            <a:endParaRPr lang="fa-IR" sz="2000" smtClean="0">
              <a:cs typeface="B Yekan" panose="00000400000000000000" pitchFamily="2" charset="-78"/>
            </a:endParaRPr>
          </a:p>
        </p:txBody>
      </p:sp>
      <p:sp>
        <p:nvSpPr>
          <p:cNvPr id="4" name="TextBox 3"/>
          <p:cNvSpPr txBox="1">
            <a:spLocks noChangeArrowheads="1"/>
          </p:cNvSpPr>
          <p:nvPr/>
        </p:nvSpPr>
        <p:spPr bwMode="auto">
          <a:xfrm>
            <a:off x="2057400" y="381000"/>
            <a:ext cx="7086600" cy="1447800"/>
          </a:xfrm>
          <a:prstGeom prst="rect">
            <a:avLst/>
          </a:prstGeom>
          <a:noFill/>
          <a:ln w="9525">
            <a:noFill/>
            <a:miter lim="800000"/>
            <a:headEnd/>
            <a:tailEnd/>
          </a:ln>
        </p:spPr>
        <p:txBody>
          <a:bodyPr anchor="ctr"/>
          <a:lstStyle>
            <a:defPPr>
              <a:defRPr lang="en-US"/>
            </a:defPPr>
            <a:lvl1pPr algn="l" rtl="0" fontAlgn="base">
              <a:spcBef>
                <a:spcPct val="0"/>
              </a:spcBef>
              <a:spcAft>
                <a:spcPct val="0"/>
              </a:spcAft>
              <a:defRPr kern="1200">
                <a:solidFill>
                  <a:schemeClr val="tx1"/>
                </a:solidFill>
                <a:latin typeface="Tahoma" pitchFamily="34" charset="0"/>
                <a:ea typeface="+mn-ea"/>
                <a:cs typeface="Arial" pitchFamily="34" charset="0"/>
              </a:defRPr>
            </a:lvl1pPr>
            <a:lvl2pPr marL="457200" algn="l" rtl="0" fontAlgn="base">
              <a:spcBef>
                <a:spcPct val="0"/>
              </a:spcBef>
              <a:spcAft>
                <a:spcPct val="0"/>
              </a:spcAft>
              <a:defRPr kern="1200">
                <a:solidFill>
                  <a:schemeClr val="tx1"/>
                </a:solidFill>
                <a:latin typeface="Tahoma" pitchFamily="34" charset="0"/>
                <a:ea typeface="+mn-ea"/>
                <a:cs typeface="Arial" pitchFamily="34" charset="0"/>
              </a:defRPr>
            </a:lvl2pPr>
            <a:lvl3pPr marL="914400" algn="l" rtl="0" fontAlgn="base">
              <a:spcBef>
                <a:spcPct val="0"/>
              </a:spcBef>
              <a:spcAft>
                <a:spcPct val="0"/>
              </a:spcAft>
              <a:defRPr kern="1200">
                <a:solidFill>
                  <a:schemeClr val="tx1"/>
                </a:solidFill>
                <a:latin typeface="Tahoma" pitchFamily="34" charset="0"/>
                <a:ea typeface="+mn-ea"/>
                <a:cs typeface="Arial" pitchFamily="34" charset="0"/>
              </a:defRPr>
            </a:lvl3pPr>
            <a:lvl4pPr marL="1371600" algn="l" rtl="0" fontAlgn="base">
              <a:spcBef>
                <a:spcPct val="0"/>
              </a:spcBef>
              <a:spcAft>
                <a:spcPct val="0"/>
              </a:spcAft>
              <a:defRPr kern="1200">
                <a:solidFill>
                  <a:schemeClr val="tx1"/>
                </a:solidFill>
                <a:latin typeface="Tahoma" pitchFamily="34" charset="0"/>
                <a:ea typeface="+mn-ea"/>
                <a:cs typeface="Arial" pitchFamily="34" charset="0"/>
              </a:defRPr>
            </a:lvl4pPr>
            <a:lvl5pPr marL="1828800" algn="l" rtl="0" fontAlgn="base">
              <a:spcBef>
                <a:spcPct val="0"/>
              </a:spcBef>
              <a:spcAft>
                <a:spcPct val="0"/>
              </a:spcAft>
              <a:defRPr kern="1200">
                <a:solidFill>
                  <a:schemeClr val="tx1"/>
                </a:solidFill>
                <a:latin typeface="Tahoma" pitchFamily="34" charset="0"/>
                <a:ea typeface="+mn-ea"/>
                <a:cs typeface="Arial" pitchFamily="34" charset="0"/>
              </a:defRPr>
            </a:lvl5pPr>
            <a:lvl6pPr marL="2286000" algn="l" defTabSz="914400" rtl="0" eaLnBrk="1" latinLnBrk="0" hangingPunct="1">
              <a:defRPr kern="1200">
                <a:solidFill>
                  <a:schemeClr val="tx1"/>
                </a:solidFill>
                <a:latin typeface="Tahoma" pitchFamily="34" charset="0"/>
                <a:ea typeface="+mn-ea"/>
                <a:cs typeface="Arial" pitchFamily="34" charset="0"/>
              </a:defRPr>
            </a:lvl6pPr>
            <a:lvl7pPr marL="2743200" algn="l" defTabSz="914400" rtl="0" eaLnBrk="1" latinLnBrk="0" hangingPunct="1">
              <a:defRPr kern="1200">
                <a:solidFill>
                  <a:schemeClr val="tx1"/>
                </a:solidFill>
                <a:latin typeface="Tahoma" pitchFamily="34" charset="0"/>
                <a:ea typeface="+mn-ea"/>
                <a:cs typeface="Arial" pitchFamily="34" charset="0"/>
              </a:defRPr>
            </a:lvl7pPr>
            <a:lvl8pPr marL="3200400" algn="l" defTabSz="914400" rtl="0" eaLnBrk="1" latinLnBrk="0" hangingPunct="1">
              <a:defRPr kern="1200">
                <a:solidFill>
                  <a:schemeClr val="tx1"/>
                </a:solidFill>
                <a:latin typeface="Tahoma" pitchFamily="34" charset="0"/>
                <a:ea typeface="+mn-ea"/>
                <a:cs typeface="Arial" pitchFamily="34" charset="0"/>
              </a:defRPr>
            </a:lvl8pPr>
            <a:lvl9pPr marL="3657600" algn="l" defTabSz="914400" rtl="0" eaLnBrk="1" latinLnBrk="0" hangingPunct="1">
              <a:defRPr kern="1200">
                <a:solidFill>
                  <a:schemeClr val="tx1"/>
                </a:solidFill>
                <a:latin typeface="Tahoma" pitchFamily="34" charset="0"/>
                <a:ea typeface="+mn-ea"/>
                <a:cs typeface="Arial" pitchFamily="34" charset="0"/>
              </a:defRPr>
            </a:lvl9pPr>
          </a:lstStyle>
          <a:p>
            <a:pPr algn="r">
              <a:defRPr/>
            </a:pPr>
            <a:r>
              <a:rPr lang="fa-IR" sz="4000" b="1" kern="0" dirty="0" smtClean="0">
                <a:solidFill>
                  <a:srgbClr val="FF0000"/>
                </a:solidFill>
                <a:latin typeface="+mj-lt"/>
                <a:ea typeface="+mj-ea"/>
                <a:cs typeface="B Titr" pitchFamily="2" charset="-78"/>
              </a:rPr>
              <a:t>مرحله دوم: روش اجرای بحث گروهی</a:t>
            </a:r>
            <a:endParaRPr lang="en-US" sz="4000" b="1" kern="0" dirty="0" smtClean="0">
              <a:solidFill>
                <a:srgbClr val="FF0000"/>
              </a:solidFill>
              <a:latin typeface="+mj-lt"/>
              <a:ea typeface="+mj-ea"/>
              <a:cs typeface="B Titr"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31075">
                                            <p:txEl>
                                              <p:pRg st="0" end="0"/>
                                            </p:txEl>
                                          </p:spTgt>
                                        </p:tgtEl>
                                        <p:attrNameLst>
                                          <p:attrName>style.visibility</p:attrName>
                                        </p:attrNameLst>
                                      </p:cBhvr>
                                      <p:to>
                                        <p:strVal val="visible"/>
                                      </p:to>
                                    </p:set>
                                    <p:anim to="" calcmode="lin" valueType="num">
                                      <p:cBhvr>
                                        <p:cTn id="7" dur="1" fill="hold"/>
                                        <p:tgtEl>
                                          <p:spTgt spid="131075">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31075">
                                            <p:txEl>
                                              <p:pRg st="1" end="1"/>
                                            </p:txEl>
                                          </p:spTgt>
                                        </p:tgtEl>
                                        <p:attrNameLst>
                                          <p:attrName>style.visibility</p:attrName>
                                        </p:attrNameLst>
                                      </p:cBhvr>
                                      <p:to>
                                        <p:strVal val="visible"/>
                                      </p:to>
                                    </p:set>
                                    <p:anim to="" calcmode="lin" valueType="num">
                                      <p:cBhvr>
                                        <p:cTn id="12" dur="1" fill="hold"/>
                                        <p:tgtEl>
                                          <p:spTgt spid="131075">
                                            <p:txEl>
                                              <p:pRg st="1" end="1"/>
                                            </p:txEl>
                                          </p:spTgt>
                                        </p:tgtEl>
                                        <p:attrNameLst>
                                          <p:attrName/>
                                        </p:attrNameLst>
                                      </p:cBhvr>
                                    </p:anim>
                                  </p:childTnLst>
                                </p:cTn>
                              </p:par>
                              <p:par>
                                <p:cTn id="13" presetID="24" presetClass="entr" presetSubtype="0" fill="hold" grpId="0" nodeType="withEffect">
                                  <p:stCondLst>
                                    <p:cond delay="0"/>
                                  </p:stCondLst>
                                  <p:childTnLst>
                                    <p:set>
                                      <p:cBhvr>
                                        <p:cTn id="14" dur="1" fill="hold">
                                          <p:stCondLst>
                                            <p:cond delay="0"/>
                                          </p:stCondLst>
                                        </p:cTn>
                                        <p:tgtEl>
                                          <p:spTgt spid="131075">
                                            <p:txEl>
                                              <p:pRg st="2" end="2"/>
                                            </p:txEl>
                                          </p:spTgt>
                                        </p:tgtEl>
                                        <p:attrNameLst>
                                          <p:attrName>style.visibility</p:attrName>
                                        </p:attrNameLst>
                                      </p:cBhvr>
                                      <p:to>
                                        <p:strVal val="visible"/>
                                      </p:to>
                                    </p:set>
                                    <p:anim to="" calcmode="lin" valueType="num">
                                      <p:cBhvr>
                                        <p:cTn id="15" dur="1" fill="hold"/>
                                        <p:tgtEl>
                                          <p:spTgt spid="131075">
                                            <p:txEl>
                                              <p:pRg st="2" end="2"/>
                                            </p:txEl>
                                          </p:spTgt>
                                        </p:tgtEl>
                                        <p:attrNameLst>
                                          <p:attrName/>
                                        </p:attrNameLst>
                                      </p:cBhvr>
                                    </p:anim>
                                  </p:childTnLst>
                                </p:cTn>
                              </p:par>
                              <p:par>
                                <p:cTn id="16" presetID="24" presetClass="entr" presetSubtype="0" fill="hold" grpId="0" nodeType="withEffect">
                                  <p:stCondLst>
                                    <p:cond delay="0"/>
                                  </p:stCondLst>
                                  <p:childTnLst>
                                    <p:set>
                                      <p:cBhvr>
                                        <p:cTn id="17" dur="1" fill="hold">
                                          <p:stCondLst>
                                            <p:cond delay="0"/>
                                          </p:stCondLst>
                                        </p:cTn>
                                        <p:tgtEl>
                                          <p:spTgt spid="131075">
                                            <p:txEl>
                                              <p:pRg st="3" end="3"/>
                                            </p:txEl>
                                          </p:spTgt>
                                        </p:tgtEl>
                                        <p:attrNameLst>
                                          <p:attrName>style.visibility</p:attrName>
                                        </p:attrNameLst>
                                      </p:cBhvr>
                                      <p:to>
                                        <p:strVal val="visible"/>
                                      </p:to>
                                    </p:set>
                                    <p:anim to="" calcmode="lin" valueType="num">
                                      <p:cBhvr>
                                        <p:cTn id="18" dur="1" fill="hold"/>
                                        <p:tgtEl>
                                          <p:spTgt spid="131075">
                                            <p:txEl>
                                              <p:pRg st="3" end="3"/>
                                            </p:txEl>
                                          </p:spTgt>
                                        </p:tgtEl>
                                        <p:attrNameLst>
                                          <p:attrName/>
                                        </p:attrNameLst>
                                      </p:cBhvr>
                                    </p:anim>
                                  </p:childTnLst>
                                </p:cTn>
                              </p:par>
                              <p:par>
                                <p:cTn id="19" presetID="24" presetClass="entr" presetSubtype="0" fill="hold" grpId="0" nodeType="withEffect">
                                  <p:stCondLst>
                                    <p:cond delay="0"/>
                                  </p:stCondLst>
                                  <p:childTnLst>
                                    <p:set>
                                      <p:cBhvr>
                                        <p:cTn id="20" dur="1" fill="hold">
                                          <p:stCondLst>
                                            <p:cond delay="0"/>
                                          </p:stCondLst>
                                        </p:cTn>
                                        <p:tgtEl>
                                          <p:spTgt spid="131075">
                                            <p:txEl>
                                              <p:pRg st="4" end="4"/>
                                            </p:txEl>
                                          </p:spTgt>
                                        </p:tgtEl>
                                        <p:attrNameLst>
                                          <p:attrName>style.visibility</p:attrName>
                                        </p:attrNameLst>
                                      </p:cBhvr>
                                      <p:to>
                                        <p:strVal val="visible"/>
                                      </p:to>
                                    </p:set>
                                    <p:anim to="" calcmode="lin" valueType="num">
                                      <p:cBhvr>
                                        <p:cTn id="21" dur="1" fill="hold"/>
                                        <p:tgtEl>
                                          <p:spTgt spid="131075">
                                            <p:txEl>
                                              <p:pRg st="4" end="4"/>
                                            </p:txEl>
                                          </p:spTgt>
                                        </p:tgtEl>
                                        <p:attrNameLst>
                                          <p:attrName/>
                                        </p:attrNameLst>
                                      </p:cBhvr>
                                    </p:anim>
                                  </p:childTnLst>
                                </p:cTn>
                              </p:par>
                              <p:par>
                                <p:cTn id="22" presetID="24" presetClass="entr" presetSubtype="0" fill="hold" grpId="0" nodeType="withEffect">
                                  <p:stCondLst>
                                    <p:cond delay="0"/>
                                  </p:stCondLst>
                                  <p:childTnLst>
                                    <p:set>
                                      <p:cBhvr>
                                        <p:cTn id="23" dur="1" fill="hold">
                                          <p:stCondLst>
                                            <p:cond delay="0"/>
                                          </p:stCondLst>
                                        </p:cTn>
                                        <p:tgtEl>
                                          <p:spTgt spid="131075">
                                            <p:txEl>
                                              <p:pRg st="5" end="5"/>
                                            </p:txEl>
                                          </p:spTgt>
                                        </p:tgtEl>
                                        <p:attrNameLst>
                                          <p:attrName>style.visibility</p:attrName>
                                        </p:attrNameLst>
                                      </p:cBhvr>
                                      <p:to>
                                        <p:strVal val="visible"/>
                                      </p:to>
                                    </p:set>
                                    <p:anim to="" calcmode="lin" valueType="num">
                                      <p:cBhvr>
                                        <p:cTn id="24" dur="1" fill="hold"/>
                                        <p:tgtEl>
                                          <p:spTgt spid="131075">
                                            <p:txEl>
                                              <p:pRg st="5" end="5"/>
                                            </p:txEl>
                                          </p:spTgt>
                                        </p:tgtEl>
                                        <p:attrNameLst>
                                          <p:attrName/>
                                        </p:attrNameLst>
                                      </p:cBhvr>
                                    </p:anim>
                                  </p:childTnLst>
                                </p:cTn>
                              </p:par>
                              <p:par>
                                <p:cTn id="25" presetID="24" presetClass="entr" presetSubtype="0" fill="hold" grpId="0" nodeType="withEffect">
                                  <p:stCondLst>
                                    <p:cond delay="0"/>
                                  </p:stCondLst>
                                  <p:childTnLst>
                                    <p:set>
                                      <p:cBhvr>
                                        <p:cTn id="26" dur="1" fill="hold">
                                          <p:stCondLst>
                                            <p:cond delay="0"/>
                                          </p:stCondLst>
                                        </p:cTn>
                                        <p:tgtEl>
                                          <p:spTgt spid="131075">
                                            <p:txEl>
                                              <p:pRg st="6" end="6"/>
                                            </p:txEl>
                                          </p:spTgt>
                                        </p:tgtEl>
                                        <p:attrNameLst>
                                          <p:attrName>style.visibility</p:attrName>
                                        </p:attrNameLst>
                                      </p:cBhvr>
                                      <p:to>
                                        <p:strVal val="visible"/>
                                      </p:to>
                                    </p:set>
                                    <p:anim to="" calcmode="lin" valueType="num">
                                      <p:cBhvr>
                                        <p:cTn id="27" dur="1" fill="hold"/>
                                        <p:tgtEl>
                                          <p:spTgt spid="131075">
                                            <p:txEl>
                                              <p:pRg st="6" end="6"/>
                                            </p:txEl>
                                          </p:spTgt>
                                        </p:tgtEl>
                                        <p:attrNameLst>
                                          <p:attrName/>
                                        </p:attrNameLst>
                                      </p:cBhvr>
                                    </p:anim>
                                  </p:childTnLst>
                                </p:cTn>
                              </p:par>
                              <p:par>
                                <p:cTn id="28" presetID="24" presetClass="entr" presetSubtype="0" fill="hold" grpId="0" nodeType="withEffect">
                                  <p:stCondLst>
                                    <p:cond delay="0"/>
                                  </p:stCondLst>
                                  <p:childTnLst>
                                    <p:set>
                                      <p:cBhvr>
                                        <p:cTn id="29" dur="1" fill="hold">
                                          <p:stCondLst>
                                            <p:cond delay="0"/>
                                          </p:stCondLst>
                                        </p:cTn>
                                        <p:tgtEl>
                                          <p:spTgt spid="131075">
                                            <p:txEl>
                                              <p:pRg st="7" end="7"/>
                                            </p:txEl>
                                          </p:spTgt>
                                        </p:tgtEl>
                                        <p:attrNameLst>
                                          <p:attrName>style.visibility</p:attrName>
                                        </p:attrNameLst>
                                      </p:cBhvr>
                                      <p:to>
                                        <p:strVal val="visible"/>
                                      </p:to>
                                    </p:set>
                                    <p:anim to="" calcmode="lin" valueType="num">
                                      <p:cBhvr>
                                        <p:cTn id="30" dur="1" fill="hold"/>
                                        <p:tgtEl>
                                          <p:spTgt spid="131075">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75" grpId="0" build="p"/>
    </p:bldLst>
  </p:timing>
</p:sld>
</file>

<file path=ppt/slides/slide2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4738" name="Rectangle 2"/>
          <p:cNvSpPr>
            <a:spLocks noGrp="1" noChangeArrowheads="1"/>
          </p:cNvSpPr>
          <p:nvPr>
            <p:ph type="title"/>
          </p:nvPr>
        </p:nvSpPr>
        <p:spPr>
          <a:xfrm>
            <a:off x="838200" y="-228600"/>
            <a:ext cx="6553200" cy="1143000"/>
          </a:xfrm>
        </p:spPr>
        <p:txBody>
          <a:bodyPr/>
          <a:lstStyle/>
          <a:p>
            <a:endParaRPr lang="en-MY" sz="3200" smtClean="0">
              <a:solidFill>
                <a:srgbClr val="FFFF00"/>
              </a:solidFill>
              <a:cs typeface="B Titr" panose="00000700000000000000" pitchFamily="2" charset="-78"/>
            </a:endParaRPr>
          </a:p>
        </p:txBody>
      </p:sp>
      <p:sp>
        <p:nvSpPr>
          <p:cNvPr id="4" name="Rectangle 2"/>
          <p:cNvSpPr txBox="1">
            <a:spLocks noChangeArrowheads="1"/>
          </p:cNvSpPr>
          <p:nvPr/>
        </p:nvSpPr>
        <p:spPr bwMode="auto">
          <a:xfrm>
            <a:off x="1676400" y="762000"/>
            <a:ext cx="7239000" cy="1143000"/>
          </a:xfrm>
          <a:prstGeom prst="rect">
            <a:avLst/>
          </a:prstGeom>
          <a:noFill/>
          <a:ln w="9525">
            <a:noFill/>
            <a:miter lim="800000"/>
            <a:headEnd/>
            <a:tailEnd/>
          </a:ln>
        </p:spPr>
        <p:txBody>
          <a:bodyPr anchor="ctr"/>
          <a:lstStyle/>
          <a:p>
            <a:pPr algn="r">
              <a:defRPr/>
            </a:pPr>
            <a:r>
              <a:rPr lang="fa-IR" sz="3600" b="1" kern="0" dirty="0">
                <a:solidFill>
                  <a:srgbClr val="FF0000"/>
                </a:solidFill>
                <a:latin typeface="+mj-lt"/>
                <a:ea typeface="+mj-ea"/>
                <a:cs typeface="B Titr" pitchFamily="2" charset="-78"/>
              </a:rPr>
              <a:t>مزایا</a:t>
            </a:r>
            <a:endParaRPr lang="en-US" sz="36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12192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endParaRPr lang="fa-IR" sz="2800" kern="0" dirty="0">
              <a:latin typeface="+mn-lt"/>
              <a:cs typeface="B Yekan" pitchFamily="2" charset="-78"/>
            </a:endParaRPr>
          </a:p>
        </p:txBody>
      </p:sp>
      <p:sp>
        <p:nvSpPr>
          <p:cNvPr id="6" name="Rectangle 3"/>
          <p:cNvSpPr txBox="1">
            <a:spLocks noChangeArrowheads="1"/>
          </p:cNvSpPr>
          <p:nvPr/>
        </p:nvSpPr>
        <p:spPr bwMode="auto">
          <a:xfrm>
            <a:off x="685800" y="2133600"/>
            <a:ext cx="7772400" cy="3962400"/>
          </a:xfrm>
          <a:prstGeom prst="rect">
            <a:avLst/>
          </a:prstGeom>
          <a:noFill/>
          <a:ln w="9525">
            <a:noFill/>
            <a:miter lim="800000"/>
            <a:headEnd/>
            <a:tailEnd/>
          </a:ln>
        </p:spPr>
        <p:txBody>
          <a:bodyPr/>
          <a:lstStyle/>
          <a:p>
            <a:pPr marL="342900" indent="-342900" algn="r" rtl="1">
              <a:spcBef>
                <a:spcPct val="20000"/>
              </a:spcBef>
              <a:buFontTx/>
              <a:buChar char="•"/>
              <a:defRPr/>
            </a:pPr>
            <a:r>
              <a:rPr lang="fa-IR" sz="2400" kern="0" dirty="0">
                <a:latin typeface="+mn-lt"/>
                <a:cs typeface="B Yekan" pitchFamily="2" charset="-78"/>
              </a:rPr>
              <a:t>با بحث گروهی افراد می توانند در تجارب و عقاید یکدیگر سهیم شوند</a:t>
            </a:r>
          </a:p>
          <a:p>
            <a:pPr marL="342900" indent="-342900" algn="r" rtl="1">
              <a:spcBef>
                <a:spcPct val="20000"/>
              </a:spcBef>
              <a:buFontTx/>
              <a:buChar char="•"/>
              <a:defRPr/>
            </a:pPr>
            <a:r>
              <a:rPr lang="fa-IR" sz="2400" kern="0" dirty="0">
                <a:latin typeface="+mn-lt"/>
                <a:cs typeface="B Yekan" pitchFamily="2" charset="-78"/>
              </a:rPr>
              <a:t>همکاری در گروه و احساس دوستی در بین اعضا تقویت می شود</a:t>
            </a:r>
          </a:p>
          <a:p>
            <a:pPr marL="342900" indent="-342900" algn="r" rtl="1">
              <a:spcBef>
                <a:spcPct val="20000"/>
              </a:spcBef>
              <a:buFontTx/>
              <a:buChar char="•"/>
              <a:defRPr/>
            </a:pPr>
            <a:r>
              <a:rPr lang="fa-IR" sz="2400" kern="0" dirty="0">
                <a:latin typeface="+mn-lt"/>
                <a:cs typeface="B Yekan" pitchFamily="2" charset="-78"/>
              </a:rPr>
              <a:t>فرصتی فراهم می شود که افراد خود را ارزیابی کنند.</a:t>
            </a:r>
          </a:p>
          <a:p>
            <a:pPr marL="342900" indent="-342900" algn="r" rtl="1">
              <a:spcBef>
                <a:spcPct val="20000"/>
              </a:spcBef>
              <a:buFontTx/>
              <a:buChar char="•"/>
              <a:defRPr/>
            </a:pPr>
            <a:r>
              <a:rPr lang="fa-IR" sz="2400" kern="0" dirty="0">
                <a:latin typeface="+mn-lt"/>
                <a:cs typeface="B Yekan" pitchFamily="2" charset="-78"/>
              </a:rPr>
              <a:t>اعتماد به نفس در افراد تقویت می شود</a:t>
            </a:r>
          </a:p>
          <a:p>
            <a:pPr marL="342900" indent="-342900" algn="r" rtl="1">
              <a:spcBef>
                <a:spcPct val="20000"/>
              </a:spcBef>
              <a:buFontTx/>
              <a:buChar char="•"/>
              <a:defRPr/>
            </a:pPr>
            <a:r>
              <a:rPr lang="fa-IR" sz="2400" kern="0" dirty="0">
                <a:latin typeface="+mn-lt"/>
                <a:cs typeface="B Yekan" pitchFamily="2" charset="-78"/>
              </a:rPr>
              <a:t>هراس افراد کمرو  و خجالتی برای صحبت کردن در جمع کاهش می یابد</a:t>
            </a:r>
          </a:p>
          <a:p>
            <a:pPr marL="342900" indent="-342900" algn="r" rtl="1">
              <a:spcBef>
                <a:spcPct val="20000"/>
              </a:spcBef>
              <a:buFontTx/>
              <a:buChar char="•"/>
              <a:defRPr/>
            </a:pPr>
            <a:r>
              <a:rPr lang="fa-IR" sz="2400" kern="0" dirty="0">
                <a:latin typeface="+mn-lt"/>
                <a:cs typeface="B Yekan" pitchFamily="2" charset="-78"/>
              </a:rPr>
              <a:t>قدرت رهبری و مدیریت فراگیران تقویت می شود</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to="" calcmode="lin" valueType="num">
                                      <p:cBhvr>
                                        <p:cTn id="7" dur="1" fill="hold"/>
                                        <p:tgtEl>
                                          <p:spTgt spid="6">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 to="" calcmode="lin" valueType="num">
                                      <p:cBhvr>
                                        <p:cTn id="12" dur="1" fill="hold"/>
                                        <p:tgtEl>
                                          <p:spTgt spid="6">
                                            <p:txEl>
                                              <p:pRg st="1" end="1"/>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to="" calcmode="lin" valueType="num">
                                      <p:cBhvr>
                                        <p:cTn id="17" dur="1" fill="hold"/>
                                        <p:tgtEl>
                                          <p:spTgt spid="6">
                                            <p:txEl>
                                              <p:pRg st="2" end="2"/>
                                            </p:txEl>
                                          </p:spTgt>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 to="" calcmode="lin" valueType="num">
                                      <p:cBhvr>
                                        <p:cTn id="22" dur="1" fill="hold"/>
                                        <p:tgtEl>
                                          <p:spTgt spid="6">
                                            <p:txEl>
                                              <p:pRg st="3" end="3"/>
                                            </p:txEl>
                                          </p:spTgt>
                                        </p:tgtEl>
                                        <p:attrNameLst>
                                          <p:attrName/>
                                        </p:attrNameLst>
                                      </p:cBhvr>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 to="" calcmode="lin" valueType="num">
                                      <p:cBhvr>
                                        <p:cTn id="27" dur="1" fill="hold"/>
                                        <p:tgtEl>
                                          <p:spTgt spid="6">
                                            <p:txEl>
                                              <p:pRg st="4" end="4"/>
                                            </p:txEl>
                                          </p:spTgt>
                                        </p:tgtEl>
                                        <p:attrNameLst>
                                          <p:attrName/>
                                        </p:attrNameLst>
                                      </p:cBhvr>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 to="" calcmode="lin" valueType="num">
                                      <p:cBhvr>
                                        <p:cTn id="32" dur="1" fill="hold"/>
                                        <p:tgtEl>
                                          <p:spTgt spid="6">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62" name="Rectangle 2"/>
          <p:cNvSpPr>
            <a:spLocks noGrp="1" noChangeArrowheads="1"/>
          </p:cNvSpPr>
          <p:nvPr>
            <p:ph type="title"/>
          </p:nvPr>
        </p:nvSpPr>
        <p:spPr>
          <a:xfrm>
            <a:off x="838200" y="-228600"/>
            <a:ext cx="6553200" cy="1143000"/>
          </a:xfrm>
        </p:spPr>
        <p:txBody>
          <a:bodyPr/>
          <a:lstStyle/>
          <a:p>
            <a:endParaRPr lang="en-MY" sz="3200" smtClean="0">
              <a:solidFill>
                <a:srgbClr val="FFFF00"/>
              </a:solidFill>
              <a:cs typeface="B Titr" panose="00000700000000000000" pitchFamily="2" charset="-78"/>
            </a:endParaRPr>
          </a:p>
        </p:txBody>
      </p:sp>
      <p:sp>
        <p:nvSpPr>
          <p:cNvPr id="4" name="Rectangle 2"/>
          <p:cNvSpPr txBox="1">
            <a:spLocks noChangeArrowheads="1"/>
          </p:cNvSpPr>
          <p:nvPr/>
        </p:nvSpPr>
        <p:spPr bwMode="auto">
          <a:xfrm>
            <a:off x="1676400" y="762000"/>
            <a:ext cx="7239000" cy="1143000"/>
          </a:xfrm>
          <a:prstGeom prst="rect">
            <a:avLst/>
          </a:prstGeom>
          <a:noFill/>
          <a:ln w="9525">
            <a:noFill/>
            <a:miter lim="800000"/>
            <a:headEnd/>
            <a:tailEnd/>
          </a:ln>
        </p:spPr>
        <p:txBody>
          <a:bodyPr anchor="ctr"/>
          <a:lstStyle/>
          <a:p>
            <a:pPr algn="r">
              <a:defRPr/>
            </a:pPr>
            <a:r>
              <a:rPr lang="fa-IR" sz="3600" b="1" kern="0" dirty="0">
                <a:solidFill>
                  <a:srgbClr val="FF0000"/>
                </a:solidFill>
                <a:latin typeface="+mj-lt"/>
                <a:ea typeface="+mj-ea"/>
                <a:cs typeface="B Titr" pitchFamily="2" charset="-78"/>
              </a:rPr>
              <a:t>معایب</a:t>
            </a:r>
            <a:endParaRPr lang="en-US" sz="36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12192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endParaRPr lang="fa-IR" sz="2800" kern="0" dirty="0">
              <a:latin typeface="+mn-lt"/>
              <a:cs typeface="B Yekan" pitchFamily="2" charset="-78"/>
            </a:endParaRPr>
          </a:p>
        </p:txBody>
      </p:sp>
      <p:sp>
        <p:nvSpPr>
          <p:cNvPr id="6" name="Rectangle 3"/>
          <p:cNvSpPr txBox="1">
            <a:spLocks noChangeArrowheads="1"/>
          </p:cNvSpPr>
          <p:nvPr/>
        </p:nvSpPr>
        <p:spPr bwMode="auto">
          <a:xfrm>
            <a:off x="685800" y="2133600"/>
            <a:ext cx="7772400" cy="3962400"/>
          </a:xfrm>
          <a:prstGeom prst="rect">
            <a:avLst/>
          </a:prstGeom>
          <a:noFill/>
          <a:ln w="9525">
            <a:noFill/>
            <a:miter lim="800000"/>
            <a:headEnd/>
            <a:tailEnd/>
          </a:ln>
        </p:spPr>
        <p:txBody>
          <a:bodyPr/>
          <a:lstStyle/>
          <a:p>
            <a:pPr marL="342900" indent="-342900" algn="r" rtl="1">
              <a:spcBef>
                <a:spcPct val="20000"/>
              </a:spcBef>
              <a:buFontTx/>
              <a:buChar char="•"/>
              <a:defRPr/>
            </a:pPr>
            <a:r>
              <a:rPr lang="fa-IR" sz="2400" kern="0" dirty="0">
                <a:latin typeface="+mn-lt"/>
                <a:cs typeface="B Yekan" pitchFamily="2" charset="-78"/>
              </a:rPr>
              <a:t>برای کلاس های پرجمعیت قابل اجرا نیست</a:t>
            </a:r>
          </a:p>
          <a:p>
            <a:pPr marL="342900" indent="-342900" algn="r" rtl="1">
              <a:spcBef>
                <a:spcPct val="20000"/>
              </a:spcBef>
              <a:buFontTx/>
              <a:buChar char="•"/>
              <a:defRPr/>
            </a:pPr>
            <a:r>
              <a:rPr lang="fa-IR" sz="2400" kern="0" dirty="0">
                <a:latin typeface="+mn-lt"/>
                <a:cs typeface="B Yekan" pitchFamily="2" charset="-78"/>
              </a:rPr>
              <a:t>برای دانش آموزان دوره ابتدایی چندان مناسب نیست</a:t>
            </a:r>
          </a:p>
          <a:p>
            <a:pPr marL="342900" indent="-342900" algn="r" rtl="1">
              <a:spcBef>
                <a:spcPct val="20000"/>
              </a:spcBef>
              <a:buFontTx/>
              <a:buChar char="•"/>
              <a:defRPr/>
            </a:pPr>
            <a:r>
              <a:rPr lang="fa-IR" sz="2400" kern="0" dirty="0">
                <a:latin typeface="+mn-lt"/>
                <a:cs typeface="B Yekan" pitchFamily="2" charset="-78"/>
              </a:rPr>
              <a:t>روش اجرای آن بسیار مشکل است و به مهارت احتیاج دارد</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to="" calcmode="lin" valueType="num">
                                      <p:cBhvr>
                                        <p:cTn id="7" dur="1" fill="hold"/>
                                        <p:tgtEl>
                                          <p:spTgt spid="6">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 to="" calcmode="lin" valueType="num">
                                      <p:cBhvr>
                                        <p:cTn id="12" dur="1" fill="hold"/>
                                        <p:tgtEl>
                                          <p:spTgt spid="6">
                                            <p:txEl>
                                              <p:pRg st="1" end="1"/>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to="" calcmode="lin" valueType="num">
                                      <p:cBhvr>
                                        <p:cTn id="17" dur="1" fill="hold"/>
                                        <p:tgtEl>
                                          <p:spTgt spid="6">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46786" name="Picture 4" descr="TFI 4people puzzle.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536825"/>
            <a:ext cx="510540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787" name="Rectangle 2"/>
          <p:cNvSpPr>
            <a:spLocks noGrp="1" noChangeArrowheads="1"/>
          </p:cNvSpPr>
          <p:nvPr>
            <p:ph type="title"/>
          </p:nvPr>
        </p:nvSpPr>
        <p:spPr>
          <a:xfrm>
            <a:off x="1143000" y="990600"/>
            <a:ext cx="7086600" cy="1447800"/>
          </a:xfrm>
        </p:spPr>
        <p:txBody>
          <a:bodyPr/>
          <a:lstStyle/>
          <a:p>
            <a:r>
              <a:rPr lang="fa-IR" smtClean="0">
                <a:cs typeface="B Titr" panose="00000700000000000000" pitchFamily="2" charset="-78"/>
              </a:rPr>
              <a:t>روش تدریس یادگیری مشارکتی</a:t>
            </a:r>
            <a:endParaRPr lang="en-US" smtClean="0">
              <a:cs typeface="B Titr" panose="00000700000000000000" pitchFamily="2" charset="-78"/>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57200" y="685800"/>
            <a:ext cx="6553200" cy="1143000"/>
          </a:xfrm>
        </p:spPr>
        <p:txBody>
          <a:bodyPr/>
          <a:lstStyle/>
          <a:p>
            <a:pPr eaLnBrk="1" hangingPunct="1"/>
            <a:r>
              <a:rPr lang="fa-IR" sz="3000" smtClean="0">
                <a:solidFill>
                  <a:srgbClr val="FF0000"/>
                </a:solidFill>
                <a:cs typeface="B Traffic" panose="00000400000000000000" pitchFamily="2" charset="-78"/>
              </a:rPr>
              <a:t>یادگیری از طریق شناخت</a:t>
            </a:r>
            <a:endParaRPr lang="en-US" sz="3000" smtClean="0">
              <a:solidFill>
                <a:srgbClr val="FF0000"/>
              </a:solidFill>
              <a:cs typeface="B Traffic" panose="00000400000000000000" pitchFamily="2" charset="-78"/>
            </a:endParaRPr>
          </a:p>
        </p:txBody>
      </p:sp>
      <p:sp>
        <p:nvSpPr>
          <p:cNvPr id="5" name="Rectangle 6"/>
          <p:cNvSpPr>
            <a:spLocks noChangeArrowheads="1"/>
          </p:cNvSpPr>
          <p:nvPr/>
        </p:nvSpPr>
        <p:spPr bwMode="auto">
          <a:xfrm>
            <a:off x="609600" y="1752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cs typeface="B Yekan" panose="00000400000000000000" pitchFamily="2" charset="-78"/>
              </a:rPr>
              <a:t>نظریه های رفتاری برای توصیف و تحلیل روند یادگیری  انسان در فرایندهای شناختی  مانند بینش، تفکر، استدلال کافی نیستند. </a:t>
            </a:r>
          </a:p>
          <a:p>
            <a:pPr algn="r" rtl="1">
              <a:spcBef>
                <a:spcPct val="20000"/>
              </a:spcBef>
              <a:buFontTx/>
              <a:buChar char="•"/>
            </a:pPr>
            <a:r>
              <a:rPr lang="fa-IR" sz="2800" b="1">
                <a:cs typeface="B Yekan" panose="00000400000000000000" pitchFamily="2" charset="-78"/>
              </a:rPr>
              <a:t>در دیدگاه شناختی ایجاد موقعیت مناسب برای پرورش ادراک و شناخت و تشخیص روابط از نکات مهمی است که معلمان بایستی در فرایند آموزش- یادگیری به آن توجه کنند.</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7810" name="Rectangle 2"/>
          <p:cNvSpPr>
            <a:spLocks noGrp="1" noChangeArrowheads="1"/>
          </p:cNvSpPr>
          <p:nvPr>
            <p:ph type="title"/>
          </p:nvPr>
        </p:nvSpPr>
        <p:spPr>
          <a:xfrm>
            <a:off x="838200" y="-228600"/>
            <a:ext cx="6553200" cy="1143000"/>
          </a:xfrm>
        </p:spPr>
        <p:txBody>
          <a:bodyPr/>
          <a:lstStyle/>
          <a:p>
            <a:endParaRPr lang="en-MY" sz="3200" smtClean="0">
              <a:solidFill>
                <a:srgbClr val="FFFF00"/>
              </a:solidFill>
              <a:cs typeface="B Titr" panose="00000700000000000000" pitchFamily="2" charset="-78"/>
            </a:endParaRPr>
          </a:p>
        </p:txBody>
      </p:sp>
      <p:sp>
        <p:nvSpPr>
          <p:cNvPr id="4" name="Rectangle 2"/>
          <p:cNvSpPr txBox="1">
            <a:spLocks noChangeArrowheads="1"/>
          </p:cNvSpPr>
          <p:nvPr/>
        </p:nvSpPr>
        <p:spPr bwMode="auto">
          <a:xfrm>
            <a:off x="1676400" y="762000"/>
            <a:ext cx="7239000" cy="1143000"/>
          </a:xfrm>
          <a:prstGeom prst="rect">
            <a:avLst/>
          </a:prstGeom>
          <a:noFill/>
          <a:ln w="9525">
            <a:noFill/>
            <a:miter lim="800000"/>
            <a:headEnd/>
            <a:tailEnd/>
          </a:ln>
        </p:spPr>
        <p:txBody>
          <a:bodyPr anchor="ctr"/>
          <a:lstStyle/>
          <a:p>
            <a:pPr algn="r">
              <a:defRPr/>
            </a:pPr>
            <a:r>
              <a:rPr lang="fa-IR" sz="3600" b="1" kern="0" dirty="0">
                <a:solidFill>
                  <a:srgbClr val="FF0000"/>
                </a:solidFill>
                <a:latin typeface="+mj-lt"/>
                <a:ea typeface="+mj-ea"/>
                <a:cs typeface="B Titr" pitchFamily="2" charset="-78"/>
              </a:rPr>
              <a:t>توصیف</a:t>
            </a:r>
            <a:endParaRPr lang="en-US" sz="36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12192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endParaRPr lang="fa-IR" sz="2800" kern="0" dirty="0">
              <a:latin typeface="+mn-lt"/>
              <a:cs typeface="B Yekan" pitchFamily="2" charset="-78"/>
            </a:endParaRPr>
          </a:p>
        </p:txBody>
      </p:sp>
      <p:sp>
        <p:nvSpPr>
          <p:cNvPr id="6" name="Rectangle 3"/>
          <p:cNvSpPr txBox="1">
            <a:spLocks noChangeArrowheads="1"/>
          </p:cNvSpPr>
          <p:nvPr/>
        </p:nvSpPr>
        <p:spPr bwMode="auto">
          <a:xfrm>
            <a:off x="685800" y="2133600"/>
            <a:ext cx="7772400" cy="3962400"/>
          </a:xfrm>
          <a:prstGeom prst="rect">
            <a:avLst/>
          </a:prstGeom>
          <a:noFill/>
          <a:ln w="9525">
            <a:noFill/>
            <a:miter lim="800000"/>
            <a:headEnd/>
            <a:tailEnd/>
          </a:ln>
        </p:spPr>
        <p:txBody>
          <a:bodyPr/>
          <a:lstStyle/>
          <a:p>
            <a:pPr marL="342900" indent="-342900" algn="r" rtl="1">
              <a:spcBef>
                <a:spcPct val="20000"/>
              </a:spcBef>
              <a:buFontTx/>
              <a:buChar char="•"/>
              <a:defRPr/>
            </a:pPr>
            <a:r>
              <a:rPr lang="fa-IR" sz="2800" kern="0" dirty="0">
                <a:latin typeface="+mn-lt"/>
                <a:cs typeface="B Yekan" pitchFamily="2" charset="-78"/>
              </a:rPr>
              <a:t>در این رویکرد یادگیری بر تجارب دانش آموزان تاکید می شود. دانش آموزان نبایستی در جریان یادگیری نقشی منفعل داشته باشند. </a:t>
            </a:r>
          </a:p>
          <a:p>
            <a:pPr marL="342900" indent="-342900" algn="r" rtl="1">
              <a:spcBef>
                <a:spcPct val="20000"/>
              </a:spcBef>
              <a:buFontTx/>
              <a:buChar char="•"/>
              <a:defRPr/>
            </a:pPr>
            <a:r>
              <a:rPr lang="fa-IR" sz="2800" kern="0" dirty="0">
                <a:latin typeface="+mn-lt"/>
                <a:cs typeface="B Yekan" pitchFamily="2" charset="-78"/>
              </a:rPr>
              <a:t>این رویکرد به دانش آموزان می آموزد که چگونه فکر کنند، رفتارهای خود را ارزشیابی کنند، با دیگران ارتباط برقرار کرده و از آنها بازخورد دریافت کنند.</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to="" calcmode="lin" valueType="num">
                                      <p:cBhvr>
                                        <p:cTn id="7" dur="1" fill="hold"/>
                                        <p:tgtEl>
                                          <p:spTgt spid="6">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 to="" calcmode="lin" valueType="num">
                                      <p:cBhvr>
                                        <p:cTn id="12" dur="1" fill="hold"/>
                                        <p:tgtEl>
                                          <p:spTgt spid="6">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1676400" y="762000"/>
            <a:ext cx="7239000" cy="1143000"/>
          </a:xfrm>
          <a:prstGeom prst="rect">
            <a:avLst/>
          </a:prstGeom>
          <a:noFill/>
          <a:ln w="9525">
            <a:noFill/>
            <a:miter lim="800000"/>
            <a:headEnd/>
            <a:tailEnd/>
          </a:ln>
        </p:spPr>
        <p:txBody>
          <a:bodyPr anchor="ctr"/>
          <a:lstStyle/>
          <a:p>
            <a:pPr algn="r">
              <a:defRPr/>
            </a:pPr>
            <a:r>
              <a:rPr lang="fa-IR" sz="3600" b="1" kern="0" dirty="0">
                <a:solidFill>
                  <a:srgbClr val="FF0000"/>
                </a:solidFill>
                <a:latin typeface="+mj-lt"/>
                <a:ea typeface="+mj-ea"/>
                <a:cs typeface="B Titr" pitchFamily="2" charset="-78"/>
              </a:rPr>
              <a:t>توصیف</a:t>
            </a:r>
            <a:endParaRPr lang="en-US" sz="36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12192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endParaRPr lang="fa-IR" sz="2800" kern="0" dirty="0">
              <a:latin typeface="+mn-lt"/>
              <a:cs typeface="B Yekan" pitchFamily="2" charset="-78"/>
            </a:endParaRPr>
          </a:p>
        </p:txBody>
      </p:sp>
      <p:sp>
        <p:nvSpPr>
          <p:cNvPr id="6" name="Rectangle 3"/>
          <p:cNvSpPr txBox="1">
            <a:spLocks noChangeArrowheads="1"/>
          </p:cNvSpPr>
          <p:nvPr/>
        </p:nvSpPr>
        <p:spPr bwMode="auto">
          <a:xfrm>
            <a:off x="762000" y="1828800"/>
            <a:ext cx="7772400" cy="3962400"/>
          </a:xfrm>
          <a:prstGeom prst="rect">
            <a:avLst/>
          </a:prstGeom>
          <a:noFill/>
          <a:ln w="9525">
            <a:noFill/>
            <a:miter lim="800000"/>
            <a:headEnd/>
            <a:tailEnd/>
          </a:ln>
        </p:spPr>
        <p:txBody>
          <a:bodyPr/>
          <a:lstStyle/>
          <a:p>
            <a:pPr marL="342900" indent="-342900" algn="r" rtl="1">
              <a:spcBef>
                <a:spcPct val="20000"/>
              </a:spcBef>
              <a:defRPr/>
            </a:pPr>
            <a:r>
              <a:rPr lang="fa-IR" sz="2800" kern="0" dirty="0">
                <a:latin typeface="+mn-lt"/>
                <a:cs typeface="B Yekan" pitchFamily="2" charset="-78"/>
              </a:rPr>
              <a:t>دو عامل تاثیر گذار در روش یادگیری مشارکتی عبارتند از: </a:t>
            </a:r>
          </a:p>
          <a:p>
            <a:pPr marL="342900" indent="-342900" algn="r" rtl="1">
              <a:spcBef>
                <a:spcPct val="20000"/>
              </a:spcBef>
              <a:defRPr/>
            </a:pPr>
            <a:endParaRPr lang="fa-IR" sz="2800" kern="0" dirty="0">
              <a:latin typeface="+mn-lt"/>
              <a:cs typeface="B Yekan" pitchFamily="2" charset="-78"/>
            </a:endParaRPr>
          </a:p>
          <a:p>
            <a:pPr marL="342900" indent="-342900" algn="r" rtl="1">
              <a:spcBef>
                <a:spcPct val="20000"/>
              </a:spcBef>
              <a:buFontTx/>
              <a:buChar char="•"/>
              <a:defRPr/>
            </a:pPr>
            <a:r>
              <a:rPr lang="fa-IR" sz="2800" b="1" kern="0" dirty="0">
                <a:solidFill>
                  <a:schemeClr val="accent2">
                    <a:lumMod val="50000"/>
                  </a:schemeClr>
                </a:solidFill>
                <a:latin typeface="+mn-lt"/>
                <a:cs typeface="B Yekan" pitchFamily="2" charset="-78"/>
              </a:rPr>
              <a:t>ساختار مشوق مشارکتی: </a:t>
            </a:r>
          </a:p>
          <a:p>
            <a:pPr marL="342900" indent="-342900" algn="r" rtl="1">
              <a:spcBef>
                <a:spcPct val="20000"/>
              </a:spcBef>
              <a:defRPr/>
            </a:pPr>
            <a:r>
              <a:rPr lang="fa-IR" sz="2800" kern="0" dirty="0">
                <a:latin typeface="+mn-lt"/>
                <a:cs typeface="B Yekan" pitchFamily="2" charset="-78"/>
              </a:rPr>
              <a:t>دانش آموزان در موفقیت های کسب شده شریک هستند</a:t>
            </a:r>
          </a:p>
          <a:p>
            <a:pPr marL="342900" indent="-342900" algn="r" rtl="1">
              <a:spcBef>
                <a:spcPct val="20000"/>
              </a:spcBef>
              <a:buFont typeface="Arial" pitchFamily="34" charset="0"/>
              <a:buChar char="•"/>
              <a:defRPr/>
            </a:pPr>
            <a:r>
              <a:rPr lang="fa-IR" sz="2800" b="1" kern="0" dirty="0">
                <a:solidFill>
                  <a:schemeClr val="accent2">
                    <a:lumMod val="50000"/>
                  </a:schemeClr>
                </a:solidFill>
                <a:latin typeface="+mn-lt"/>
                <a:cs typeface="B Yekan" pitchFamily="2" charset="-78"/>
              </a:rPr>
              <a:t>ساختار وظیفه مشارکتی:</a:t>
            </a:r>
          </a:p>
          <a:p>
            <a:pPr marL="342900" indent="-342900" algn="r" rtl="1">
              <a:spcBef>
                <a:spcPct val="20000"/>
              </a:spcBef>
              <a:defRPr/>
            </a:pPr>
            <a:r>
              <a:rPr lang="fa-IR" sz="2800" kern="0" dirty="0">
                <a:latin typeface="+mn-lt"/>
                <a:cs typeface="B Yekan" pitchFamily="2" charset="-78"/>
              </a:rPr>
              <a:t>دانش آموزان فعالیت های خود را به منظور دستیابی به اهداف آموزشی هماهنگ و همسان می سازند</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to="" calcmode="lin" valueType="num">
                                      <p:cBhvr>
                                        <p:cTn id="7" dur="1" fill="hold"/>
                                        <p:tgtEl>
                                          <p:spTgt spid="6">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 to="" calcmode="lin" valueType="num">
                                      <p:cBhvr>
                                        <p:cTn id="12" dur="1" fill="hold"/>
                                        <p:tgtEl>
                                          <p:spTgt spid="6">
                                            <p:txEl>
                                              <p:pRg st="2" end="2"/>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 to="" calcmode="lin" valueType="num">
                                      <p:cBhvr>
                                        <p:cTn id="17" dur="1" fill="hold"/>
                                        <p:tgtEl>
                                          <p:spTgt spid="6">
                                            <p:txEl>
                                              <p:pRg st="3" end="3"/>
                                            </p:txEl>
                                          </p:spTgt>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 to="" calcmode="lin" valueType="num">
                                      <p:cBhvr>
                                        <p:cTn id="22" dur="1" fill="hold"/>
                                        <p:tgtEl>
                                          <p:spTgt spid="6">
                                            <p:txEl>
                                              <p:pRg st="4" end="4"/>
                                            </p:txEl>
                                          </p:spTgt>
                                        </p:tgtEl>
                                        <p:attrNameLst>
                                          <p:attrName/>
                                        </p:attrNameLst>
                                      </p:cBhvr>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 to="" calcmode="lin" valueType="num">
                                      <p:cBhvr>
                                        <p:cTn id="27" dur="1" fill="hold"/>
                                        <p:tgtEl>
                                          <p:spTgt spid="6">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1676400" y="762000"/>
            <a:ext cx="7239000" cy="1143000"/>
          </a:xfrm>
          <a:prstGeom prst="rect">
            <a:avLst/>
          </a:prstGeom>
          <a:noFill/>
          <a:ln w="9525">
            <a:noFill/>
            <a:miter lim="800000"/>
            <a:headEnd/>
            <a:tailEnd/>
          </a:ln>
        </p:spPr>
        <p:txBody>
          <a:bodyPr anchor="ctr"/>
          <a:lstStyle/>
          <a:p>
            <a:pPr algn="r">
              <a:defRPr/>
            </a:pPr>
            <a:r>
              <a:rPr lang="fa-IR" sz="3600" b="1" kern="0" dirty="0">
                <a:solidFill>
                  <a:srgbClr val="FF0000"/>
                </a:solidFill>
                <a:latin typeface="+mj-lt"/>
                <a:ea typeface="+mj-ea"/>
                <a:cs typeface="B Titr" pitchFamily="2" charset="-78"/>
              </a:rPr>
              <a:t>توصیف</a:t>
            </a:r>
            <a:endParaRPr lang="en-US" sz="36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12192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endParaRPr lang="fa-IR" sz="2800" kern="0" dirty="0">
              <a:latin typeface="+mn-lt"/>
              <a:cs typeface="B Yekan" pitchFamily="2" charset="-78"/>
            </a:endParaRPr>
          </a:p>
        </p:txBody>
      </p:sp>
      <p:sp>
        <p:nvSpPr>
          <p:cNvPr id="6" name="Rectangle 3"/>
          <p:cNvSpPr txBox="1">
            <a:spLocks noChangeArrowheads="1"/>
          </p:cNvSpPr>
          <p:nvPr/>
        </p:nvSpPr>
        <p:spPr bwMode="auto">
          <a:xfrm>
            <a:off x="762000" y="1828800"/>
            <a:ext cx="7772400" cy="3962400"/>
          </a:xfrm>
          <a:prstGeom prst="rect">
            <a:avLst/>
          </a:prstGeom>
          <a:noFill/>
          <a:ln w="9525">
            <a:noFill/>
            <a:miter lim="800000"/>
            <a:headEnd/>
            <a:tailEnd/>
          </a:ln>
        </p:spPr>
        <p:txBody>
          <a:bodyPr/>
          <a:lstStyle/>
          <a:p>
            <a:pPr marL="342900" indent="-342900" algn="r" rtl="1">
              <a:spcBef>
                <a:spcPct val="20000"/>
              </a:spcBef>
              <a:defRPr/>
            </a:pPr>
            <a:r>
              <a:rPr lang="fa-IR" sz="2800" kern="0" dirty="0">
                <a:latin typeface="+mn-lt"/>
                <a:cs typeface="B Yekan" pitchFamily="2" charset="-78"/>
              </a:rPr>
              <a:t>روش یادگیری مشارکتی روشی است که:</a:t>
            </a:r>
          </a:p>
          <a:p>
            <a:pPr marL="342900" indent="-342900" algn="r" rtl="1">
              <a:spcBef>
                <a:spcPct val="20000"/>
              </a:spcBef>
              <a:defRPr/>
            </a:pPr>
            <a:r>
              <a:rPr lang="fa-IR" sz="2800" kern="0" dirty="0">
                <a:latin typeface="+mn-lt"/>
                <a:cs typeface="B Yekan" pitchFamily="2" charset="-78"/>
              </a:rPr>
              <a:t>1- دانش آموزان به منظور تسلط بر محتوا و مواد آموزشی به صورت گروهی کار می کنند.</a:t>
            </a:r>
          </a:p>
          <a:p>
            <a:pPr marL="342900" indent="-342900" algn="r" rtl="1">
              <a:spcBef>
                <a:spcPct val="20000"/>
              </a:spcBef>
              <a:defRPr/>
            </a:pPr>
            <a:r>
              <a:rPr lang="fa-IR" sz="2800" kern="0" dirty="0">
                <a:latin typeface="+mn-lt"/>
                <a:cs typeface="B Yekan" pitchFamily="2" charset="-78"/>
              </a:rPr>
              <a:t>2- اعضای هر گروه، از دانش آموزان با موفقیت تحصیلی بالا، متوسط و پایین تشکیل شده است.</a:t>
            </a:r>
          </a:p>
          <a:p>
            <a:pPr marL="342900" indent="-342900" algn="r" rtl="1">
              <a:spcBef>
                <a:spcPct val="20000"/>
              </a:spcBef>
              <a:defRPr/>
            </a:pPr>
            <a:r>
              <a:rPr lang="fa-IR" sz="2800" kern="0" dirty="0">
                <a:latin typeface="+mn-lt"/>
                <a:cs typeface="B Yekan" pitchFamily="2" charset="-78"/>
              </a:rPr>
              <a:t>3- اعضای هر گروه از نژادها، فرهنگ ها و جنسیت های مختلفند</a:t>
            </a:r>
          </a:p>
          <a:p>
            <a:pPr marL="342900" indent="-342900" algn="r" rtl="1">
              <a:spcBef>
                <a:spcPct val="20000"/>
              </a:spcBef>
              <a:defRPr/>
            </a:pPr>
            <a:r>
              <a:rPr lang="fa-IR" sz="2800" kern="0" dirty="0">
                <a:latin typeface="+mn-lt"/>
                <a:cs typeface="B Yekan" pitchFamily="2" charset="-78"/>
              </a:rPr>
              <a:t>4- نظام پاداش به جای فردمدار، گروه مدار است.</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to="" calcmode="lin" valueType="num">
                                      <p:cBhvr>
                                        <p:cTn id="7" dur="1" fill="hold"/>
                                        <p:tgtEl>
                                          <p:spTgt spid="6">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 to="" calcmode="lin" valueType="num">
                                      <p:cBhvr>
                                        <p:cTn id="12" dur="1" fill="hold"/>
                                        <p:tgtEl>
                                          <p:spTgt spid="6">
                                            <p:txEl>
                                              <p:pRg st="1" end="1"/>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to="" calcmode="lin" valueType="num">
                                      <p:cBhvr>
                                        <p:cTn id="17" dur="1" fill="hold"/>
                                        <p:tgtEl>
                                          <p:spTgt spid="6">
                                            <p:txEl>
                                              <p:pRg st="2" end="2"/>
                                            </p:txEl>
                                          </p:spTgt>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 to="" calcmode="lin" valueType="num">
                                      <p:cBhvr>
                                        <p:cTn id="22" dur="1" fill="hold"/>
                                        <p:tgtEl>
                                          <p:spTgt spid="6">
                                            <p:txEl>
                                              <p:pRg st="3" end="3"/>
                                            </p:txEl>
                                          </p:spTgt>
                                        </p:tgtEl>
                                        <p:attrNameLst>
                                          <p:attrName/>
                                        </p:attrNameLst>
                                      </p:cBhvr>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 to="" calcmode="lin" valueType="num">
                                      <p:cBhvr>
                                        <p:cTn id="27" dur="1" fill="hold"/>
                                        <p:tgtEl>
                                          <p:spTgt spid="6">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1676400" y="762000"/>
            <a:ext cx="7239000" cy="1143000"/>
          </a:xfrm>
          <a:prstGeom prst="rect">
            <a:avLst/>
          </a:prstGeom>
          <a:noFill/>
          <a:ln w="9525">
            <a:noFill/>
            <a:miter lim="800000"/>
            <a:headEnd/>
            <a:tailEnd/>
          </a:ln>
        </p:spPr>
        <p:txBody>
          <a:bodyPr anchor="ctr"/>
          <a:lstStyle/>
          <a:p>
            <a:pPr algn="r">
              <a:defRPr/>
            </a:pPr>
            <a:r>
              <a:rPr lang="fa-IR" sz="3600" b="1" kern="0" dirty="0">
                <a:solidFill>
                  <a:srgbClr val="FF0000"/>
                </a:solidFill>
                <a:latin typeface="+mj-lt"/>
                <a:ea typeface="+mj-ea"/>
                <a:cs typeface="B Titr" pitchFamily="2" charset="-78"/>
              </a:rPr>
              <a:t>اهداف</a:t>
            </a:r>
            <a:endParaRPr lang="en-US" sz="36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12192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endParaRPr lang="fa-IR" sz="2800" kern="0" dirty="0">
              <a:latin typeface="+mn-lt"/>
              <a:cs typeface="B Yekan" pitchFamily="2" charset="-78"/>
            </a:endParaRPr>
          </a:p>
        </p:txBody>
      </p:sp>
      <p:sp>
        <p:nvSpPr>
          <p:cNvPr id="6" name="Rectangle 3"/>
          <p:cNvSpPr txBox="1">
            <a:spLocks noChangeArrowheads="1"/>
          </p:cNvSpPr>
          <p:nvPr/>
        </p:nvSpPr>
        <p:spPr bwMode="auto">
          <a:xfrm>
            <a:off x="762000" y="1828800"/>
            <a:ext cx="7772400" cy="3962400"/>
          </a:xfrm>
          <a:prstGeom prst="rect">
            <a:avLst/>
          </a:prstGeom>
          <a:noFill/>
          <a:ln w="9525">
            <a:noFill/>
            <a:miter lim="800000"/>
            <a:headEnd/>
            <a:tailEnd/>
          </a:ln>
        </p:spPr>
        <p:txBody>
          <a:bodyPr/>
          <a:lstStyle/>
          <a:p>
            <a:pPr marL="342900" indent="-342900" algn="r" rtl="1">
              <a:spcBef>
                <a:spcPct val="20000"/>
              </a:spcBef>
              <a:defRPr/>
            </a:pPr>
            <a:r>
              <a:rPr lang="fa-IR" sz="2800" kern="0" dirty="0">
                <a:latin typeface="+mn-lt"/>
                <a:cs typeface="B Yekan" pitchFamily="2" charset="-78"/>
              </a:rPr>
              <a:t>1- بهبود درک و فهم و مهارتهای شناختی دانش آموزان در موضوعاتی که تدریس می شود.</a:t>
            </a:r>
          </a:p>
          <a:p>
            <a:pPr marL="342900" indent="-342900" algn="r" rtl="1">
              <a:spcBef>
                <a:spcPct val="20000"/>
              </a:spcBef>
              <a:defRPr/>
            </a:pPr>
            <a:r>
              <a:rPr lang="fa-IR" sz="2800" kern="0" dirty="0">
                <a:latin typeface="+mn-lt"/>
                <a:cs typeface="B Yekan" pitchFamily="2" charset="-78"/>
              </a:rPr>
              <a:t>2- افزایش مهارت در تعامل اجتماعی و احترام به خرده فرهنگ های موجود در مدرسه</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to="" calcmode="lin" valueType="num">
                                      <p:cBhvr>
                                        <p:cTn id="7" dur="1" fill="hold"/>
                                        <p:tgtEl>
                                          <p:spTgt spid="6">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 to="" calcmode="lin" valueType="num">
                                      <p:cBhvr>
                                        <p:cTn id="12" dur="1" fill="hold"/>
                                        <p:tgtEl>
                                          <p:spTgt spid="6">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1676400" y="762000"/>
            <a:ext cx="7239000" cy="1143000"/>
          </a:xfrm>
          <a:prstGeom prst="rect">
            <a:avLst/>
          </a:prstGeom>
          <a:noFill/>
          <a:ln w="9525">
            <a:noFill/>
            <a:miter lim="800000"/>
            <a:headEnd/>
            <a:tailEnd/>
          </a:ln>
        </p:spPr>
        <p:txBody>
          <a:bodyPr anchor="ctr"/>
          <a:lstStyle/>
          <a:p>
            <a:pPr algn="r">
              <a:defRPr/>
            </a:pPr>
            <a:r>
              <a:rPr lang="fa-IR" sz="3600" b="1" kern="0" dirty="0">
                <a:solidFill>
                  <a:srgbClr val="FF0000"/>
                </a:solidFill>
                <a:latin typeface="+mj-lt"/>
                <a:ea typeface="+mj-ea"/>
                <a:cs typeface="B Titr" pitchFamily="2" charset="-78"/>
              </a:rPr>
              <a:t>رویکردهای مختلف روش یادگیری مشارکتی</a:t>
            </a:r>
            <a:endParaRPr lang="en-US" sz="36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12192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endParaRPr lang="fa-IR" sz="2800" kern="0" dirty="0">
              <a:latin typeface="+mn-lt"/>
              <a:cs typeface="B Yekan" pitchFamily="2" charset="-78"/>
            </a:endParaRPr>
          </a:p>
        </p:txBody>
      </p:sp>
      <p:sp>
        <p:nvSpPr>
          <p:cNvPr id="6" name="Rectangle 3"/>
          <p:cNvSpPr txBox="1">
            <a:spLocks noChangeArrowheads="1"/>
          </p:cNvSpPr>
          <p:nvPr/>
        </p:nvSpPr>
        <p:spPr bwMode="auto">
          <a:xfrm>
            <a:off x="762000" y="1828800"/>
            <a:ext cx="7772400" cy="3962400"/>
          </a:xfrm>
          <a:prstGeom prst="rect">
            <a:avLst/>
          </a:prstGeom>
          <a:noFill/>
          <a:ln w="9525">
            <a:noFill/>
            <a:miter lim="800000"/>
            <a:headEnd/>
            <a:tailEnd/>
          </a:ln>
        </p:spPr>
        <p:txBody>
          <a:bodyPr/>
          <a:lstStyle/>
          <a:p>
            <a:pPr marL="342900" indent="-342900" algn="r" rtl="1">
              <a:spcBef>
                <a:spcPct val="20000"/>
              </a:spcBef>
              <a:buFontTx/>
              <a:buChar char="-"/>
              <a:defRPr/>
            </a:pPr>
            <a:r>
              <a:rPr lang="fa-IR" sz="2800" kern="0" dirty="0">
                <a:latin typeface="+mn-lt"/>
                <a:cs typeface="B Yekan" pitchFamily="2" charset="-78"/>
              </a:rPr>
              <a:t>تقسیم دانش آموزان به گروه های پیشرفت تحصیلی</a:t>
            </a:r>
          </a:p>
          <a:p>
            <a:pPr marL="342900" indent="-342900" algn="r" rtl="1">
              <a:spcBef>
                <a:spcPct val="20000"/>
              </a:spcBef>
              <a:buFontTx/>
              <a:buChar char="-"/>
              <a:defRPr/>
            </a:pPr>
            <a:r>
              <a:rPr lang="fa-IR" sz="2800" kern="0" dirty="0">
                <a:latin typeface="+mn-lt"/>
                <a:cs typeface="B Yekan" pitchFamily="2" charset="-78"/>
              </a:rPr>
              <a:t>گروه های بازی- مسابقه</a:t>
            </a:r>
          </a:p>
          <a:p>
            <a:pPr marL="342900" indent="-342900" algn="r" rtl="1">
              <a:spcBef>
                <a:spcPct val="20000"/>
              </a:spcBef>
              <a:buFontTx/>
              <a:buChar char="-"/>
              <a:defRPr/>
            </a:pPr>
            <a:r>
              <a:rPr lang="fa-IR" sz="2800" kern="0" dirty="0">
                <a:latin typeface="+mn-lt"/>
                <a:cs typeface="B Yekan" pitchFamily="2" charset="-78"/>
              </a:rPr>
              <a:t>گروه های مبتنی بر استقلال فردی</a:t>
            </a:r>
          </a:p>
          <a:p>
            <a:pPr marL="342900" indent="-342900" algn="r" rtl="1">
              <a:spcBef>
                <a:spcPct val="20000"/>
              </a:spcBef>
              <a:buFontTx/>
              <a:buChar char="-"/>
              <a:defRPr/>
            </a:pPr>
            <a:r>
              <a:rPr lang="fa-IR" sz="2800" kern="0" dirty="0">
                <a:latin typeface="+mn-lt"/>
                <a:cs typeface="B Yekan" pitchFamily="2" charset="-78"/>
              </a:rPr>
              <a:t>فعالیت های تکمیلی</a:t>
            </a:r>
          </a:p>
          <a:p>
            <a:pPr marL="342900" indent="-342900" algn="r" rtl="1">
              <a:spcBef>
                <a:spcPct val="20000"/>
              </a:spcBef>
              <a:buFontTx/>
              <a:buChar char="-"/>
              <a:defRPr/>
            </a:pPr>
            <a:endParaRPr lang="fa-IR" sz="2800" kern="0" dirty="0">
              <a:latin typeface="+mn-lt"/>
              <a:cs typeface="B Yeka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to="" calcmode="lin" valueType="num">
                                      <p:cBhvr>
                                        <p:cTn id="7" dur="1" fill="hold"/>
                                        <p:tgtEl>
                                          <p:spTgt spid="6">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 to="" calcmode="lin" valueType="num">
                                      <p:cBhvr>
                                        <p:cTn id="12" dur="1" fill="hold"/>
                                        <p:tgtEl>
                                          <p:spTgt spid="6">
                                            <p:txEl>
                                              <p:pRg st="1" end="1"/>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to="" calcmode="lin" valueType="num">
                                      <p:cBhvr>
                                        <p:cTn id="17" dur="1" fill="hold"/>
                                        <p:tgtEl>
                                          <p:spTgt spid="6">
                                            <p:txEl>
                                              <p:pRg st="2" end="2"/>
                                            </p:txEl>
                                          </p:spTgt>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 to="" calcmode="lin" valueType="num">
                                      <p:cBhvr>
                                        <p:cTn id="22" dur="1" fill="hold"/>
                                        <p:tgtEl>
                                          <p:spTgt spid="6">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685800" y="762000"/>
            <a:ext cx="8229600" cy="1143000"/>
          </a:xfrm>
          <a:prstGeom prst="rect">
            <a:avLst/>
          </a:prstGeom>
          <a:noFill/>
          <a:ln w="9525">
            <a:noFill/>
            <a:miter lim="800000"/>
            <a:headEnd/>
            <a:tailEnd/>
          </a:ln>
        </p:spPr>
        <p:txBody>
          <a:bodyPr anchor="ctr"/>
          <a:lstStyle/>
          <a:p>
            <a:pPr algn="r">
              <a:defRPr/>
            </a:pPr>
            <a:r>
              <a:rPr lang="fa-IR" sz="2800" b="1" kern="0" dirty="0">
                <a:solidFill>
                  <a:srgbClr val="FF0000"/>
                </a:solidFill>
                <a:latin typeface="+mj-lt"/>
                <a:ea typeface="+mj-ea"/>
                <a:cs typeface="B Titr" pitchFamily="2" charset="-78"/>
              </a:rPr>
              <a:t>تقسیم دانش آموزان به گروه های پیشرفت تحصیلی</a:t>
            </a:r>
            <a:endParaRPr lang="en-US" sz="28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12192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endParaRPr lang="fa-IR" sz="2800" kern="0" dirty="0">
              <a:latin typeface="+mn-lt"/>
              <a:cs typeface="B Yekan" pitchFamily="2" charset="-78"/>
            </a:endParaRPr>
          </a:p>
        </p:txBody>
      </p:sp>
      <p:sp>
        <p:nvSpPr>
          <p:cNvPr id="6" name="Rectangle 3"/>
          <p:cNvSpPr txBox="1">
            <a:spLocks noChangeArrowheads="1"/>
          </p:cNvSpPr>
          <p:nvPr/>
        </p:nvSpPr>
        <p:spPr bwMode="auto">
          <a:xfrm>
            <a:off x="838200" y="1676400"/>
            <a:ext cx="7772400" cy="3962400"/>
          </a:xfrm>
          <a:prstGeom prst="rect">
            <a:avLst/>
          </a:prstGeom>
          <a:noFill/>
          <a:ln w="9525">
            <a:noFill/>
            <a:miter lim="800000"/>
            <a:headEnd/>
            <a:tailEnd/>
          </a:ln>
        </p:spPr>
        <p:txBody>
          <a:bodyPr/>
          <a:lstStyle/>
          <a:p>
            <a:pPr marL="342900" indent="-342900" algn="r" rtl="1">
              <a:spcBef>
                <a:spcPct val="20000"/>
              </a:spcBef>
              <a:buFontTx/>
              <a:buChar char="-"/>
              <a:defRPr/>
            </a:pPr>
            <a:r>
              <a:rPr lang="fa-IR" sz="2400" kern="0" dirty="0">
                <a:latin typeface="+mn-lt"/>
                <a:cs typeface="B Yekan" pitchFamily="2" charset="-78"/>
              </a:rPr>
              <a:t>دانش آموزان به گروه های 4 یا 5 نفری تقسیم می شوند</a:t>
            </a:r>
          </a:p>
          <a:p>
            <a:pPr marL="342900" indent="-342900" algn="r" rtl="1">
              <a:spcBef>
                <a:spcPct val="20000"/>
              </a:spcBef>
              <a:buFontTx/>
              <a:buChar char="-"/>
              <a:defRPr/>
            </a:pPr>
            <a:r>
              <a:rPr lang="fa-IR" sz="2400" kern="0" dirty="0">
                <a:latin typeface="+mn-lt"/>
                <a:cs typeface="B Yekan" pitchFamily="2" charset="-78"/>
              </a:rPr>
              <a:t>در گروه دانش آموزان قوی و ضعیف وجود دارند.</a:t>
            </a:r>
          </a:p>
          <a:p>
            <a:pPr marL="342900" indent="-342900" algn="r" rtl="1">
              <a:spcBef>
                <a:spcPct val="20000"/>
              </a:spcBef>
              <a:buFontTx/>
              <a:buChar char="-"/>
              <a:defRPr/>
            </a:pPr>
            <a:r>
              <a:rPr lang="fa-IR" sz="2400" kern="0" dirty="0">
                <a:latin typeface="+mn-lt"/>
                <a:cs typeface="B Yekan" pitchFamily="2" charset="-78"/>
              </a:rPr>
              <a:t>معلمان هر هفته موضوعی جدید به هر گروه می دهند</a:t>
            </a:r>
          </a:p>
          <a:p>
            <a:pPr marL="342900" indent="-342900" algn="r" rtl="1">
              <a:spcBef>
                <a:spcPct val="20000"/>
              </a:spcBef>
              <a:buFontTx/>
              <a:buChar char="-"/>
              <a:defRPr/>
            </a:pPr>
            <a:r>
              <a:rPr lang="fa-IR" sz="2400" kern="0" dirty="0">
                <a:latin typeface="+mn-lt"/>
                <a:cs typeface="B Yekan" pitchFamily="2" charset="-78"/>
              </a:rPr>
              <a:t>اعضا گروه به مطالعه و تمرین در رابطه با موضوع می پردازند</a:t>
            </a:r>
          </a:p>
          <a:p>
            <a:pPr marL="342900" indent="-342900" algn="r" rtl="1">
              <a:spcBef>
                <a:spcPct val="20000"/>
              </a:spcBef>
              <a:buFontTx/>
              <a:buChar char="-"/>
              <a:defRPr/>
            </a:pPr>
            <a:r>
              <a:rPr lang="fa-IR" sz="2400" kern="0" dirty="0">
                <a:latin typeface="+mn-lt"/>
                <a:cs typeface="B Yekan" pitchFamily="2" charset="-78"/>
              </a:rPr>
              <a:t>اعضا در قالب گروه دو نفری تمرین، بحث می پردازند</a:t>
            </a:r>
          </a:p>
          <a:p>
            <a:pPr marL="342900" indent="-342900" algn="r" rtl="1">
              <a:spcBef>
                <a:spcPct val="20000"/>
              </a:spcBef>
              <a:buFontTx/>
              <a:buChar char="-"/>
              <a:defRPr/>
            </a:pPr>
            <a:r>
              <a:rPr lang="fa-IR" sz="2400" kern="0" dirty="0">
                <a:latin typeface="+mn-lt"/>
                <a:cs typeface="B Yekan" pitchFamily="2" charset="-78"/>
              </a:rPr>
              <a:t>معلم در نهایت از گروه ها ارزیابی می کند. نمره هر فرد بستگی به نمره گروه دارد</a:t>
            </a:r>
          </a:p>
          <a:p>
            <a:pPr marL="342900" indent="-342900" algn="r" rtl="1">
              <a:spcBef>
                <a:spcPct val="20000"/>
              </a:spcBef>
              <a:buFontTx/>
              <a:buChar char="-"/>
              <a:defRPr/>
            </a:pPr>
            <a:r>
              <a:rPr lang="fa-IR" sz="2400" kern="0" dirty="0">
                <a:latin typeface="+mn-lt"/>
                <a:cs typeface="B Yekan" pitchFamily="2" charset="-78"/>
              </a:rPr>
              <a:t>در این روش دانش آموزان قوی برای جلوگیری از افت امتیاز مجبورند که به دانش آموزان ضعیف کمک کنند.</a:t>
            </a:r>
          </a:p>
          <a:p>
            <a:pPr marL="342900" indent="-342900" algn="r" rtl="1">
              <a:spcBef>
                <a:spcPct val="20000"/>
              </a:spcBef>
              <a:buFontTx/>
              <a:buChar char="-"/>
              <a:defRPr/>
            </a:pPr>
            <a:endParaRPr lang="fa-IR" sz="2400" kern="0" dirty="0">
              <a:latin typeface="+mn-lt"/>
              <a:cs typeface="B Yeka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to="" calcmode="lin" valueType="num">
                                      <p:cBhvr>
                                        <p:cTn id="7" dur="1" fill="hold"/>
                                        <p:tgtEl>
                                          <p:spTgt spid="6">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 to="" calcmode="lin" valueType="num">
                                      <p:cBhvr>
                                        <p:cTn id="12" dur="1" fill="hold"/>
                                        <p:tgtEl>
                                          <p:spTgt spid="6">
                                            <p:txEl>
                                              <p:pRg st="1" end="1"/>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to="" calcmode="lin" valueType="num">
                                      <p:cBhvr>
                                        <p:cTn id="17" dur="1" fill="hold"/>
                                        <p:tgtEl>
                                          <p:spTgt spid="6">
                                            <p:txEl>
                                              <p:pRg st="2" end="2"/>
                                            </p:txEl>
                                          </p:spTgt>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 to="" calcmode="lin" valueType="num">
                                      <p:cBhvr>
                                        <p:cTn id="22" dur="1" fill="hold"/>
                                        <p:tgtEl>
                                          <p:spTgt spid="6">
                                            <p:txEl>
                                              <p:pRg st="3" end="3"/>
                                            </p:txEl>
                                          </p:spTgt>
                                        </p:tgtEl>
                                        <p:attrNameLst>
                                          <p:attrName/>
                                        </p:attrNameLst>
                                      </p:cBhvr>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 to="" calcmode="lin" valueType="num">
                                      <p:cBhvr>
                                        <p:cTn id="27" dur="1" fill="hold"/>
                                        <p:tgtEl>
                                          <p:spTgt spid="6">
                                            <p:txEl>
                                              <p:pRg st="4" end="4"/>
                                            </p:txEl>
                                          </p:spTgt>
                                        </p:tgtEl>
                                        <p:attrNameLst>
                                          <p:attrName/>
                                        </p:attrNameLst>
                                      </p:cBhvr>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 to="" calcmode="lin" valueType="num">
                                      <p:cBhvr>
                                        <p:cTn id="32" dur="1" fill="hold"/>
                                        <p:tgtEl>
                                          <p:spTgt spid="6">
                                            <p:txEl>
                                              <p:pRg st="5" end="5"/>
                                            </p:txEl>
                                          </p:spTgt>
                                        </p:tgtEl>
                                        <p:attrNameLst>
                                          <p:attrName/>
                                        </p:attrNameLst>
                                      </p:cBhvr>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 to="" calcmode="lin" valueType="num">
                                      <p:cBhvr>
                                        <p:cTn id="37" dur="1" fill="hold"/>
                                        <p:tgtEl>
                                          <p:spTgt spid="6">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685800" y="762000"/>
            <a:ext cx="8229600" cy="1143000"/>
          </a:xfrm>
          <a:prstGeom prst="rect">
            <a:avLst/>
          </a:prstGeom>
          <a:noFill/>
          <a:ln w="9525">
            <a:noFill/>
            <a:miter lim="800000"/>
            <a:headEnd/>
            <a:tailEnd/>
          </a:ln>
        </p:spPr>
        <p:txBody>
          <a:bodyPr anchor="ctr"/>
          <a:lstStyle/>
          <a:p>
            <a:pPr algn="r">
              <a:defRPr/>
            </a:pPr>
            <a:r>
              <a:rPr lang="fa-IR" sz="3200" b="1" kern="0" dirty="0">
                <a:solidFill>
                  <a:srgbClr val="FF0000"/>
                </a:solidFill>
                <a:latin typeface="+mj-lt"/>
                <a:ea typeface="+mj-ea"/>
                <a:cs typeface="B Titr" pitchFamily="2" charset="-78"/>
              </a:rPr>
              <a:t>گروه های بازی- مسابقه</a:t>
            </a:r>
            <a:endParaRPr lang="en-US" sz="32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12192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endParaRPr lang="fa-IR" sz="2800" kern="0" dirty="0">
              <a:latin typeface="+mn-lt"/>
              <a:cs typeface="B Yekan" pitchFamily="2" charset="-78"/>
            </a:endParaRPr>
          </a:p>
        </p:txBody>
      </p:sp>
      <p:sp>
        <p:nvSpPr>
          <p:cNvPr id="6" name="Rectangle 3"/>
          <p:cNvSpPr txBox="1">
            <a:spLocks noChangeArrowheads="1"/>
          </p:cNvSpPr>
          <p:nvPr/>
        </p:nvSpPr>
        <p:spPr bwMode="auto">
          <a:xfrm>
            <a:off x="838200" y="1676400"/>
            <a:ext cx="7772400" cy="3962400"/>
          </a:xfrm>
          <a:prstGeom prst="rect">
            <a:avLst/>
          </a:prstGeom>
          <a:noFill/>
          <a:ln w="9525">
            <a:noFill/>
            <a:miter lim="800000"/>
            <a:headEnd/>
            <a:tailEnd/>
          </a:ln>
        </p:spPr>
        <p:txBody>
          <a:bodyPr/>
          <a:lstStyle/>
          <a:p>
            <a:pPr marL="342900" indent="-342900" algn="r" rtl="1">
              <a:spcBef>
                <a:spcPct val="20000"/>
              </a:spcBef>
              <a:buFontTx/>
              <a:buChar char="-"/>
              <a:defRPr/>
            </a:pPr>
            <a:endParaRPr lang="fa-IR" sz="2400" kern="0" dirty="0">
              <a:latin typeface="+mn-lt"/>
              <a:cs typeface="B Yekan" pitchFamily="2" charset="-78"/>
            </a:endParaRPr>
          </a:p>
        </p:txBody>
      </p:sp>
      <p:sp>
        <p:nvSpPr>
          <p:cNvPr id="7" name="Rectangle 3"/>
          <p:cNvSpPr txBox="1">
            <a:spLocks noChangeArrowheads="1"/>
          </p:cNvSpPr>
          <p:nvPr/>
        </p:nvSpPr>
        <p:spPr bwMode="auto">
          <a:xfrm>
            <a:off x="990600" y="1828800"/>
            <a:ext cx="7772400" cy="3962400"/>
          </a:xfrm>
          <a:prstGeom prst="rect">
            <a:avLst/>
          </a:prstGeom>
          <a:noFill/>
          <a:ln w="9525">
            <a:noFill/>
            <a:miter lim="800000"/>
            <a:headEnd/>
            <a:tailEnd/>
          </a:ln>
        </p:spPr>
        <p:txBody>
          <a:bodyPr/>
          <a:lstStyle/>
          <a:p>
            <a:pPr marL="342900" indent="-342900" algn="r" rtl="1">
              <a:spcBef>
                <a:spcPct val="20000"/>
              </a:spcBef>
              <a:buFontTx/>
              <a:buChar char="-"/>
              <a:defRPr/>
            </a:pPr>
            <a:r>
              <a:rPr lang="fa-IR" sz="2400" kern="0" dirty="0">
                <a:latin typeface="+mn-lt"/>
                <a:cs typeface="B Yekan" pitchFamily="2" charset="-78"/>
              </a:rPr>
              <a:t>این روش شبیه به گروه های پیشرفت تحصیلی است با این تفاوت که زمانی که موضوع توسط معلم ارائه شد اعضای گروه با مطالعه و تمرین خود را برای انجام مسابقه آماده می کنند</a:t>
            </a:r>
          </a:p>
          <a:p>
            <a:pPr marL="342900" indent="-342900" algn="r" rtl="1">
              <a:spcBef>
                <a:spcPct val="20000"/>
              </a:spcBef>
              <a:buFontTx/>
              <a:buChar char="-"/>
              <a:defRPr/>
            </a:pPr>
            <a:r>
              <a:rPr lang="fa-IR" sz="2400" kern="0" dirty="0">
                <a:latin typeface="+mn-lt"/>
                <a:cs typeface="B Yekan" pitchFamily="2" charset="-78"/>
              </a:rPr>
              <a:t>لازم به ذکر است که هر هفته ترکیب گروه هامی تواند متفاوت باشد.</a:t>
            </a:r>
          </a:p>
          <a:p>
            <a:pPr marL="342900" indent="-342900" algn="r" rtl="1">
              <a:spcBef>
                <a:spcPct val="20000"/>
              </a:spcBef>
              <a:buFontTx/>
              <a:buChar char="-"/>
              <a:defRPr/>
            </a:pPr>
            <a:r>
              <a:rPr lang="fa-IR" sz="2400" kern="0" dirty="0">
                <a:latin typeface="+mn-lt"/>
                <a:cs typeface="B Yekan" pitchFamily="2" charset="-78"/>
              </a:rPr>
              <a:t>امتیازات هفتگی دانش آموزان محاسبه می شود</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anim to="" calcmode="lin" valueType="num">
                                      <p:cBhvr>
                                        <p:cTn id="7" dur="1" fill="hold"/>
                                        <p:tgtEl>
                                          <p:spTgt spid="6">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to="" calcmode="lin" valueType="num">
                                      <p:cBhvr>
                                        <p:cTn id="12" dur="1" fill="hold"/>
                                        <p:tgtEl>
                                          <p:spTgt spid="7">
                                            <p:txEl>
                                              <p:pRg st="0" end="0"/>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to="" calcmode="lin" valueType="num">
                                      <p:cBhvr>
                                        <p:cTn id="17" dur="1" fill="hold"/>
                                        <p:tgtEl>
                                          <p:spTgt spid="7">
                                            <p:txEl>
                                              <p:pRg st="1" end="1"/>
                                            </p:txEl>
                                          </p:spTgt>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to="" calcmode="lin" valueType="num">
                                      <p:cBhvr>
                                        <p:cTn id="22" dur="1" fill="hold"/>
                                        <p:tgtEl>
                                          <p:spTgt spid="7">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Lst>
  </p:timing>
</p:sld>
</file>

<file path=ppt/slides/slide2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685800" y="762000"/>
            <a:ext cx="8229600" cy="1143000"/>
          </a:xfrm>
          <a:prstGeom prst="rect">
            <a:avLst/>
          </a:prstGeom>
          <a:noFill/>
          <a:ln w="9525">
            <a:noFill/>
            <a:miter lim="800000"/>
            <a:headEnd/>
            <a:tailEnd/>
          </a:ln>
        </p:spPr>
        <p:txBody>
          <a:bodyPr anchor="ctr"/>
          <a:lstStyle/>
          <a:p>
            <a:pPr algn="r">
              <a:defRPr/>
            </a:pPr>
            <a:r>
              <a:rPr lang="fa-IR" sz="3200" b="1" kern="0" dirty="0">
                <a:solidFill>
                  <a:srgbClr val="FF0000"/>
                </a:solidFill>
                <a:latin typeface="+mj-lt"/>
                <a:ea typeface="+mj-ea"/>
                <a:cs typeface="B Titr" pitchFamily="2" charset="-78"/>
              </a:rPr>
              <a:t>روش مبتنی بر استقلال فردی</a:t>
            </a:r>
            <a:endParaRPr lang="en-US" sz="32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12192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endParaRPr lang="fa-IR" sz="2800" kern="0" dirty="0">
              <a:latin typeface="+mn-lt"/>
              <a:cs typeface="B Yekan" pitchFamily="2" charset="-78"/>
            </a:endParaRPr>
          </a:p>
        </p:txBody>
      </p:sp>
      <p:sp>
        <p:nvSpPr>
          <p:cNvPr id="6" name="Rectangle 3"/>
          <p:cNvSpPr txBox="1">
            <a:spLocks noChangeArrowheads="1"/>
          </p:cNvSpPr>
          <p:nvPr/>
        </p:nvSpPr>
        <p:spPr bwMode="auto">
          <a:xfrm>
            <a:off x="838200" y="1676400"/>
            <a:ext cx="7772400" cy="3962400"/>
          </a:xfrm>
          <a:prstGeom prst="rect">
            <a:avLst/>
          </a:prstGeom>
          <a:noFill/>
          <a:ln w="9525">
            <a:noFill/>
            <a:miter lim="800000"/>
            <a:headEnd/>
            <a:tailEnd/>
          </a:ln>
        </p:spPr>
        <p:txBody>
          <a:bodyPr/>
          <a:lstStyle/>
          <a:p>
            <a:pPr marL="342900" indent="-342900" algn="r" rtl="1">
              <a:spcBef>
                <a:spcPct val="20000"/>
              </a:spcBef>
              <a:buFontTx/>
              <a:buChar char="-"/>
              <a:defRPr/>
            </a:pPr>
            <a:endParaRPr lang="fa-IR" sz="2400" kern="0" dirty="0">
              <a:latin typeface="+mn-lt"/>
              <a:cs typeface="B Yekan" pitchFamily="2" charset="-78"/>
            </a:endParaRPr>
          </a:p>
        </p:txBody>
      </p:sp>
      <p:sp>
        <p:nvSpPr>
          <p:cNvPr id="7" name="Rectangle 3"/>
          <p:cNvSpPr txBox="1">
            <a:spLocks noChangeArrowheads="1"/>
          </p:cNvSpPr>
          <p:nvPr/>
        </p:nvSpPr>
        <p:spPr bwMode="auto">
          <a:xfrm>
            <a:off x="990600" y="1828800"/>
            <a:ext cx="7772400" cy="3962400"/>
          </a:xfrm>
          <a:prstGeom prst="rect">
            <a:avLst/>
          </a:prstGeom>
          <a:noFill/>
          <a:ln w="9525">
            <a:noFill/>
            <a:miter lim="800000"/>
            <a:headEnd/>
            <a:tailEnd/>
          </a:ln>
        </p:spPr>
        <p:txBody>
          <a:bodyPr/>
          <a:lstStyle/>
          <a:p>
            <a:pPr marL="342900" indent="-342900" algn="r" rtl="1">
              <a:spcBef>
                <a:spcPct val="20000"/>
              </a:spcBef>
              <a:buFontTx/>
              <a:buChar char="-"/>
              <a:defRPr/>
            </a:pPr>
            <a:r>
              <a:rPr lang="fa-IR" sz="2400" kern="0" dirty="0">
                <a:latin typeface="+mn-lt"/>
                <a:cs typeface="B Yekan" pitchFamily="2" charset="-78"/>
              </a:rPr>
              <a:t>این رویکرد مبتنی بر فعالیت فردی است</a:t>
            </a:r>
          </a:p>
          <a:p>
            <a:pPr marL="342900" indent="-342900" algn="r" rtl="1">
              <a:spcBef>
                <a:spcPct val="20000"/>
              </a:spcBef>
              <a:buFontTx/>
              <a:buChar char="-"/>
              <a:defRPr/>
            </a:pPr>
            <a:r>
              <a:rPr lang="fa-IR" sz="2400" kern="0" dirty="0">
                <a:latin typeface="+mn-lt"/>
                <a:cs typeface="B Yekan" pitchFamily="2" charset="-78"/>
              </a:rPr>
              <a:t>افراد در گروه ها سازماندهی می شوند اما وظیفه آنها در گروه تعیین شده و به تمرین و مطالعه آن می پردازد.</a:t>
            </a:r>
          </a:p>
          <a:p>
            <a:pPr marL="342900" indent="-342900" algn="r" rtl="1">
              <a:spcBef>
                <a:spcPct val="20000"/>
              </a:spcBef>
              <a:buFontTx/>
              <a:buChar char="-"/>
              <a:defRPr/>
            </a:pPr>
            <a:r>
              <a:rPr lang="fa-IR" sz="2400" kern="0" dirty="0">
                <a:latin typeface="+mn-lt"/>
                <a:cs typeface="B Yekan" pitchFamily="2" charset="-78"/>
              </a:rPr>
              <a:t>افراد در گروه ممکن است به یکدیگر کمک کنند</a:t>
            </a:r>
          </a:p>
          <a:p>
            <a:pPr marL="342900" indent="-342900" algn="r" rtl="1">
              <a:spcBef>
                <a:spcPct val="20000"/>
              </a:spcBef>
              <a:buFontTx/>
              <a:buChar char="-"/>
              <a:defRPr/>
            </a:pPr>
            <a:r>
              <a:rPr lang="fa-IR" sz="2400" kern="0" dirty="0">
                <a:latin typeface="+mn-lt"/>
                <a:cs typeface="B Yekan" pitchFamily="2" charset="-78"/>
              </a:rPr>
              <a:t>میانگین نمرات گروه به دست می آید</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anim to="" calcmode="lin" valueType="num">
                                      <p:cBhvr>
                                        <p:cTn id="7" dur="1" fill="hold"/>
                                        <p:tgtEl>
                                          <p:spTgt spid="6">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to="" calcmode="lin" valueType="num">
                                      <p:cBhvr>
                                        <p:cTn id="12" dur="1" fill="hold"/>
                                        <p:tgtEl>
                                          <p:spTgt spid="7">
                                            <p:txEl>
                                              <p:pRg st="0" end="0"/>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to="" calcmode="lin" valueType="num">
                                      <p:cBhvr>
                                        <p:cTn id="17" dur="1" fill="hold"/>
                                        <p:tgtEl>
                                          <p:spTgt spid="7">
                                            <p:txEl>
                                              <p:pRg st="1" end="1"/>
                                            </p:txEl>
                                          </p:spTgt>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to="" calcmode="lin" valueType="num">
                                      <p:cBhvr>
                                        <p:cTn id="22" dur="1" fill="hold"/>
                                        <p:tgtEl>
                                          <p:spTgt spid="7">
                                            <p:txEl>
                                              <p:pRg st="2" end="2"/>
                                            </p:txEl>
                                          </p:spTgt>
                                        </p:tgtEl>
                                        <p:attrNameLst>
                                          <p:attrName/>
                                        </p:attrNameLst>
                                      </p:cBhvr>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to="" calcmode="lin" valueType="num">
                                      <p:cBhvr>
                                        <p:cTn id="27" dur="1" fill="hold"/>
                                        <p:tgtEl>
                                          <p:spTgt spid="7">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Lst>
  </p:timing>
</p:sld>
</file>

<file path=ppt/slides/slide2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685800" y="762000"/>
            <a:ext cx="8229600" cy="1143000"/>
          </a:xfrm>
          <a:prstGeom prst="rect">
            <a:avLst/>
          </a:prstGeom>
          <a:noFill/>
          <a:ln w="9525">
            <a:noFill/>
            <a:miter lim="800000"/>
            <a:headEnd/>
            <a:tailEnd/>
          </a:ln>
        </p:spPr>
        <p:txBody>
          <a:bodyPr anchor="ctr"/>
          <a:lstStyle/>
          <a:p>
            <a:pPr algn="r">
              <a:defRPr/>
            </a:pPr>
            <a:r>
              <a:rPr lang="fa-IR" sz="3200" b="1" kern="0" dirty="0">
                <a:solidFill>
                  <a:srgbClr val="FF0000"/>
                </a:solidFill>
                <a:latin typeface="+mj-lt"/>
                <a:ea typeface="+mj-ea"/>
                <a:cs typeface="B Titr" pitchFamily="2" charset="-78"/>
              </a:rPr>
              <a:t>فعالیت های تکمیلی</a:t>
            </a:r>
            <a:endParaRPr lang="en-US" sz="32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12192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endParaRPr lang="fa-IR" sz="2800" kern="0" dirty="0">
              <a:latin typeface="+mn-lt"/>
              <a:cs typeface="B Yekan" pitchFamily="2" charset="-78"/>
            </a:endParaRPr>
          </a:p>
        </p:txBody>
      </p:sp>
      <p:sp>
        <p:nvSpPr>
          <p:cNvPr id="6" name="Rectangle 3"/>
          <p:cNvSpPr txBox="1">
            <a:spLocks noChangeArrowheads="1"/>
          </p:cNvSpPr>
          <p:nvPr/>
        </p:nvSpPr>
        <p:spPr bwMode="auto">
          <a:xfrm>
            <a:off x="838200" y="1676400"/>
            <a:ext cx="7772400" cy="3962400"/>
          </a:xfrm>
          <a:prstGeom prst="rect">
            <a:avLst/>
          </a:prstGeom>
          <a:noFill/>
          <a:ln w="9525">
            <a:noFill/>
            <a:miter lim="800000"/>
            <a:headEnd/>
            <a:tailEnd/>
          </a:ln>
        </p:spPr>
        <p:txBody>
          <a:bodyPr/>
          <a:lstStyle/>
          <a:p>
            <a:pPr marL="342900" indent="-342900" algn="r" rtl="1">
              <a:spcBef>
                <a:spcPct val="20000"/>
              </a:spcBef>
              <a:buFontTx/>
              <a:buChar char="-"/>
              <a:defRPr/>
            </a:pPr>
            <a:endParaRPr lang="fa-IR" sz="2400" kern="0" dirty="0">
              <a:latin typeface="+mn-lt"/>
              <a:cs typeface="B Yekan" pitchFamily="2" charset="-78"/>
            </a:endParaRPr>
          </a:p>
        </p:txBody>
      </p:sp>
      <p:sp>
        <p:nvSpPr>
          <p:cNvPr id="7" name="Rectangle 3"/>
          <p:cNvSpPr txBox="1">
            <a:spLocks noChangeArrowheads="1"/>
          </p:cNvSpPr>
          <p:nvPr/>
        </p:nvSpPr>
        <p:spPr bwMode="auto">
          <a:xfrm>
            <a:off x="990600" y="1828800"/>
            <a:ext cx="7772400" cy="3962400"/>
          </a:xfrm>
          <a:prstGeom prst="rect">
            <a:avLst/>
          </a:prstGeom>
          <a:noFill/>
          <a:ln w="9525">
            <a:noFill/>
            <a:miter lim="800000"/>
            <a:headEnd/>
            <a:tailEnd/>
          </a:ln>
        </p:spPr>
        <p:txBody>
          <a:bodyPr/>
          <a:lstStyle/>
          <a:p>
            <a:pPr marL="342900" indent="-342900" algn="r" rtl="1">
              <a:spcBef>
                <a:spcPct val="20000"/>
              </a:spcBef>
              <a:buFontTx/>
              <a:buChar char="-"/>
              <a:defRPr/>
            </a:pPr>
            <a:r>
              <a:rPr lang="fa-IR" sz="2400" kern="0" dirty="0">
                <a:latin typeface="+mn-lt"/>
                <a:cs typeface="B Yekan" pitchFamily="2" charset="-78"/>
              </a:rPr>
              <a:t>دانش آموزان در گروههای 4 یا 5 نفره به مطالعه می پردازند.</a:t>
            </a:r>
          </a:p>
          <a:p>
            <a:pPr marL="342900" indent="-342900" algn="r" rtl="1">
              <a:spcBef>
                <a:spcPct val="20000"/>
              </a:spcBef>
              <a:buFontTx/>
              <a:buChar char="-"/>
              <a:defRPr/>
            </a:pPr>
            <a:r>
              <a:rPr lang="fa-IR" sz="2400" kern="0" dirty="0">
                <a:latin typeface="+mn-lt"/>
                <a:cs typeface="B Yekan" pitchFamily="2" charset="-78"/>
              </a:rPr>
              <a:t>همه گروهها باید کل موضوعی که معلم به آنها می دهد را مطالعه کنند اما انتظار می رود هر عضوی در موضوعی که در آن تخصص یا مهارت دارد به مطالعه بپردازد</a:t>
            </a:r>
          </a:p>
          <a:p>
            <a:pPr marL="342900" indent="-342900" algn="r" rtl="1">
              <a:spcBef>
                <a:spcPct val="20000"/>
              </a:spcBef>
              <a:buFontTx/>
              <a:buChar char="-"/>
              <a:defRPr/>
            </a:pPr>
            <a:r>
              <a:rPr lang="fa-IR" sz="2400" kern="0" dirty="0">
                <a:latin typeface="+mn-lt"/>
                <a:cs typeface="B Yekan" pitchFamily="2" charset="-78"/>
              </a:rPr>
              <a:t>افراد در گروه ها با افراد در سایر گروه ها در مورد بخش های خود به بحث می پردازند</a:t>
            </a:r>
          </a:p>
          <a:p>
            <a:pPr marL="342900" indent="-342900" algn="r" rtl="1">
              <a:spcBef>
                <a:spcPct val="20000"/>
              </a:spcBef>
              <a:buFontTx/>
              <a:buChar char="-"/>
              <a:defRPr/>
            </a:pPr>
            <a:r>
              <a:rPr lang="fa-IR" sz="2400" kern="0" dirty="0">
                <a:latin typeface="+mn-lt"/>
                <a:cs typeface="B Yekan" pitchFamily="2" charset="-78"/>
              </a:rPr>
              <a:t>افراد ماهر در هر زمینه ای، در مورد مهارتی که دارند به اعضای گروه آموزش می دهند.</a:t>
            </a:r>
          </a:p>
          <a:p>
            <a:pPr marL="342900" indent="-342900" algn="r" rtl="1">
              <a:spcBef>
                <a:spcPct val="20000"/>
              </a:spcBef>
              <a:buFontTx/>
              <a:buChar char="-"/>
              <a:defRPr/>
            </a:pPr>
            <a:r>
              <a:rPr lang="fa-IR" sz="2400" kern="0" dirty="0">
                <a:latin typeface="+mn-lt"/>
                <a:cs typeface="B Yekan" pitchFamily="2" charset="-78"/>
              </a:rPr>
              <a:t>در انتها افراد به صورت فردی ارزشیابی می شوند</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anim to="" calcmode="lin" valueType="num">
                                      <p:cBhvr>
                                        <p:cTn id="7" dur="1" fill="hold"/>
                                        <p:tgtEl>
                                          <p:spTgt spid="6">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to="" calcmode="lin" valueType="num">
                                      <p:cBhvr>
                                        <p:cTn id="12" dur="1" fill="hold"/>
                                        <p:tgtEl>
                                          <p:spTgt spid="7">
                                            <p:txEl>
                                              <p:pRg st="0" end="0"/>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to="" calcmode="lin" valueType="num">
                                      <p:cBhvr>
                                        <p:cTn id="17" dur="1" fill="hold"/>
                                        <p:tgtEl>
                                          <p:spTgt spid="7">
                                            <p:txEl>
                                              <p:pRg st="1" end="1"/>
                                            </p:txEl>
                                          </p:spTgt>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to="" calcmode="lin" valueType="num">
                                      <p:cBhvr>
                                        <p:cTn id="22" dur="1" fill="hold"/>
                                        <p:tgtEl>
                                          <p:spTgt spid="7">
                                            <p:txEl>
                                              <p:pRg st="2" end="2"/>
                                            </p:txEl>
                                          </p:spTgt>
                                        </p:tgtEl>
                                        <p:attrNameLst>
                                          <p:attrName/>
                                        </p:attrNameLst>
                                      </p:cBhvr>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to="" calcmode="lin" valueType="num">
                                      <p:cBhvr>
                                        <p:cTn id="27" dur="1" fill="hold"/>
                                        <p:tgtEl>
                                          <p:spTgt spid="7">
                                            <p:txEl>
                                              <p:pRg st="3" end="3"/>
                                            </p:txEl>
                                          </p:spTgt>
                                        </p:tgtEl>
                                        <p:attrNameLst>
                                          <p:attrName/>
                                        </p:attrNameLst>
                                      </p:cBhvr>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 to="" calcmode="lin" valueType="num">
                                      <p:cBhvr>
                                        <p:cTn id="32" dur="1" fill="hold"/>
                                        <p:tgtEl>
                                          <p:spTgt spid="7">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Lst>
  </p:timing>
</p:sld>
</file>

<file path=ppt/slides/slide2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685800" y="762000"/>
            <a:ext cx="8229600" cy="1143000"/>
          </a:xfrm>
          <a:prstGeom prst="rect">
            <a:avLst/>
          </a:prstGeom>
          <a:noFill/>
          <a:ln w="9525">
            <a:noFill/>
            <a:miter lim="800000"/>
            <a:headEnd/>
            <a:tailEnd/>
          </a:ln>
        </p:spPr>
        <p:txBody>
          <a:bodyPr anchor="ctr"/>
          <a:lstStyle/>
          <a:p>
            <a:pPr algn="r">
              <a:defRPr/>
            </a:pPr>
            <a:r>
              <a:rPr lang="fa-IR" sz="3200" b="1" kern="0" dirty="0">
                <a:solidFill>
                  <a:srgbClr val="FF0000"/>
                </a:solidFill>
                <a:latin typeface="+mj-lt"/>
                <a:ea typeface="+mj-ea"/>
                <a:cs typeface="B Titr" pitchFamily="2" charset="-78"/>
              </a:rPr>
              <a:t>ساختار و ویژگی های روش یادگیری مشارکتی</a:t>
            </a:r>
            <a:endParaRPr lang="en-US" sz="32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12192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endParaRPr lang="fa-IR" sz="2800" kern="0" dirty="0">
              <a:latin typeface="+mn-lt"/>
              <a:cs typeface="B Yekan" pitchFamily="2" charset="-78"/>
            </a:endParaRPr>
          </a:p>
        </p:txBody>
      </p:sp>
      <p:sp>
        <p:nvSpPr>
          <p:cNvPr id="6" name="Rectangle 3"/>
          <p:cNvSpPr txBox="1">
            <a:spLocks noChangeArrowheads="1"/>
          </p:cNvSpPr>
          <p:nvPr/>
        </p:nvSpPr>
        <p:spPr bwMode="auto">
          <a:xfrm>
            <a:off x="838200" y="1676400"/>
            <a:ext cx="7772400" cy="3962400"/>
          </a:xfrm>
          <a:prstGeom prst="rect">
            <a:avLst/>
          </a:prstGeom>
          <a:noFill/>
          <a:ln w="9525">
            <a:noFill/>
            <a:miter lim="800000"/>
            <a:headEnd/>
            <a:tailEnd/>
          </a:ln>
        </p:spPr>
        <p:txBody>
          <a:bodyPr/>
          <a:lstStyle/>
          <a:p>
            <a:pPr marL="342900" indent="-342900" algn="r" rtl="1">
              <a:spcBef>
                <a:spcPct val="20000"/>
              </a:spcBef>
              <a:buFontTx/>
              <a:buChar char="-"/>
              <a:defRPr/>
            </a:pPr>
            <a:endParaRPr lang="fa-IR" sz="2400" kern="0" dirty="0">
              <a:latin typeface="+mn-lt"/>
              <a:cs typeface="B Yekan" pitchFamily="2" charset="-78"/>
            </a:endParaRPr>
          </a:p>
        </p:txBody>
      </p:sp>
      <p:sp>
        <p:nvSpPr>
          <p:cNvPr id="7" name="Rectangle 3"/>
          <p:cNvSpPr txBox="1">
            <a:spLocks noChangeArrowheads="1"/>
          </p:cNvSpPr>
          <p:nvPr/>
        </p:nvSpPr>
        <p:spPr bwMode="auto">
          <a:xfrm>
            <a:off x="990600" y="1828800"/>
            <a:ext cx="7772400" cy="3962400"/>
          </a:xfrm>
          <a:prstGeom prst="rect">
            <a:avLst/>
          </a:prstGeom>
          <a:noFill/>
          <a:ln w="9525">
            <a:noFill/>
            <a:miter lim="800000"/>
            <a:headEnd/>
            <a:tailEnd/>
          </a:ln>
        </p:spPr>
        <p:txBody>
          <a:bodyPr/>
          <a:lstStyle/>
          <a:p>
            <a:pPr marL="342900" indent="-342900" algn="r" rtl="1">
              <a:spcBef>
                <a:spcPct val="20000"/>
              </a:spcBef>
              <a:buFontTx/>
              <a:buChar char="-"/>
              <a:defRPr/>
            </a:pPr>
            <a:r>
              <a:rPr lang="fa-IR" sz="2400" kern="0" dirty="0">
                <a:latin typeface="+mn-lt"/>
                <a:cs typeface="B Yekan" pitchFamily="2" charset="-78"/>
              </a:rPr>
              <a:t>در روش مشارکتی، انگیزه دانش آموزان نسبت به سایر روش های فعال یادگیری بالاست.انگیزه در این روش از سه عامل اهداف گروهی، مسئولیت فردی و فرصت های برابر برای موفقیت نشات می گیرد</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anim to="" calcmode="lin" valueType="num">
                                      <p:cBhvr>
                                        <p:cTn id="7" dur="1" fill="hold"/>
                                        <p:tgtEl>
                                          <p:spTgt spid="6">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to="" calcmode="lin" valueType="num">
                                      <p:cBhvr>
                                        <p:cTn id="12" dur="1" fill="hold"/>
                                        <p:tgtEl>
                                          <p:spTgt spid="7">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705600" y="1143000"/>
            <a:ext cx="22098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cs typeface="B Yekan" panose="00000400000000000000" pitchFamily="2" charset="-78"/>
              </a:rPr>
              <a:t>ساعت</a:t>
            </a:r>
          </a:p>
          <a:p>
            <a:pPr algn="r" rtl="1">
              <a:spcBef>
                <a:spcPct val="20000"/>
              </a:spcBef>
              <a:buFontTx/>
              <a:buChar char="•"/>
            </a:pPr>
            <a:r>
              <a:rPr lang="fa-IR" sz="2800" b="1">
                <a:cs typeface="B Yekan" panose="00000400000000000000" pitchFamily="2" charset="-78"/>
              </a:rPr>
              <a:t>نسترن</a:t>
            </a:r>
          </a:p>
          <a:p>
            <a:pPr algn="r" rtl="1">
              <a:spcBef>
                <a:spcPct val="20000"/>
              </a:spcBef>
              <a:buFontTx/>
              <a:buChar char="•"/>
            </a:pPr>
            <a:r>
              <a:rPr lang="fa-IR" sz="2800" b="1">
                <a:cs typeface="B Yekan" panose="00000400000000000000" pitchFamily="2" charset="-78"/>
              </a:rPr>
              <a:t>ایتالیا</a:t>
            </a:r>
          </a:p>
          <a:p>
            <a:pPr algn="r" rtl="1">
              <a:spcBef>
                <a:spcPct val="20000"/>
              </a:spcBef>
              <a:buFontTx/>
              <a:buChar char="•"/>
            </a:pPr>
            <a:r>
              <a:rPr lang="fa-IR" sz="2800" b="1">
                <a:cs typeface="B Yekan" panose="00000400000000000000" pitchFamily="2" charset="-78"/>
              </a:rPr>
              <a:t>ژاکت</a:t>
            </a:r>
          </a:p>
          <a:p>
            <a:pPr algn="r" rtl="1">
              <a:spcBef>
                <a:spcPct val="20000"/>
              </a:spcBef>
              <a:buFontTx/>
              <a:buChar char="•"/>
            </a:pPr>
            <a:r>
              <a:rPr lang="fa-IR" sz="2800" b="1">
                <a:cs typeface="B Yekan" panose="00000400000000000000" pitchFamily="2" charset="-78"/>
              </a:rPr>
              <a:t>صندلی</a:t>
            </a:r>
          </a:p>
          <a:p>
            <a:pPr algn="r" rtl="1">
              <a:spcBef>
                <a:spcPct val="20000"/>
              </a:spcBef>
              <a:buFontTx/>
              <a:buChar char="•"/>
            </a:pPr>
            <a:r>
              <a:rPr lang="fa-IR" sz="2800" b="1">
                <a:cs typeface="B Yekan" panose="00000400000000000000" pitchFamily="2" charset="-78"/>
              </a:rPr>
              <a:t>درخت</a:t>
            </a:r>
          </a:p>
          <a:p>
            <a:pPr algn="r" rtl="1">
              <a:spcBef>
                <a:spcPct val="20000"/>
              </a:spcBef>
              <a:buFontTx/>
              <a:buChar char="•"/>
            </a:pPr>
            <a:r>
              <a:rPr lang="fa-IR" sz="2800" b="1">
                <a:cs typeface="B Yekan" panose="00000400000000000000" pitchFamily="2" charset="-78"/>
              </a:rPr>
              <a:t>آرژانتین</a:t>
            </a:r>
          </a:p>
          <a:p>
            <a:pPr algn="r" rtl="1">
              <a:spcBef>
                <a:spcPct val="20000"/>
              </a:spcBef>
              <a:buFontTx/>
              <a:buChar char="•"/>
            </a:pPr>
            <a:r>
              <a:rPr lang="fa-IR" sz="2800" b="1">
                <a:cs typeface="B Yekan" panose="00000400000000000000" pitchFamily="2" charset="-78"/>
              </a:rPr>
              <a:t>شقایق</a:t>
            </a:r>
          </a:p>
          <a:p>
            <a:pPr algn="r" rtl="1">
              <a:spcBef>
                <a:spcPct val="20000"/>
              </a:spcBef>
              <a:buFontTx/>
              <a:buChar char="•"/>
            </a:pPr>
            <a:r>
              <a:rPr lang="fa-IR" sz="2800" b="1">
                <a:cs typeface="B Yekan" panose="00000400000000000000" pitchFamily="2" charset="-78"/>
              </a:rPr>
              <a:t>میز</a:t>
            </a:r>
          </a:p>
          <a:p>
            <a:pPr algn="r" rtl="1">
              <a:spcBef>
                <a:spcPct val="20000"/>
              </a:spcBef>
              <a:buFontTx/>
              <a:buChar char="•"/>
            </a:pPr>
            <a:r>
              <a:rPr lang="fa-IR" sz="2800" b="1">
                <a:cs typeface="B Yekan" panose="00000400000000000000" pitchFamily="2" charset="-78"/>
              </a:rPr>
              <a:t>جوراب</a:t>
            </a:r>
          </a:p>
        </p:txBody>
      </p:sp>
      <p:sp>
        <p:nvSpPr>
          <p:cNvPr id="6" name="Rectangle 6"/>
          <p:cNvSpPr>
            <a:spLocks noChangeArrowheads="1"/>
          </p:cNvSpPr>
          <p:nvPr/>
        </p:nvSpPr>
        <p:spPr bwMode="auto">
          <a:xfrm>
            <a:off x="3429000" y="1447800"/>
            <a:ext cx="22098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cs typeface="B Yekan" panose="00000400000000000000" pitchFamily="2" charset="-78"/>
              </a:rPr>
              <a:t>بلوط</a:t>
            </a:r>
          </a:p>
          <a:p>
            <a:pPr algn="r" rtl="1">
              <a:spcBef>
                <a:spcPct val="20000"/>
              </a:spcBef>
              <a:buFontTx/>
              <a:buChar char="•"/>
            </a:pPr>
            <a:r>
              <a:rPr lang="fa-IR" sz="2800" b="1">
                <a:cs typeface="B Yekan" panose="00000400000000000000" pitchFamily="2" charset="-78"/>
              </a:rPr>
              <a:t>پنجره</a:t>
            </a:r>
          </a:p>
          <a:p>
            <a:pPr algn="r" rtl="1">
              <a:spcBef>
                <a:spcPct val="20000"/>
              </a:spcBef>
              <a:buFontTx/>
              <a:buChar char="•"/>
            </a:pPr>
            <a:r>
              <a:rPr lang="fa-IR" sz="2800" b="1">
                <a:cs typeface="B Yekan" panose="00000400000000000000" pitchFamily="2" charset="-78"/>
              </a:rPr>
              <a:t>کوه</a:t>
            </a:r>
          </a:p>
          <a:p>
            <a:pPr algn="r" rtl="1">
              <a:spcBef>
                <a:spcPct val="20000"/>
              </a:spcBef>
              <a:buFontTx/>
              <a:buChar char="•"/>
            </a:pPr>
            <a:r>
              <a:rPr lang="fa-IR" sz="2800" b="1">
                <a:cs typeface="B Yekan" panose="00000400000000000000" pitchFamily="2" charset="-78"/>
              </a:rPr>
              <a:t>فرانسه</a:t>
            </a:r>
          </a:p>
          <a:p>
            <a:pPr algn="r" rtl="1">
              <a:spcBef>
                <a:spcPct val="20000"/>
              </a:spcBef>
              <a:buFontTx/>
              <a:buChar char="•"/>
            </a:pPr>
            <a:r>
              <a:rPr lang="fa-IR" sz="2800" b="1">
                <a:cs typeface="B Yekan" panose="00000400000000000000" pitchFamily="2" charset="-78"/>
              </a:rPr>
              <a:t>نیلوفر</a:t>
            </a:r>
          </a:p>
          <a:p>
            <a:pPr algn="r" rtl="1">
              <a:spcBef>
                <a:spcPct val="20000"/>
              </a:spcBef>
              <a:buFontTx/>
              <a:buChar char="•"/>
            </a:pPr>
            <a:r>
              <a:rPr lang="fa-IR" sz="2800" b="1">
                <a:cs typeface="B Yekan" panose="00000400000000000000" pitchFamily="2" charset="-78"/>
              </a:rPr>
              <a:t>دریا</a:t>
            </a:r>
          </a:p>
          <a:p>
            <a:pPr algn="r" rtl="1">
              <a:spcBef>
                <a:spcPct val="20000"/>
              </a:spcBef>
              <a:buFontTx/>
              <a:buChar char="•"/>
            </a:pPr>
            <a:r>
              <a:rPr lang="fa-IR" sz="2800" b="1">
                <a:cs typeface="B Yekan" panose="00000400000000000000" pitchFamily="2" charset="-78"/>
              </a:rPr>
              <a:t>فرش</a:t>
            </a:r>
          </a:p>
          <a:p>
            <a:pPr algn="r" rtl="1">
              <a:spcBef>
                <a:spcPct val="20000"/>
              </a:spcBef>
              <a:buFontTx/>
              <a:buChar char="•"/>
            </a:pPr>
            <a:r>
              <a:rPr lang="fa-IR" sz="2800" b="1">
                <a:cs typeface="B Yekan" panose="00000400000000000000" pitchFamily="2" charset="-78"/>
              </a:rPr>
              <a:t>چکش</a:t>
            </a:r>
          </a:p>
          <a:p>
            <a:pPr algn="r" rtl="1">
              <a:spcBef>
                <a:spcPct val="20000"/>
              </a:spcBef>
              <a:buFontTx/>
              <a:buChar char="•"/>
            </a:pPr>
            <a:r>
              <a:rPr lang="fa-IR" sz="2800" b="1">
                <a:cs typeface="B Yekan" panose="00000400000000000000" pitchFamily="2" charset="-78"/>
              </a:rPr>
              <a:t>یونان</a:t>
            </a:r>
          </a:p>
          <a:p>
            <a:pPr algn="r" rtl="1">
              <a:spcBef>
                <a:spcPct val="20000"/>
              </a:spcBef>
              <a:buFontTx/>
              <a:buChar char="•"/>
            </a:pPr>
            <a:r>
              <a:rPr lang="fa-IR" sz="2800" b="1">
                <a:cs typeface="B Yekan" panose="00000400000000000000" pitchFamily="2" charset="-78"/>
              </a:rPr>
              <a:t>کلاه</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lide(fromBottom)">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685800" y="762000"/>
            <a:ext cx="8229600" cy="1143000"/>
          </a:xfrm>
          <a:prstGeom prst="rect">
            <a:avLst/>
          </a:prstGeom>
          <a:noFill/>
          <a:ln w="9525">
            <a:noFill/>
            <a:miter lim="800000"/>
            <a:headEnd/>
            <a:tailEnd/>
          </a:ln>
        </p:spPr>
        <p:txBody>
          <a:bodyPr anchor="ctr"/>
          <a:lstStyle/>
          <a:p>
            <a:pPr algn="r">
              <a:defRPr/>
            </a:pPr>
            <a:r>
              <a:rPr lang="fa-IR" sz="3200" b="1" kern="0" dirty="0">
                <a:solidFill>
                  <a:srgbClr val="FF0000"/>
                </a:solidFill>
                <a:latin typeface="+mj-lt"/>
                <a:ea typeface="+mj-ea"/>
                <a:cs typeface="B Titr" pitchFamily="2" charset="-78"/>
              </a:rPr>
              <a:t>ساختار و ویژگی های روش یادگیری مشارکتی</a:t>
            </a:r>
            <a:endParaRPr lang="en-US" sz="32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12192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endParaRPr lang="fa-IR" sz="2800" kern="0" dirty="0">
              <a:latin typeface="+mn-lt"/>
              <a:cs typeface="B Yekan" pitchFamily="2" charset="-78"/>
            </a:endParaRPr>
          </a:p>
        </p:txBody>
      </p:sp>
      <p:sp>
        <p:nvSpPr>
          <p:cNvPr id="6" name="Rectangle 3"/>
          <p:cNvSpPr txBox="1">
            <a:spLocks noChangeArrowheads="1"/>
          </p:cNvSpPr>
          <p:nvPr/>
        </p:nvSpPr>
        <p:spPr bwMode="auto">
          <a:xfrm>
            <a:off x="838200" y="1676400"/>
            <a:ext cx="7772400" cy="3962400"/>
          </a:xfrm>
          <a:prstGeom prst="rect">
            <a:avLst/>
          </a:prstGeom>
          <a:noFill/>
          <a:ln w="9525">
            <a:noFill/>
            <a:miter lim="800000"/>
            <a:headEnd/>
            <a:tailEnd/>
          </a:ln>
        </p:spPr>
        <p:txBody>
          <a:bodyPr/>
          <a:lstStyle/>
          <a:p>
            <a:pPr marL="342900" indent="-342900" algn="r" rtl="1">
              <a:spcBef>
                <a:spcPct val="20000"/>
              </a:spcBef>
              <a:buFontTx/>
              <a:buChar char="-"/>
              <a:defRPr/>
            </a:pPr>
            <a:endParaRPr lang="fa-IR" sz="2400" kern="0" dirty="0">
              <a:latin typeface="+mn-lt"/>
              <a:cs typeface="B Yekan" pitchFamily="2" charset="-78"/>
            </a:endParaRPr>
          </a:p>
        </p:txBody>
      </p:sp>
      <p:sp>
        <p:nvSpPr>
          <p:cNvPr id="7" name="Rectangle 3"/>
          <p:cNvSpPr txBox="1">
            <a:spLocks noChangeArrowheads="1"/>
          </p:cNvSpPr>
          <p:nvPr/>
        </p:nvSpPr>
        <p:spPr bwMode="auto">
          <a:xfrm>
            <a:off x="228600" y="1828800"/>
            <a:ext cx="8534400" cy="3962400"/>
          </a:xfrm>
          <a:prstGeom prst="rect">
            <a:avLst/>
          </a:prstGeom>
          <a:noFill/>
          <a:ln w="9525">
            <a:noFill/>
            <a:miter lim="800000"/>
            <a:headEnd/>
            <a:tailEnd/>
          </a:ln>
        </p:spPr>
        <p:txBody>
          <a:bodyPr/>
          <a:lstStyle/>
          <a:p>
            <a:pPr marL="342900" indent="-342900" algn="r" rtl="1">
              <a:spcBef>
                <a:spcPct val="20000"/>
              </a:spcBef>
              <a:defRPr/>
            </a:pPr>
            <a:r>
              <a:rPr lang="fa-IR" sz="2400" kern="0" dirty="0">
                <a:latin typeface="+mn-lt"/>
                <a:cs typeface="B Yekan" pitchFamily="2" charset="-78"/>
              </a:rPr>
              <a:t>اهدف گروهی</a:t>
            </a:r>
          </a:p>
          <a:p>
            <a:pPr marL="342900" indent="-342900" algn="r" rtl="1">
              <a:spcBef>
                <a:spcPct val="20000"/>
              </a:spcBef>
              <a:buFont typeface="Arial" pitchFamily="34" charset="0"/>
              <a:buChar char="•"/>
              <a:defRPr/>
            </a:pPr>
            <a:r>
              <a:rPr lang="fa-IR" sz="2400" kern="0" dirty="0">
                <a:latin typeface="+mn-lt"/>
                <a:cs typeface="B Yekan" pitchFamily="2" charset="-78"/>
              </a:rPr>
              <a:t>گرو ه در قبال انجام وظایف و کارکردهای تحصیلی پاداش دریافت می کند</a:t>
            </a:r>
          </a:p>
          <a:p>
            <a:pPr marL="342900" indent="-342900" algn="r" rtl="1">
              <a:spcBef>
                <a:spcPct val="20000"/>
              </a:spcBef>
              <a:buFont typeface="Arial" pitchFamily="34" charset="0"/>
              <a:buChar char="•"/>
              <a:defRPr/>
            </a:pPr>
            <a:r>
              <a:rPr lang="fa-IR" sz="2400" kern="0" dirty="0">
                <a:latin typeface="+mn-lt"/>
                <a:cs typeface="B Yekan" pitchFamily="2" charset="-78"/>
              </a:rPr>
              <a:t>دانش آموزان برای دستیابی به اهداف و تسلط بر محتوا تلاش می کنند. هدف بیشتر دستیابی گروه به موفقیت است نه موفقیت فردی.</a:t>
            </a:r>
          </a:p>
          <a:p>
            <a:pPr marL="342900" indent="-342900" algn="r" rtl="1">
              <a:spcBef>
                <a:spcPct val="20000"/>
              </a:spcBef>
              <a:buFont typeface="Arial" pitchFamily="34" charset="0"/>
              <a:buChar char="•"/>
              <a:defRPr/>
            </a:pPr>
            <a:r>
              <a:rPr lang="fa-IR" sz="2400" kern="0" dirty="0">
                <a:latin typeface="+mn-lt"/>
                <a:cs typeface="B Yekan" pitchFamily="2" charset="-78"/>
              </a:rPr>
              <a:t>پاداشهای گروهی کارکردی حمایتی برای فراهم کردن انگیزه در فرایند یادگیری دارد (دانش آموزان قوی وقت خود را برای کمک به دانش آموزان ضعیف صرف می کنند).</a:t>
            </a:r>
          </a:p>
          <a:p>
            <a:pPr marL="342900" indent="-342900" algn="r" rtl="1">
              <a:spcBef>
                <a:spcPct val="20000"/>
              </a:spcBef>
              <a:buFont typeface="Arial" pitchFamily="34" charset="0"/>
              <a:buChar char="•"/>
              <a:defRPr/>
            </a:pPr>
            <a:r>
              <a:rPr lang="fa-IR" sz="2400" kern="0" dirty="0">
                <a:latin typeface="+mn-lt"/>
                <a:cs typeface="B Yekan" pitchFamily="2" charset="-78"/>
              </a:rPr>
              <a:t>همه افراد برای رسیدن به اهداف احساس مسئولیت می کنند</a:t>
            </a:r>
          </a:p>
          <a:p>
            <a:pPr marL="342900" indent="-342900" algn="r" rtl="1">
              <a:spcBef>
                <a:spcPct val="20000"/>
              </a:spcBef>
              <a:buFont typeface="Arial" pitchFamily="34" charset="0"/>
              <a:buChar char="•"/>
              <a:defRPr/>
            </a:pPr>
            <a:r>
              <a:rPr lang="fa-IR" sz="2400" kern="0" dirty="0">
                <a:latin typeface="+mn-lt"/>
                <a:cs typeface="B Yekan" pitchFamily="2" charset="-78"/>
              </a:rPr>
              <a:t>حس مشارکت و تعامل در تمامی امور در دانش آموزان تقویت می شود.</a:t>
            </a:r>
          </a:p>
          <a:p>
            <a:pPr marL="342900" indent="-342900" algn="r" rtl="1">
              <a:spcBef>
                <a:spcPct val="20000"/>
              </a:spcBef>
              <a:defRPr/>
            </a:pPr>
            <a:endParaRPr lang="fa-IR" sz="2400" kern="0" dirty="0">
              <a:latin typeface="+mn-lt"/>
              <a:cs typeface="B Yeka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anim to="" calcmode="lin" valueType="num">
                                      <p:cBhvr>
                                        <p:cTn id="7" dur="1" fill="hold"/>
                                        <p:tgtEl>
                                          <p:spTgt spid="6">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to="" calcmode="lin" valueType="num">
                                      <p:cBhvr>
                                        <p:cTn id="12" dur="1" fill="hold"/>
                                        <p:tgtEl>
                                          <p:spTgt spid="7">
                                            <p:txEl>
                                              <p:pRg st="0" end="0"/>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to="" calcmode="lin" valueType="num">
                                      <p:cBhvr>
                                        <p:cTn id="17" dur="1" fill="hold"/>
                                        <p:tgtEl>
                                          <p:spTgt spid="7">
                                            <p:txEl>
                                              <p:pRg st="1" end="1"/>
                                            </p:txEl>
                                          </p:spTgt>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to="" calcmode="lin" valueType="num">
                                      <p:cBhvr>
                                        <p:cTn id="22" dur="1" fill="hold"/>
                                        <p:tgtEl>
                                          <p:spTgt spid="7">
                                            <p:txEl>
                                              <p:pRg st="2" end="2"/>
                                            </p:txEl>
                                          </p:spTgt>
                                        </p:tgtEl>
                                        <p:attrNameLst>
                                          <p:attrName/>
                                        </p:attrNameLst>
                                      </p:cBhvr>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to="" calcmode="lin" valueType="num">
                                      <p:cBhvr>
                                        <p:cTn id="27" dur="1" fill="hold"/>
                                        <p:tgtEl>
                                          <p:spTgt spid="7">
                                            <p:txEl>
                                              <p:pRg st="3" end="3"/>
                                            </p:txEl>
                                          </p:spTgt>
                                        </p:tgtEl>
                                        <p:attrNameLst>
                                          <p:attrName/>
                                        </p:attrNameLst>
                                      </p:cBhvr>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 to="" calcmode="lin" valueType="num">
                                      <p:cBhvr>
                                        <p:cTn id="32" dur="1" fill="hold"/>
                                        <p:tgtEl>
                                          <p:spTgt spid="7">
                                            <p:txEl>
                                              <p:pRg st="4" end="4"/>
                                            </p:txEl>
                                          </p:spTgt>
                                        </p:tgtEl>
                                        <p:attrNameLst>
                                          <p:attrName/>
                                        </p:attrNameLst>
                                      </p:cBhvr>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to="" calcmode="lin" valueType="num">
                                      <p:cBhvr>
                                        <p:cTn id="37" dur="1" fill="hold"/>
                                        <p:tgtEl>
                                          <p:spTgt spid="7">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Lst>
  </p:timing>
</p:sld>
</file>

<file path=ppt/slides/slide2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685800" y="762000"/>
            <a:ext cx="8229600" cy="1143000"/>
          </a:xfrm>
          <a:prstGeom prst="rect">
            <a:avLst/>
          </a:prstGeom>
          <a:noFill/>
          <a:ln w="9525">
            <a:noFill/>
            <a:miter lim="800000"/>
            <a:headEnd/>
            <a:tailEnd/>
          </a:ln>
        </p:spPr>
        <p:txBody>
          <a:bodyPr anchor="ctr"/>
          <a:lstStyle/>
          <a:p>
            <a:pPr algn="r">
              <a:defRPr/>
            </a:pPr>
            <a:r>
              <a:rPr lang="fa-IR" sz="3200" b="1" kern="0" dirty="0">
                <a:solidFill>
                  <a:srgbClr val="FF0000"/>
                </a:solidFill>
                <a:latin typeface="+mj-lt"/>
                <a:ea typeface="+mj-ea"/>
                <a:cs typeface="B Titr" pitchFamily="2" charset="-78"/>
              </a:rPr>
              <a:t>مسئولیت های فردی</a:t>
            </a:r>
            <a:endParaRPr lang="en-US" sz="32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12192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endParaRPr lang="fa-IR" sz="2800" kern="0" dirty="0">
              <a:latin typeface="+mn-lt"/>
              <a:cs typeface="B Yekan" pitchFamily="2" charset="-78"/>
            </a:endParaRPr>
          </a:p>
        </p:txBody>
      </p:sp>
      <p:sp>
        <p:nvSpPr>
          <p:cNvPr id="6" name="Rectangle 3"/>
          <p:cNvSpPr txBox="1">
            <a:spLocks noChangeArrowheads="1"/>
          </p:cNvSpPr>
          <p:nvPr/>
        </p:nvSpPr>
        <p:spPr bwMode="auto">
          <a:xfrm>
            <a:off x="838200" y="1676400"/>
            <a:ext cx="7772400" cy="3962400"/>
          </a:xfrm>
          <a:prstGeom prst="rect">
            <a:avLst/>
          </a:prstGeom>
          <a:noFill/>
          <a:ln w="9525">
            <a:noFill/>
            <a:miter lim="800000"/>
            <a:headEnd/>
            <a:tailEnd/>
          </a:ln>
        </p:spPr>
        <p:txBody>
          <a:bodyPr/>
          <a:lstStyle/>
          <a:p>
            <a:pPr marL="342900" indent="-342900" algn="r" rtl="1">
              <a:spcBef>
                <a:spcPct val="20000"/>
              </a:spcBef>
              <a:buFontTx/>
              <a:buChar char="-"/>
              <a:defRPr/>
            </a:pPr>
            <a:endParaRPr lang="fa-IR" sz="2400" kern="0" dirty="0">
              <a:latin typeface="+mn-lt"/>
              <a:cs typeface="B Yekan" pitchFamily="2" charset="-78"/>
            </a:endParaRPr>
          </a:p>
        </p:txBody>
      </p:sp>
      <p:sp>
        <p:nvSpPr>
          <p:cNvPr id="7" name="Rectangle 3"/>
          <p:cNvSpPr txBox="1">
            <a:spLocks noChangeArrowheads="1"/>
          </p:cNvSpPr>
          <p:nvPr/>
        </p:nvSpPr>
        <p:spPr bwMode="auto">
          <a:xfrm>
            <a:off x="228600" y="1828800"/>
            <a:ext cx="8534400" cy="3962400"/>
          </a:xfrm>
          <a:prstGeom prst="rect">
            <a:avLst/>
          </a:prstGeom>
          <a:noFill/>
          <a:ln w="9525">
            <a:noFill/>
            <a:miter lim="800000"/>
            <a:headEnd/>
            <a:tailEnd/>
          </a:ln>
        </p:spPr>
        <p:txBody>
          <a:bodyPr/>
          <a:lstStyle/>
          <a:p>
            <a:pPr marL="342900" indent="-342900" algn="r" rtl="1">
              <a:spcBef>
                <a:spcPct val="20000"/>
              </a:spcBef>
              <a:buFont typeface="Arial" pitchFamily="34" charset="0"/>
              <a:buChar char="•"/>
              <a:defRPr/>
            </a:pPr>
            <a:r>
              <a:rPr lang="fa-IR" sz="2400" kern="0" dirty="0">
                <a:latin typeface="+mn-lt"/>
                <a:cs typeface="B Yekan" pitchFamily="2" charset="-78"/>
              </a:rPr>
              <a:t>اعضا گروه به صورت مشارکتی تمرین می کنند ولی به صورت مستقل و جدا از هم مورد ارزشیابی قرار می گیرند. اما امتیاز هر فرد اساس امتیاز گروه خواهد بود.بنابراین این انگیزه در افراد تقویت می شود که برای رسیدن به موفقیت گروه سخت تلاش کنند.</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anim to="" calcmode="lin" valueType="num">
                                      <p:cBhvr>
                                        <p:cTn id="7" dur="1" fill="hold"/>
                                        <p:tgtEl>
                                          <p:spTgt spid="6">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to="" calcmode="lin" valueType="num">
                                      <p:cBhvr>
                                        <p:cTn id="12" dur="1" fill="hold"/>
                                        <p:tgtEl>
                                          <p:spTgt spid="7">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Lst>
  </p:timing>
</p:sld>
</file>

<file path=ppt/slides/slide2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685800" y="762000"/>
            <a:ext cx="8229600" cy="1143000"/>
          </a:xfrm>
          <a:prstGeom prst="rect">
            <a:avLst/>
          </a:prstGeom>
          <a:noFill/>
          <a:ln w="9525">
            <a:noFill/>
            <a:miter lim="800000"/>
            <a:headEnd/>
            <a:tailEnd/>
          </a:ln>
        </p:spPr>
        <p:txBody>
          <a:bodyPr anchor="ctr"/>
          <a:lstStyle/>
          <a:p>
            <a:pPr algn="r">
              <a:defRPr/>
            </a:pPr>
            <a:r>
              <a:rPr lang="fa-IR" sz="3200" b="1" kern="0" dirty="0">
                <a:solidFill>
                  <a:srgbClr val="FF0000"/>
                </a:solidFill>
                <a:latin typeface="+mj-lt"/>
                <a:ea typeface="+mj-ea"/>
                <a:cs typeface="B Titr" pitchFamily="2" charset="-78"/>
              </a:rPr>
              <a:t>فرصت های برابر برای یادگیری</a:t>
            </a:r>
            <a:endParaRPr lang="en-US" sz="32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12192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endParaRPr lang="fa-IR" sz="2800" kern="0" dirty="0">
              <a:latin typeface="+mn-lt"/>
              <a:cs typeface="B Yekan" pitchFamily="2" charset="-78"/>
            </a:endParaRPr>
          </a:p>
        </p:txBody>
      </p:sp>
      <p:sp>
        <p:nvSpPr>
          <p:cNvPr id="6" name="Rectangle 3"/>
          <p:cNvSpPr txBox="1">
            <a:spLocks noChangeArrowheads="1"/>
          </p:cNvSpPr>
          <p:nvPr/>
        </p:nvSpPr>
        <p:spPr bwMode="auto">
          <a:xfrm>
            <a:off x="838200" y="1676400"/>
            <a:ext cx="7772400" cy="3962400"/>
          </a:xfrm>
          <a:prstGeom prst="rect">
            <a:avLst/>
          </a:prstGeom>
          <a:noFill/>
          <a:ln w="9525">
            <a:noFill/>
            <a:miter lim="800000"/>
            <a:headEnd/>
            <a:tailEnd/>
          </a:ln>
        </p:spPr>
        <p:txBody>
          <a:bodyPr/>
          <a:lstStyle/>
          <a:p>
            <a:pPr marL="342900" indent="-342900" algn="r" rtl="1">
              <a:spcBef>
                <a:spcPct val="20000"/>
              </a:spcBef>
              <a:buFontTx/>
              <a:buChar char="-"/>
              <a:defRPr/>
            </a:pPr>
            <a:endParaRPr lang="fa-IR" sz="2400" kern="0" dirty="0">
              <a:latin typeface="+mn-lt"/>
              <a:cs typeface="B Yekan" pitchFamily="2" charset="-78"/>
            </a:endParaRPr>
          </a:p>
        </p:txBody>
      </p:sp>
      <p:sp>
        <p:nvSpPr>
          <p:cNvPr id="7" name="Rectangle 3"/>
          <p:cNvSpPr txBox="1">
            <a:spLocks noChangeArrowheads="1"/>
          </p:cNvSpPr>
          <p:nvPr/>
        </p:nvSpPr>
        <p:spPr bwMode="auto">
          <a:xfrm>
            <a:off x="228600" y="1828800"/>
            <a:ext cx="8534400" cy="3962400"/>
          </a:xfrm>
          <a:prstGeom prst="rect">
            <a:avLst/>
          </a:prstGeom>
          <a:noFill/>
          <a:ln w="9525">
            <a:noFill/>
            <a:miter lim="800000"/>
            <a:headEnd/>
            <a:tailEnd/>
          </a:ln>
        </p:spPr>
        <p:txBody>
          <a:bodyPr/>
          <a:lstStyle/>
          <a:p>
            <a:pPr marL="342900" indent="-342900" algn="r" rtl="1">
              <a:spcBef>
                <a:spcPct val="20000"/>
              </a:spcBef>
              <a:buFont typeface="Arial" pitchFamily="34" charset="0"/>
              <a:buChar char="•"/>
              <a:defRPr/>
            </a:pPr>
            <a:r>
              <a:rPr lang="fa-IR" sz="2400" kern="0" dirty="0">
                <a:latin typeface="+mn-lt"/>
                <a:cs typeface="B Yekan" pitchFamily="2" charset="-78"/>
              </a:rPr>
              <a:t>عملکرد دانش آموزان با عملکرد پیشین آنها مقایسه می شود و پیشرفت آنها مورد توجه است.</a:t>
            </a:r>
          </a:p>
          <a:p>
            <a:pPr marL="342900" indent="-342900" algn="r" rtl="1">
              <a:spcBef>
                <a:spcPct val="20000"/>
              </a:spcBef>
              <a:buFont typeface="Arial" pitchFamily="34" charset="0"/>
              <a:buChar char="•"/>
              <a:defRPr/>
            </a:pPr>
            <a:r>
              <a:rPr lang="fa-IR" sz="2400" kern="0" dirty="0">
                <a:latin typeface="+mn-lt"/>
                <a:cs typeface="B Yekan" pitchFamily="2" charset="-78"/>
              </a:rPr>
              <a:t>دانش آموزان ضعیف به مثابه دانش آموزان قوی فرصت دارند تا چالش و تعامل را تجربه کنند.</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anim to="" calcmode="lin" valueType="num">
                                      <p:cBhvr>
                                        <p:cTn id="7" dur="1" fill="hold"/>
                                        <p:tgtEl>
                                          <p:spTgt spid="6">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to="" calcmode="lin" valueType="num">
                                      <p:cBhvr>
                                        <p:cTn id="12" dur="1" fill="hold"/>
                                        <p:tgtEl>
                                          <p:spTgt spid="7">
                                            <p:txEl>
                                              <p:pRg st="0" end="0"/>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to="" calcmode="lin" valueType="num">
                                      <p:cBhvr>
                                        <p:cTn id="17" dur="1" fill="hold"/>
                                        <p:tgtEl>
                                          <p:spTgt spid="7">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Lst>
  </p:timing>
</p:sld>
</file>

<file path=ppt/slides/slide2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685800" y="762000"/>
            <a:ext cx="8229600" cy="1143000"/>
          </a:xfrm>
          <a:prstGeom prst="rect">
            <a:avLst/>
          </a:prstGeom>
          <a:noFill/>
          <a:ln w="9525">
            <a:noFill/>
            <a:miter lim="800000"/>
            <a:headEnd/>
            <a:tailEnd/>
          </a:ln>
        </p:spPr>
        <p:txBody>
          <a:bodyPr anchor="ctr"/>
          <a:lstStyle/>
          <a:p>
            <a:pPr algn="r">
              <a:defRPr/>
            </a:pPr>
            <a:r>
              <a:rPr lang="fa-IR" sz="3200" b="1" kern="0" dirty="0">
                <a:solidFill>
                  <a:srgbClr val="FF0000"/>
                </a:solidFill>
                <a:latin typeface="+mj-lt"/>
                <a:ea typeface="+mj-ea"/>
                <a:cs typeface="B Titr" pitchFamily="2" charset="-78"/>
              </a:rPr>
              <a:t>مرحله اول: ارائه یا معرفی محتوا</a:t>
            </a:r>
            <a:endParaRPr lang="en-US" sz="32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12192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endParaRPr lang="fa-IR" sz="2800" kern="0" dirty="0">
              <a:latin typeface="+mn-lt"/>
              <a:cs typeface="B Yekan" pitchFamily="2" charset="-78"/>
            </a:endParaRPr>
          </a:p>
        </p:txBody>
      </p:sp>
      <p:sp>
        <p:nvSpPr>
          <p:cNvPr id="6" name="Rectangle 3"/>
          <p:cNvSpPr txBox="1">
            <a:spLocks noChangeArrowheads="1"/>
          </p:cNvSpPr>
          <p:nvPr/>
        </p:nvSpPr>
        <p:spPr bwMode="auto">
          <a:xfrm>
            <a:off x="838200" y="1676400"/>
            <a:ext cx="7772400" cy="3962400"/>
          </a:xfrm>
          <a:prstGeom prst="rect">
            <a:avLst/>
          </a:prstGeom>
          <a:noFill/>
          <a:ln w="9525">
            <a:noFill/>
            <a:miter lim="800000"/>
            <a:headEnd/>
            <a:tailEnd/>
          </a:ln>
        </p:spPr>
        <p:txBody>
          <a:bodyPr/>
          <a:lstStyle/>
          <a:p>
            <a:pPr marL="342900" indent="-342900" algn="r" rtl="1">
              <a:spcBef>
                <a:spcPct val="20000"/>
              </a:spcBef>
              <a:buFontTx/>
              <a:buChar char="-"/>
              <a:defRPr/>
            </a:pPr>
            <a:endParaRPr lang="fa-IR" sz="2400" kern="0" dirty="0">
              <a:latin typeface="+mn-lt"/>
              <a:cs typeface="B Yekan" pitchFamily="2" charset="-78"/>
            </a:endParaRPr>
          </a:p>
        </p:txBody>
      </p:sp>
      <p:sp>
        <p:nvSpPr>
          <p:cNvPr id="7" name="Rectangle 3"/>
          <p:cNvSpPr txBox="1">
            <a:spLocks noChangeArrowheads="1"/>
          </p:cNvSpPr>
          <p:nvPr/>
        </p:nvSpPr>
        <p:spPr bwMode="auto">
          <a:xfrm>
            <a:off x="228600" y="1828800"/>
            <a:ext cx="8534400" cy="3962400"/>
          </a:xfrm>
          <a:prstGeom prst="rect">
            <a:avLst/>
          </a:prstGeom>
          <a:noFill/>
          <a:ln w="9525">
            <a:noFill/>
            <a:miter lim="800000"/>
            <a:headEnd/>
            <a:tailEnd/>
          </a:ln>
        </p:spPr>
        <p:txBody>
          <a:bodyPr/>
          <a:lstStyle/>
          <a:p>
            <a:pPr marL="342900" indent="-342900" algn="r" rtl="1">
              <a:spcBef>
                <a:spcPct val="20000"/>
              </a:spcBef>
              <a:buFont typeface="Arial" pitchFamily="34" charset="0"/>
              <a:buChar char="•"/>
              <a:defRPr/>
            </a:pPr>
            <a:r>
              <a:rPr lang="fa-IR" sz="2400" kern="0" dirty="0">
                <a:latin typeface="+mn-lt"/>
                <a:cs typeface="B Yekan" pitchFamily="2" charset="-78"/>
              </a:rPr>
              <a:t>معلمان محتوا را به صورت کلی مرور می کنند. از توضحیات کلی و پیش سازماندهنده استفاده می کنند.  محتوا را تکثیر کرده و در اختیار دانش آموزان قرار می دهند. منابع دیگر نظیر فیلم، مصاحبه و... ممکن است در اختیار دانش آموزان قرار گیرد.</a:t>
            </a:r>
          </a:p>
          <a:p>
            <a:pPr marL="342900" indent="-342900" algn="r" rtl="1">
              <a:spcBef>
                <a:spcPct val="20000"/>
              </a:spcBef>
              <a:buFont typeface="Arial" pitchFamily="34" charset="0"/>
              <a:buChar char="•"/>
              <a:defRPr/>
            </a:pPr>
            <a:r>
              <a:rPr lang="fa-IR" sz="2400" kern="0" dirty="0">
                <a:cs typeface="B Yekan" pitchFamily="2" charset="-78"/>
              </a:rPr>
              <a:t>محتوایی که به دانش آموزان ارائه می شود بایستی دارای ساختار مناسبی باشد.  </a:t>
            </a:r>
            <a:endParaRPr lang="fa-IR" sz="2400" kern="0" dirty="0">
              <a:latin typeface="+mn-lt"/>
              <a:cs typeface="B Yekan" pitchFamily="2" charset="-78"/>
            </a:endParaRPr>
          </a:p>
          <a:p>
            <a:pPr marL="342900" indent="-342900" algn="r" rtl="1">
              <a:spcBef>
                <a:spcPct val="20000"/>
              </a:spcBef>
              <a:buFont typeface="Arial" pitchFamily="34" charset="0"/>
              <a:buChar char="•"/>
              <a:defRPr/>
            </a:pPr>
            <a:r>
              <a:rPr lang="fa-IR" sz="2400" kern="0" dirty="0">
                <a:latin typeface="+mn-lt"/>
                <a:cs typeface="B Yekan" pitchFamily="2" charset="-78"/>
              </a:rPr>
              <a:t>نقش معلم  علاوه بر ارائه دهنده یا معرفی کننده محتوا بیشتر سوق دهنده، تسهیل گر و راهنماست. </a:t>
            </a:r>
          </a:p>
        </p:txBody>
      </p:sp>
      <p:sp>
        <p:nvSpPr>
          <p:cNvPr id="261126" name="Rectangle 2"/>
          <p:cNvSpPr>
            <a:spLocks noGrp="1" noChangeArrowheads="1"/>
          </p:cNvSpPr>
          <p:nvPr>
            <p:ph type="title"/>
          </p:nvPr>
        </p:nvSpPr>
        <p:spPr>
          <a:xfrm>
            <a:off x="838200" y="-228600"/>
            <a:ext cx="6553200" cy="1143000"/>
          </a:xfrm>
        </p:spPr>
        <p:txBody>
          <a:bodyPr/>
          <a:lstStyle/>
          <a:p>
            <a:r>
              <a:rPr lang="fa-IR" sz="3200" smtClean="0">
                <a:solidFill>
                  <a:srgbClr val="FFFF00"/>
                </a:solidFill>
                <a:cs typeface="B Titr" panose="00000700000000000000" pitchFamily="2" charset="-78"/>
              </a:rPr>
              <a:t>مراحل روش یادگیری مشارکتی</a:t>
            </a:r>
            <a:endParaRPr lang="en-US" sz="3200" smtClean="0">
              <a:solidFill>
                <a:srgbClr val="FFFF00"/>
              </a:solidFill>
              <a:cs typeface="B Titr" panose="000007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anim to="" calcmode="lin" valueType="num">
                                      <p:cBhvr>
                                        <p:cTn id="7" dur="1" fill="hold"/>
                                        <p:tgtEl>
                                          <p:spTgt spid="6">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to="" calcmode="lin" valueType="num">
                                      <p:cBhvr>
                                        <p:cTn id="12" dur="1" fill="hold"/>
                                        <p:tgtEl>
                                          <p:spTgt spid="7">
                                            <p:txEl>
                                              <p:pRg st="0" end="0"/>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to="" calcmode="lin" valueType="num">
                                      <p:cBhvr>
                                        <p:cTn id="17" dur="1" fill="hold"/>
                                        <p:tgtEl>
                                          <p:spTgt spid="7">
                                            <p:txEl>
                                              <p:pRg st="1" end="1"/>
                                            </p:txEl>
                                          </p:spTgt>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to="" calcmode="lin" valueType="num">
                                      <p:cBhvr>
                                        <p:cTn id="22" dur="1" fill="hold"/>
                                        <p:tgtEl>
                                          <p:spTgt spid="7">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Lst>
  </p:timing>
</p:sld>
</file>

<file path=ppt/slides/slide2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685800" y="762000"/>
            <a:ext cx="8229600" cy="1143000"/>
          </a:xfrm>
          <a:prstGeom prst="rect">
            <a:avLst/>
          </a:prstGeom>
          <a:noFill/>
          <a:ln w="9525">
            <a:noFill/>
            <a:miter lim="800000"/>
            <a:headEnd/>
            <a:tailEnd/>
          </a:ln>
        </p:spPr>
        <p:txBody>
          <a:bodyPr anchor="ctr"/>
          <a:lstStyle/>
          <a:p>
            <a:pPr algn="r">
              <a:defRPr/>
            </a:pPr>
            <a:r>
              <a:rPr lang="fa-IR" sz="3200" b="1" kern="0" dirty="0">
                <a:solidFill>
                  <a:srgbClr val="FF0000"/>
                </a:solidFill>
                <a:latin typeface="+mj-lt"/>
                <a:ea typeface="+mj-ea"/>
                <a:cs typeface="B Titr" pitchFamily="2" charset="-78"/>
              </a:rPr>
              <a:t>مرحله دوم: تمرین مهارت یا توسعه فعالیتهای آموزشی در گروه های نامتجانس</a:t>
            </a:r>
            <a:endParaRPr lang="en-US" sz="32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12192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endParaRPr lang="fa-IR" sz="2800" kern="0" dirty="0">
              <a:latin typeface="+mn-lt"/>
              <a:cs typeface="B Yekan" pitchFamily="2" charset="-78"/>
            </a:endParaRPr>
          </a:p>
        </p:txBody>
      </p:sp>
      <p:sp>
        <p:nvSpPr>
          <p:cNvPr id="6" name="Rectangle 3"/>
          <p:cNvSpPr txBox="1">
            <a:spLocks noChangeArrowheads="1"/>
          </p:cNvSpPr>
          <p:nvPr/>
        </p:nvSpPr>
        <p:spPr bwMode="auto">
          <a:xfrm>
            <a:off x="914400" y="1828800"/>
            <a:ext cx="7772400" cy="3962400"/>
          </a:xfrm>
          <a:prstGeom prst="rect">
            <a:avLst/>
          </a:prstGeom>
          <a:noFill/>
          <a:ln w="9525">
            <a:noFill/>
            <a:miter lim="800000"/>
            <a:headEnd/>
            <a:tailEnd/>
          </a:ln>
        </p:spPr>
        <p:txBody>
          <a:bodyPr/>
          <a:lstStyle/>
          <a:p>
            <a:pPr marL="342900" indent="-342900" algn="r" rtl="1">
              <a:spcBef>
                <a:spcPct val="20000"/>
              </a:spcBef>
              <a:buFontTx/>
              <a:buChar char="-"/>
              <a:defRPr/>
            </a:pPr>
            <a:endParaRPr lang="fa-IR" sz="2400" kern="0" dirty="0">
              <a:latin typeface="+mn-lt"/>
              <a:cs typeface="B Yekan" pitchFamily="2" charset="-78"/>
            </a:endParaRPr>
          </a:p>
        </p:txBody>
      </p:sp>
      <p:sp>
        <p:nvSpPr>
          <p:cNvPr id="7" name="Rectangle 3"/>
          <p:cNvSpPr txBox="1">
            <a:spLocks noChangeArrowheads="1"/>
          </p:cNvSpPr>
          <p:nvPr/>
        </p:nvSpPr>
        <p:spPr bwMode="auto">
          <a:xfrm>
            <a:off x="228600" y="1828800"/>
            <a:ext cx="8534400" cy="3962400"/>
          </a:xfrm>
          <a:prstGeom prst="rect">
            <a:avLst/>
          </a:prstGeom>
          <a:noFill/>
          <a:ln w="9525">
            <a:noFill/>
            <a:miter lim="800000"/>
            <a:headEnd/>
            <a:tailEnd/>
          </a:ln>
        </p:spPr>
        <p:txBody>
          <a:bodyPr/>
          <a:lstStyle/>
          <a:p>
            <a:pPr marL="342900" indent="-342900" algn="r" rtl="1">
              <a:spcBef>
                <a:spcPct val="20000"/>
              </a:spcBef>
              <a:buFont typeface="Arial" pitchFamily="34" charset="0"/>
              <a:buChar char="•"/>
              <a:defRPr/>
            </a:pPr>
            <a:r>
              <a:rPr lang="fa-IR" sz="2400" kern="0" dirty="0">
                <a:latin typeface="+mn-lt"/>
                <a:cs typeface="B Yekan" pitchFamily="2" charset="-78"/>
              </a:rPr>
              <a:t>وظیفه افراد در این روش مباحثه و تمرین و مساعدت هم در گروه است. </a:t>
            </a:r>
          </a:p>
          <a:p>
            <a:pPr marL="342900" indent="-342900" algn="r" rtl="1">
              <a:spcBef>
                <a:spcPct val="20000"/>
              </a:spcBef>
              <a:buFont typeface="Arial" pitchFamily="34" charset="0"/>
              <a:buChar char="•"/>
              <a:defRPr/>
            </a:pPr>
            <a:r>
              <a:rPr lang="fa-IR" sz="2400" kern="0" dirty="0">
                <a:latin typeface="+mn-lt"/>
                <a:cs typeface="B Yekan" pitchFamily="2" charset="-78"/>
              </a:rPr>
              <a:t>اعضای گروه نامتجانس از نظر پیشرفت تحصیلی، فرهنگ، جنس و... هستند.</a:t>
            </a:r>
          </a:p>
        </p:txBody>
      </p:sp>
      <p:sp>
        <p:nvSpPr>
          <p:cNvPr id="262150" name="Rectangle 2"/>
          <p:cNvSpPr>
            <a:spLocks noGrp="1" noChangeArrowheads="1"/>
          </p:cNvSpPr>
          <p:nvPr>
            <p:ph type="title"/>
          </p:nvPr>
        </p:nvSpPr>
        <p:spPr>
          <a:xfrm>
            <a:off x="838200" y="-228600"/>
            <a:ext cx="6553200" cy="1143000"/>
          </a:xfrm>
        </p:spPr>
        <p:txBody>
          <a:bodyPr/>
          <a:lstStyle/>
          <a:p>
            <a:r>
              <a:rPr lang="fa-IR" sz="3200" smtClean="0">
                <a:solidFill>
                  <a:srgbClr val="FFFF00"/>
                </a:solidFill>
                <a:cs typeface="B Titr" panose="00000700000000000000" pitchFamily="2" charset="-78"/>
              </a:rPr>
              <a:t>مراحل روش یادگیری مشارکتی</a:t>
            </a:r>
            <a:endParaRPr lang="en-US" sz="3200" smtClean="0">
              <a:solidFill>
                <a:srgbClr val="FFFF00"/>
              </a:solidFill>
              <a:cs typeface="B Titr" panose="000007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anim to="" calcmode="lin" valueType="num">
                                      <p:cBhvr>
                                        <p:cTn id="7" dur="1" fill="hold"/>
                                        <p:tgtEl>
                                          <p:spTgt spid="6">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to="" calcmode="lin" valueType="num">
                                      <p:cBhvr>
                                        <p:cTn id="12" dur="1" fill="hold"/>
                                        <p:tgtEl>
                                          <p:spTgt spid="7">
                                            <p:txEl>
                                              <p:pRg st="0" end="0"/>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to="" calcmode="lin" valueType="num">
                                      <p:cBhvr>
                                        <p:cTn id="17" dur="1" fill="hold"/>
                                        <p:tgtEl>
                                          <p:spTgt spid="7">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Lst>
  </p:timing>
</p:sld>
</file>

<file path=ppt/slides/slide2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685800" y="762000"/>
            <a:ext cx="8229600" cy="1143000"/>
          </a:xfrm>
          <a:prstGeom prst="rect">
            <a:avLst/>
          </a:prstGeom>
          <a:noFill/>
          <a:ln w="9525">
            <a:noFill/>
            <a:miter lim="800000"/>
            <a:headEnd/>
            <a:tailEnd/>
          </a:ln>
        </p:spPr>
        <p:txBody>
          <a:bodyPr anchor="ctr"/>
          <a:lstStyle/>
          <a:p>
            <a:pPr algn="r">
              <a:defRPr/>
            </a:pPr>
            <a:r>
              <a:rPr lang="fa-IR" sz="3200" b="1" kern="0" dirty="0">
                <a:solidFill>
                  <a:srgbClr val="FF0000"/>
                </a:solidFill>
                <a:latin typeface="+mj-lt"/>
                <a:ea typeface="+mj-ea"/>
                <a:cs typeface="B Titr" pitchFamily="2" charset="-78"/>
              </a:rPr>
              <a:t>مرحله سوم: ارزشیابی دانش آموزان به صورت انفرادی</a:t>
            </a:r>
            <a:endParaRPr lang="en-US" sz="32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12192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endParaRPr lang="fa-IR" sz="2800" kern="0" dirty="0">
              <a:latin typeface="+mn-lt"/>
              <a:cs typeface="B Yekan" pitchFamily="2" charset="-78"/>
            </a:endParaRPr>
          </a:p>
        </p:txBody>
      </p:sp>
      <p:sp>
        <p:nvSpPr>
          <p:cNvPr id="6" name="Rectangle 3"/>
          <p:cNvSpPr txBox="1">
            <a:spLocks noChangeArrowheads="1"/>
          </p:cNvSpPr>
          <p:nvPr/>
        </p:nvSpPr>
        <p:spPr bwMode="auto">
          <a:xfrm>
            <a:off x="914400" y="1828800"/>
            <a:ext cx="7772400" cy="3962400"/>
          </a:xfrm>
          <a:prstGeom prst="rect">
            <a:avLst/>
          </a:prstGeom>
          <a:noFill/>
          <a:ln w="9525">
            <a:noFill/>
            <a:miter lim="800000"/>
            <a:headEnd/>
            <a:tailEnd/>
          </a:ln>
        </p:spPr>
        <p:txBody>
          <a:bodyPr/>
          <a:lstStyle/>
          <a:p>
            <a:pPr marL="342900" indent="-342900" algn="r" rtl="1">
              <a:spcBef>
                <a:spcPct val="20000"/>
              </a:spcBef>
              <a:buFontTx/>
              <a:buChar char="-"/>
              <a:defRPr/>
            </a:pPr>
            <a:endParaRPr lang="fa-IR" sz="2400" kern="0" dirty="0">
              <a:latin typeface="+mn-lt"/>
              <a:cs typeface="B Yekan" pitchFamily="2" charset="-78"/>
            </a:endParaRPr>
          </a:p>
        </p:txBody>
      </p:sp>
      <p:sp>
        <p:nvSpPr>
          <p:cNvPr id="7" name="Rectangle 3"/>
          <p:cNvSpPr txBox="1">
            <a:spLocks noChangeArrowheads="1"/>
          </p:cNvSpPr>
          <p:nvPr/>
        </p:nvSpPr>
        <p:spPr bwMode="auto">
          <a:xfrm>
            <a:off x="228600" y="1828800"/>
            <a:ext cx="8534400" cy="3962400"/>
          </a:xfrm>
          <a:prstGeom prst="rect">
            <a:avLst/>
          </a:prstGeom>
          <a:noFill/>
          <a:ln w="9525">
            <a:noFill/>
            <a:miter lim="800000"/>
            <a:headEnd/>
            <a:tailEnd/>
          </a:ln>
        </p:spPr>
        <p:txBody>
          <a:bodyPr/>
          <a:lstStyle/>
          <a:p>
            <a:pPr marL="342900" indent="-342900" algn="r" rtl="1">
              <a:spcBef>
                <a:spcPct val="20000"/>
              </a:spcBef>
              <a:buFont typeface="Arial" pitchFamily="34" charset="0"/>
              <a:buChar char="•"/>
              <a:defRPr/>
            </a:pPr>
            <a:r>
              <a:rPr lang="fa-IR" sz="2400" kern="0" dirty="0">
                <a:latin typeface="+mn-lt"/>
                <a:cs typeface="B Yekan" pitchFamily="2" charset="-78"/>
              </a:rPr>
              <a:t>هر دانش آموز بدون کمک اعضای گروه تسلط خود را بایستی از محتوا نشان دهد.</a:t>
            </a:r>
          </a:p>
        </p:txBody>
      </p:sp>
      <p:sp>
        <p:nvSpPr>
          <p:cNvPr id="263174" name="Rectangle 2"/>
          <p:cNvSpPr>
            <a:spLocks noGrp="1" noChangeArrowheads="1"/>
          </p:cNvSpPr>
          <p:nvPr>
            <p:ph type="title"/>
          </p:nvPr>
        </p:nvSpPr>
        <p:spPr>
          <a:xfrm>
            <a:off x="838200" y="-228600"/>
            <a:ext cx="6553200" cy="1143000"/>
          </a:xfrm>
        </p:spPr>
        <p:txBody>
          <a:bodyPr/>
          <a:lstStyle/>
          <a:p>
            <a:r>
              <a:rPr lang="fa-IR" sz="3200" smtClean="0">
                <a:solidFill>
                  <a:srgbClr val="FFFF00"/>
                </a:solidFill>
                <a:cs typeface="B Titr" panose="00000700000000000000" pitchFamily="2" charset="-78"/>
              </a:rPr>
              <a:t>مراحل روش یادگیری مشارکتی</a:t>
            </a:r>
            <a:endParaRPr lang="en-US" sz="3200" smtClean="0">
              <a:solidFill>
                <a:srgbClr val="FFFF00"/>
              </a:solidFill>
              <a:cs typeface="B Titr" panose="000007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anim to="" calcmode="lin" valueType="num">
                                      <p:cBhvr>
                                        <p:cTn id="7" dur="1" fill="hold"/>
                                        <p:tgtEl>
                                          <p:spTgt spid="6">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to="" calcmode="lin" valueType="num">
                                      <p:cBhvr>
                                        <p:cTn id="12" dur="1" fill="hold"/>
                                        <p:tgtEl>
                                          <p:spTgt spid="7">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Lst>
  </p:timing>
</p:sld>
</file>

<file path=ppt/slides/slide2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685800" y="762000"/>
            <a:ext cx="8229600" cy="1143000"/>
          </a:xfrm>
          <a:prstGeom prst="rect">
            <a:avLst/>
          </a:prstGeom>
          <a:noFill/>
          <a:ln w="9525">
            <a:noFill/>
            <a:miter lim="800000"/>
            <a:headEnd/>
            <a:tailEnd/>
          </a:ln>
        </p:spPr>
        <p:txBody>
          <a:bodyPr anchor="ctr"/>
          <a:lstStyle/>
          <a:p>
            <a:pPr algn="r">
              <a:defRPr/>
            </a:pPr>
            <a:r>
              <a:rPr lang="fa-IR" sz="3200" b="1" kern="0" dirty="0">
                <a:solidFill>
                  <a:srgbClr val="FF0000"/>
                </a:solidFill>
                <a:latin typeface="+mj-lt"/>
                <a:ea typeface="+mj-ea"/>
                <a:cs typeface="B Titr" pitchFamily="2" charset="-78"/>
              </a:rPr>
              <a:t>مرحله چهارم: بازشناسی گروه و ارائه پاداش</a:t>
            </a:r>
            <a:endParaRPr lang="en-US" sz="32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12192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endParaRPr lang="fa-IR" sz="2800" kern="0" dirty="0">
              <a:latin typeface="+mn-lt"/>
              <a:cs typeface="B Yekan" pitchFamily="2" charset="-78"/>
            </a:endParaRPr>
          </a:p>
        </p:txBody>
      </p:sp>
      <p:sp>
        <p:nvSpPr>
          <p:cNvPr id="6" name="Rectangle 3"/>
          <p:cNvSpPr txBox="1">
            <a:spLocks noChangeArrowheads="1"/>
          </p:cNvSpPr>
          <p:nvPr/>
        </p:nvSpPr>
        <p:spPr bwMode="auto">
          <a:xfrm>
            <a:off x="914400" y="1828800"/>
            <a:ext cx="7772400" cy="3962400"/>
          </a:xfrm>
          <a:prstGeom prst="rect">
            <a:avLst/>
          </a:prstGeom>
          <a:noFill/>
          <a:ln w="9525">
            <a:noFill/>
            <a:miter lim="800000"/>
            <a:headEnd/>
            <a:tailEnd/>
          </a:ln>
        </p:spPr>
        <p:txBody>
          <a:bodyPr/>
          <a:lstStyle/>
          <a:p>
            <a:pPr marL="342900" indent="-342900" algn="r" rtl="1">
              <a:spcBef>
                <a:spcPct val="20000"/>
              </a:spcBef>
              <a:buFontTx/>
              <a:buChar char="-"/>
              <a:defRPr/>
            </a:pPr>
            <a:endParaRPr lang="fa-IR" sz="2400" kern="0" dirty="0">
              <a:latin typeface="+mn-lt"/>
              <a:cs typeface="B Yekan" pitchFamily="2" charset="-78"/>
            </a:endParaRPr>
          </a:p>
        </p:txBody>
      </p:sp>
      <p:sp>
        <p:nvSpPr>
          <p:cNvPr id="7" name="Rectangle 3"/>
          <p:cNvSpPr txBox="1">
            <a:spLocks noChangeArrowheads="1"/>
          </p:cNvSpPr>
          <p:nvPr/>
        </p:nvSpPr>
        <p:spPr bwMode="auto">
          <a:xfrm>
            <a:off x="228600" y="1828800"/>
            <a:ext cx="8534400" cy="3962400"/>
          </a:xfrm>
          <a:prstGeom prst="rect">
            <a:avLst/>
          </a:prstGeom>
          <a:noFill/>
          <a:ln w="9525">
            <a:noFill/>
            <a:miter lim="800000"/>
            <a:headEnd/>
            <a:tailEnd/>
          </a:ln>
        </p:spPr>
        <p:txBody>
          <a:bodyPr/>
          <a:lstStyle/>
          <a:p>
            <a:pPr marL="342900" indent="-342900" algn="r" rtl="1">
              <a:spcBef>
                <a:spcPct val="20000"/>
              </a:spcBef>
              <a:buFont typeface="Arial" pitchFamily="34" charset="0"/>
              <a:buChar char="•"/>
              <a:defRPr/>
            </a:pPr>
            <a:r>
              <a:rPr lang="fa-IR" sz="2400" kern="0" dirty="0">
                <a:latin typeface="+mn-lt"/>
                <a:cs typeface="B Yekan" pitchFamily="2" charset="-78"/>
              </a:rPr>
              <a:t>موفقیت گروه بر اساس میانگین نمرات اعضای گروه است. به گروه های بهتر جوایزی در نظر گرفته می شود.</a:t>
            </a:r>
          </a:p>
        </p:txBody>
      </p:sp>
      <p:sp>
        <p:nvSpPr>
          <p:cNvPr id="264198" name="Rectangle 2"/>
          <p:cNvSpPr>
            <a:spLocks noGrp="1" noChangeArrowheads="1"/>
          </p:cNvSpPr>
          <p:nvPr>
            <p:ph type="title"/>
          </p:nvPr>
        </p:nvSpPr>
        <p:spPr>
          <a:xfrm>
            <a:off x="838200" y="-228600"/>
            <a:ext cx="6553200" cy="1143000"/>
          </a:xfrm>
        </p:spPr>
        <p:txBody>
          <a:bodyPr/>
          <a:lstStyle/>
          <a:p>
            <a:r>
              <a:rPr lang="fa-IR" sz="3200" smtClean="0">
                <a:solidFill>
                  <a:srgbClr val="FFFF00"/>
                </a:solidFill>
                <a:cs typeface="B Titr" panose="00000700000000000000" pitchFamily="2" charset="-78"/>
              </a:rPr>
              <a:t>مراحل روش یادگیری مشارکتی</a:t>
            </a:r>
            <a:endParaRPr lang="en-US" sz="3200" smtClean="0">
              <a:solidFill>
                <a:srgbClr val="FFFF00"/>
              </a:solidFill>
              <a:cs typeface="B Titr" panose="000007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anim to="" calcmode="lin" valueType="num">
                                      <p:cBhvr>
                                        <p:cTn id="7" dur="1" fill="hold"/>
                                        <p:tgtEl>
                                          <p:spTgt spid="6">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to="" calcmode="lin" valueType="num">
                                      <p:cBhvr>
                                        <p:cTn id="12" dur="1" fill="hold"/>
                                        <p:tgtEl>
                                          <p:spTgt spid="7">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Lst>
  </p:timing>
</p:sld>
</file>

<file path=ppt/slides/slide2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685800" y="762000"/>
            <a:ext cx="8229600" cy="1143000"/>
          </a:xfrm>
          <a:prstGeom prst="rect">
            <a:avLst/>
          </a:prstGeom>
          <a:noFill/>
          <a:ln w="9525">
            <a:noFill/>
            <a:miter lim="800000"/>
            <a:headEnd/>
            <a:tailEnd/>
          </a:ln>
        </p:spPr>
        <p:txBody>
          <a:bodyPr anchor="ctr"/>
          <a:lstStyle/>
          <a:p>
            <a:pPr algn="r">
              <a:defRPr/>
            </a:pPr>
            <a:r>
              <a:rPr lang="fa-IR" sz="3200" b="1" kern="0" dirty="0">
                <a:solidFill>
                  <a:srgbClr val="FF0000"/>
                </a:solidFill>
                <a:latin typeface="+mj-lt"/>
                <a:ea typeface="+mj-ea"/>
                <a:cs typeface="B Titr" pitchFamily="2" charset="-78"/>
              </a:rPr>
              <a:t>محاسن</a:t>
            </a:r>
            <a:endParaRPr lang="en-US" sz="32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12192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endParaRPr lang="fa-IR" sz="2800" kern="0" dirty="0">
              <a:latin typeface="+mn-lt"/>
              <a:cs typeface="B Yekan" pitchFamily="2" charset="-78"/>
            </a:endParaRPr>
          </a:p>
        </p:txBody>
      </p:sp>
      <p:sp>
        <p:nvSpPr>
          <p:cNvPr id="6" name="Rectangle 3"/>
          <p:cNvSpPr txBox="1">
            <a:spLocks noChangeArrowheads="1"/>
          </p:cNvSpPr>
          <p:nvPr/>
        </p:nvSpPr>
        <p:spPr bwMode="auto">
          <a:xfrm>
            <a:off x="914400" y="1828800"/>
            <a:ext cx="7772400" cy="3962400"/>
          </a:xfrm>
          <a:prstGeom prst="rect">
            <a:avLst/>
          </a:prstGeom>
          <a:noFill/>
          <a:ln w="9525">
            <a:noFill/>
            <a:miter lim="800000"/>
            <a:headEnd/>
            <a:tailEnd/>
          </a:ln>
        </p:spPr>
        <p:txBody>
          <a:bodyPr/>
          <a:lstStyle/>
          <a:p>
            <a:pPr marL="342900" indent="-342900" algn="r" rtl="1">
              <a:spcBef>
                <a:spcPct val="20000"/>
              </a:spcBef>
              <a:buFontTx/>
              <a:buChar char="-"/>
              <a:defRPr/>
            </a:pPr>
            <a:endParaRPr lang="fa-IR" sz="2400" kern="0" dirty="0">
              <a:latin typeface="+mn-lt"/>
              <a:cs typeface="B Yekan" pitchFamily="2" charset="-78"/>
            </a:endParaRPr>
          </a:p>
        </p:txBody>
      </p:sp>
      <p:sp>
        <p:nvSpPr>
          <p:cNvPr id="7" name="Rectangle 3"/>
          <p:cNvSpPr txBox="1">
            <a:spLocks noChangeArrowheads="1"/>
          </p:cNvSpPr>
          <p:nvPr/>
        </p:nvSpPr>
        <p:spPr bwMode="auto">
          <a:xfrm>
            <a:off x="228600" y="1828800"/>
            <a:ext cx="8534400" cy="3962400"/>
          </a:xfrm>
          <a:prstGeom prst="rect">
            <a:avLst/>
          </a:prstGeom>
          <a:noFill/>
          <a:ln w="9525">
            <a:noFill/>
            <a:miter lim="800000"/>
            <a:headEnd/>
            <a:tailEnd/>
          </a:ln>
        </p:spPr>
        <p:txBody>
          <a:bodyPr/>
          <a:lstStyle/>
          <a:p>
            <a:pPr marL="342900" indent="-342900" algn="r" rtl="1">
              <a:spcBef>
                <a:spcPct val="20000"/>
              </a:spcBef>
              <a:buFont typeface="Arial" pitchFamily="34" charset="0"/>
              <a:buChar char="•"/>
              <a:defRPr/>
            </a:pPr>
            <a:r>
              <a:rPr lang="fa-IR" sz="2400" kern="0" dirty="0">
                <a:latin typeface="+mn-lt"/>
                <a:cs typeface="B Yekan" pitchFamily="2" charset="-78"/>
              </a:rPr>
              <a:t>افزایش انگیزه برای فعالیتهای مشارکتی</a:t>
            </a:r>
          </a:p>
          <a:p>
            <a:pPr marL="342900" indent="-342900" algn="r" rtl="1">
              <a:spcBef>
                <a:spcPct val="20000"/>
              </a:spcBef>
              <a:buFont typeface="Arial" pitchFamily="34" charset="0"/>
              <a:buChar char="•"/>
              <a:defRPr/>
            </a:pPr>
            <a:r>
              <a:rPr lang="fa-IR" sz="2400" kern="0" dirty="0">
                <a:latin typeface="+mn-lt"/>
                <a:cs typeface="B Yekan" pitchFamily="2" charset="-78"/>
              </a:rPr>
              <a:t>ایجاد جو دوستی و همدلی بین اعضای گروه برای تعامل و تبادل افکار</a:t>
            </a:r>
          </a:p>
          <a:p>
            <a:pPr marL="342900" indent="-342900" algn="r" rtl="1">
              <a:spcBef>
                <a:spcPct val="20000"/>
              </a:spcBef>
              <a:buFont typeface="Arial" pitchFamily="34" charset="0"/>
              <a:buChar char="•"/>
              <a:defRPr/>
            </a:pPr>
            <a:r>
              <a:rPr lang="fa-IR" sz="2400" kern="0" dirty="0">
                <a:latin typeface="+mn-lt"/>
                <a:cs typeface="B Yekan" pitchFamily="2" charset="-78"/>
              </a:rPr>
              <a:t>ارتقاء مهارتهای زندگی مانند گوش دادن، صحبت کردن، سازگاری، همنوایی</a:t>
            </a:r>
          </a:p>
          <a:p>
            <a:pPr marL="342900" indent="-342900" algn="r" rtl="1">
              <a:spcBef>
                <a:spcPct val="20000"/>
              </a:spcBef>
              <a:buFont typeface="Arial" pitchFamily="34" charset="0"/>
              <a:buChar char="•"/>
              <a:defRPr/>
            </a:pPr>
            <a:r>
              <a:rPr lang="fa-IR" sz="2400" kern="0" dirty="0">
                <a:latin typeface="+mn-lt"/>
                <a:cs typeface="B Yekan" pitchFamily="2" charset="-78"/>
              </a:rPr>
              <a:t>توانایی افراد در شناخت بیشتر خود</a:t>
            </a:r>
          </a:p>
          <a:p>
            <a:pPr marL="342900" indent="-342900" algn="r" rtl="1">
              <a:spcBef>
                <a:spcPct val="20000"/>
              </a:spcBef>
              <a:buFont typeface="Arial" pitchFamily="34" charset="0"/>
              <a:buChar char="•"/>
              <a:defRPr/>
            </a:pPr>
            <a:r>
              <a:rPr lang="fa-IR" sz="2400" kern="0" dirty="0">
                <a:latin typeface="+mn-lt"/>
                <a:cs typeface="B Yekan" pitchFamily="2" charset="-78"/>
              </a:rPr>
              <a:t>از نظر پیشرفت تحصیلی موفقیت یک فرد وابسته به موفقیت دیگران است.</a:t>
            </a:r>
          </a:p>
        </p:txBody>
      </p:sp>
      <p:sp>
        <p:nvSpPr>
          <p:cNvPr id="265222" name="Rectangle 2"/>
          <p:cNvSpPr>
            <a:spLocks noGrp="1" noChangeArrowheads="1"/>
          </p:cNvSpPr>
          <p:nvPr>
            <p:ph type="title"/>
          </p:nvPr>
        </p:nvSpPr>
        <p:spPr>
          <a:xfrm>
            <a:off x="838200" y="-228600"/>
            <a:ext cx="6553200" cy="1143000"/>
          </a:xfrm>
        </p:spPr>
        <p:txBody>
          <a:bodyPr/>
          <a:lstStyle/>
          <a:p>
            <a:endParaRPr lang="en-MY" sz="3200" smtClean="0">
              <a:solidFill>
                <a:srgbClr val="FFFF00"/>
              </a:solidFill>
              <a:cs typeface="B Titr" panose="000007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anim to="" calcmode="lin" valueType="num">
                                      <p:cBhvr>
                                        <p:cTn id="7" dur="1" fill="hold"/>
                                        <p:tgtEl>
                                          <p:spTgt spid="6">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to="" calcmode="lin" valueType="num">
                                      <p:cBhvr>
                                        <p:cTn id="12" dur="1" fill="hold"/>
                                        <p:tgtEl>
                                          <p:spTgt spid="7">
                                            <p:txEl>
                                              <p:pRg st="0" end="0"/>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to="" calcmode="lin" valueType="num">
                                      <p:cBhvr>
                                        <p:cTn id="17" dur="1" fill="hold"/>
                                        <p:tgtEl>
                                          <p:spTgt spid="7">
                                            <p:txEl>
                                              <p:pRg st="1" end="1"/>
                                            </p:txEl>
                                          </p:spTgt>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to="" calcmode="lin" valueType="num">
                                      <p:cBhvr>
                                        <p:cTn id="22" dur="1" fill="hold"/>
                                        <p:tgtEl>
                                          <p:spTgt spid="7">
                                            <p:txEl>
                                              <p:pRg st="2" end="2"/>
                                            </p:txEl>
                                          </p:spTgt>
                                        </p:tgtEl>
                                        <p:attrNameLst>
                                          <p:attrName/>
                                        </p:attrNameLst>
                                      </p:cBhvr>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to="" calcmode="lin" valueType="num">
                                      <p:cBhvr>
                                        <p:cTn id="27" dur="1" fill="hold"/>
                                        <p:tgtEl>
                                          <p:spTgt spid="7">
                                            <p:txEl>
                                              <p:pRg st="3" end="3"/>
                                            </p:txEl>
                                          </p:spTgt>
                                        </p:tgtEl>
                                        <p:attrNameLst>
                                          <p:attrName/>
                                        </p:attrNameLst>
                                      </p:cBhvr>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 to="" calcmode="lin" valueType="num">
                                      <p:cBhvr>
                                        <p:cTn id="32" dur="1" fill="hold"/>
                                        <p:tgtEl>
                                          <p:spTgt spid="7">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Lst>
  </p:timing>
</p:sld>
</file>

<file path=ppt/slides/slide2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685800" y="762000"/>
            <a:ext cx="8229600" cy="1143000"/>
          </a:xfrm>
          <a:prstGeom prst="rect">
            <a:avLst/>
          </a:prstGeom>
          <a:noFill/>
          <a:ln w="9525">
            <a:noFill/>
            <a:miter lim="800000"/>
            <a:headEnd/>
            <a:tailEnd/>
          </a:ln>
        </p:spPr>
        <p:txBody>
          <a:bodyPr anchor="ctr"/>
          <a:lstStyle/>
          <a:p>
            <a:pPr algn="r">
              <a:defRPr/>
            </a:pPr>
            <a:r>
              <a:rPr lang="fa-IR" sz="3200" b="1" kern="0" dirty="0">
                <a:solidFill>
                  <a:srgbClr val="FF0000"/>
                </a:solidFill>
                <a:latin typeface="+mj-lt"/>
                <a:ea typeface="+mj-ea"/>
                <a:cs typeface="B Titr" pitchFamily="2" charset="-78"/>
              </a:rPr>
              <a:t>محدودیت</a:t>
            </a:r>
            <a:endParaRPr lang="en-US" sz="3200" b="1" kern="0" dirty="0">
              <a:solidFill>
                <a:srgbClr val="FF0000"/>
              </a:solidFill>
              <a:latin typeface="+mj-lt"/>
              <a:ea typeface="+mj-ea"/>
              <a:cs typeface="B Titr" pitchFamily="2" charset="-78"/>
            </a:endParaRPr>
          </a:p>
        </p:txBody>
      </p:sp>
      <p:sp>
        <p:nvSpPr>
          <p:cNvPr id="5" name="Rectangle 3"/>
          <p:cNvSpPr txBox="1">
            <a:spLocks noChangeArrowheads="1"/>
          </p:cNvSpPr>
          <p:nvPr/>
        </p:nvSpPr>
        <p:spPr bwMode="auto">
          <a:xfrm>
            <a:off x="762000" y="1219200"/>
            <a:ext cx="7772400" cy="3962400"/>
          </a:xfrm>
          <a:prstGeom prst="rect">
            <a:avLst/>
          </a:prstGeom>
          <a:noFill/>
          <a:ln w="9525">
            <a:noFill/>
            <a:miter lim="800000"/>
            <a:headEnd/>
            <a:tailEnd/>
          </a:ln>
        </p:spPr>
        <p:txBody>
          <a:bodyPr/>
          <a:lstStyle/>
          <a:p>
            <a:pPr marL="342900" indent="-342900" algn="just" rtl="1">
              <a:spcBef>
                <a:spcPct val="20000"/>
              </a:spcBef>
              <a:buFontTx/>
              <a:buChar char="•"/>
              <a:defRPr/>
            </a:pPr>
            <a:endParaRPr lang="fa-IR" sz="2800" kern="0" dirty="0">
              <a:latin typeface="+mn-lt"/>
              <a:cs typeface="B Yekan" pitchFamily="2" charset="-78"/>
            </a:endParaRPr>
          </a:p>
        </p:txBody>
      </p:sp>
      <p:sp>
        <p:nvSpPr>
          <p:cNvPr id="6" name="Rectangle 3"/>
          <p:cNvSpPr txBox="1">
            <a:spLocks noChangeArrowheads="1"/>
          </p:cNvSpPr>
          <p:nvPr/>
        </p:nvSpPr>
        <p:spPr bwMode="auto">
          <a:xfrm>
            <a:off x="914400" y="1828800"/>
            <a:ext cx="7772400" cy="3962400"/>
          </a:xfrm>
          <a:prstGeom prst="rect">
            <a:avLst/>
          </a:prstGeom>
          <a:noFill/>
          <a:ln w="9525">
            <a:noFill/>
            <a:miter lim="800000"/>
            <a:headEnd/>
            <a:tailEnd/>
          </a:ln>
        </p:spPr>
        <p:txBody>
          <a:bodyPr/>
          <a:lstStyle/>
          <a:p>
            <a:pPr marL="342900" indent="-342900" algn="r" rtl="1">
              <a:spcBef>
                <a:spcPct val="20000"/>
              </a:spcBef>
              <a:buFontTx/>
              <a:buChar char="-"/>
              <a:defRPr/>
            </a:pPr>
            <a:endParaRPr lang="fa-IR" sz="2400" kern="0" dirty="0">
              <a:latin typeface="+mn-lt"/>
              <a:cs typeface="B Yekan" pitchFamily="2" charset="-78"/>
            </a:endParaRPr>
          </a:p>
        </p:txBody>
      </p:sp>
      <p:sp>
        <p:nvSpPr>
          <p:cNvPr id="7" name="Rectangle 3"/>
          <p:cNvSpPr txBox="1">
            <a:spLocks noChangeArrowheads="1"/>
          </p:cNvSpPr>
          <p:nvPr/>
        </p:nvSpPr>
        <p:spPr bwMode="auto">
          <a:xfrm>
            <a:off x="228600" y="1828800"/>
            <a:ext cx="8534400" cy="3962400"/>
          </a:xfrm>
          <a:prstGeom prst="rect">
            <a:avLst/>
          </a:prstGeom>
          <a:noFill/>
          <a:ln w="9525">
            <a:noFill/>
            <a:miter lim="800000"/>
            <a:headEnd/>
            <a:tailEnd/>
          </a:ln>
        </p:spPr>
        <p:txBody>
          <a:bodyPr/>
          <a:lstStyle/>
          <a:p>
            <a:pPr marL="342900" indent="-342900" algn="r" rtl="1">
              <a:spcBef>
                <a:spcPct val="20000"/>
              </a:spcBef>
              <a:buFont typeface="Arial" pitchFamily="34" charset="0"/>
              <a:buChar char="•"/>
              <a:defRPr/>
            </a:pPr>
            <a:r>
              <a:rPr lang="fa-IR" sz="2400" kern="0">
                <a:latin typeface="+mn-lt"/>
                <a:cs typeface="B Yekan" pitchFamily="2" charset="-78"/>
              </a:rPr>
              <a:t>بزرگترین محدودیت روش مشارکتی مشکل رهبری و هدایت آن است. </a:t>
            </a:r>
            <a:endParaRPr lang="fa-IR" sz="2400" kern="0" dirty="0">
              <a:latin typeface="+mn-lt"/>
              <a:cs typeface="B Yekan" pitchFamily="2" charset="-78"/>
            </a:endParaRPr>
          </a:p>
        </p:txBody>
      </p:sp>
      <p:sp>
        <p:nvSpPr>
          <p:cNvPr id="266246" name="Rectangle 2"/>
          <p:cNvSpPr>
            <a:spLocks noGrp="1" noChangeArrowheads="1"/>
          </p:cNvSpPr>
          <p:nvPr>
            <p:ph type="title"/>
          </p:nvPr>
        </p:nvSpPr>
        <p:spPr>
          <a:xfrm>
            <a:off x="838200" y="-228600"/>
            <a:ext cx="6553200" cy="1143000"/>
          </a:xfrm>
        </p:spPr>
        <p:txBody>
          <a:bodyPr/>
          <a:lstStyle/>
          <a:p>
            <a:endParaRPr lang="en-MY" sz="3200" smtClean="0">
              <a:solidFill>
                <a:srgbClr val="FFFF00"/>
              </a:solidFill>
              <a:cs typeface="B Titr" panose="000007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anim to="" calcmode="lin" valueType="num">
                                      <p:cBhvr>
                                        <p:cTn id="7" dur="1" fill="hold"/>
                                        <p:tgtEl>
                                          <p:spTgt spid="6">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to="" calcmode="lin" valueType="num">
                                      <p:cBhvr>
                                        <p:cTn id="12" dur="1" fill="hold"/>
                                        <p:tgtEl>
                                          <p:spTgt spid="7">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Lst>
  </p:timing>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85"/>
            <a:ext cx="9144000" cy="6853629"/>
          </a:xfrm>
          <a:prstGeom prst="rect">
            <a:avLst/>
          </a:prstGeom>
        </p:spPr>
      </p:pic>
    </p:spTree>
    <p:extLst>
      <p:ext uri="{BB962C8B-B14F-4D97-AF65-F5344CB8AC3E}">
        <p14:creationId xmlns:p14="http://schemas.microsoft.com/office/powerpoint/2010/main" val="36131359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685800"/>
            <a:ext cx="6553200" cy="1143000"/>
          </a:xfrm>
        </p:spPr>
        <p:txBody>
          <a:bodyPr/>
          <a:lstStyle/>
          <a:p>
            <a:pPr eaLnBrk="1" hangingPunct="1"/>
            <a:r>
              <a:rPr lang="fa-IR" sz="3000" smtClean="0">
                <a:solidFill>
                  <a:srgbClr val="FF0000"/>
                </a:solidFill>
                <a:cs typeface="B Traffic" panose="00000400000000000000" pitchFamily="2" charset="-78"/>
              </a:rPr>
              <a:t>ساختن گرایی</a:t>
            </a:r>
            <a:endParaRPr lang="en-US" sz="3000" smtClean="0">
              <a:solidFill>
                <a:srgbClr val="FF0000"/>
              </a:solidFill>
              <a:cs typeface="B Traffic" panose="00000400000000000000" pitchFamily="2" charset="-78"/>
            </a:endParaRPr>
          </a:p>
        </p:txBody>
      </p:sp>
      <p:sp>
        <p:nvSpPr>
          <p:cNvPr id="5" name="Rectangle 6"/>
          <p:cNvSpPr>
            <a:spLocks noChangeArrowheads="1"/>
          </p:cNvSpPr>
          <p:nvPr/>
        </p:nvSpPr>
        <p:spPr bwMode="auto">
          <a:xfrm>
            <a:off x="609600" y="1752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cs typeface="B Yekan" panose="00000400000000000000" pitchFamily="2" charset="-78"/>
              </a:rPr>
              <a:t>نظریه های سازنده گرایی متاثر از نظرات دانشمندانی چون پیاژه، ویگوتسکی، برونر، جان دیویی می باشد.</a:t>
            </a:r>
          </a:p>
          <a:p>
            <a:pPr algn="r" rtl="1">
              <a:spcBef>
                <a:spcPct val="20000"/>
              </a:spcBef>
              <a:buFontTx/>
              <a:buChar char="•"/>
            </a:pPr>
            <a:r>
              <a:rPr lang="fa-IR" sz="2800" b="1">
                <a:cs typeface="B Yekan" panose="00000400000000000000" pitchFamily="2" charset="-78"/>
              </a:rPr>
              <a:t>در سازنده گرایی بر نقش و اهمیت یادگیرنده و ساختن فعال دانش به وسیله وی تاکید می شود. </a:t>
            </a:r>
          </a:p>
          <a:p>
            <a:pPr algn="r" rtl="1">
              <a:spcBef>
                <a:spcPct val="20000"/>
              </a:spcBef>
              <a:buFontTx/>
              <a:buChar char="•"/>
            </a:pPr>
            <a:r>
              <a:rPr lang="fa-IR" sz="2800" b="1">
                <a:cs typeface="B Yekan" panose="00000400000000000000" pitchFamily="2" charset="-78"/>
              </a:rPr>
              <a:t>یادگیرندگان دانش خود را از راه تجارب به دست می آورند نه اینکه از منبعی دیگر به آنها منتقل شود. </a:t>
            </a:r>
          </a:p>
          <a:p>
            <a:pPr algn="r" rtl="1">
              <a:spcBef>
                <a:spcPct val="20000"/>
              </a:spcBef>
              <a:buFontTx/>
              <a:buChar char="•"/>
            </a:pPr>
            <a:r>
              <a:rPr lang="fa-IR" sz="2800" b="1">
                <a:cs typeface="B Yekan" panose="00000400000000000000" pitchFamily="2" charset="-78"/>
              </a:rPr>
              <a:t>یادگیری وابسته به موقعیتی است که در آن اتفاق می افتد.</a:t>
            </a:r>
          </a:p>
          <a:p>
            <a:pPr algn="r" rtl="1">
              <a:spcBef>
                <a:spcPct val="20000"/>
              </a:spcBef>
              <a:buFontTx/>
              <a:buChar char="•"/>
            </a:pPr>
            <a:r>
              <a:rPr lang="fa-IR" sz="2800" b="1">
                <a:cs typeface="B Yekan" panose="00000400000000000000" pitchFamily="2" charset="-78"/>
              </a:rPr>
              <a:t>آموزش بایستی زمینه تجارب واقعی برای فراگیران فراهم آورد.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57200" y="1143000"/>
            <a:ext cx="6553200" cy="1143000"/>
          </a:xfrm>
        </p:spPr>
        <p:txBody>
          <a:bodyPr/>
          <a:lstStyle/>
          <a:p>
            <a:pPr eaLnBrk="1" hangingPunct="1"/>
            <a:r>
              <a:rPr lang="fa-IR" sz="3000" smtClean="0">
                <a:solidFill>
                  <a:srgbClr val="FF0000"/>
                </a:solidFill>
                <a:cs typeface="B Traffic" panose="00000400000000000000" pitchFamily="2" charset="-78"/>
              </a:rPr>
              <a:t>ساختن گرایی</a:t>
            </a:r>
            <a:endParaRPr lang="en-US" sz="3000" smtClean="0">
              <a:solidFill>
                <a:srgbClr val="FF0000"/>
              </a:solidFill>
              <a:cs typeface="B Traffic" panose="00000400000000000000" pitchFamily="2" charset="-78"/>
            </a:endParaRPr>
          </a:p>
        </p:txBody>
      </p:sp>
      <p:sp>
        <p:nvSpPr>
          <p:cNvPr id="5" name="Rectangle 6"/>
          <p:cNvSpPr>
            <a:spLocks noChangeArrowheads="1"/>
          </p:cNvSpPr>
          <p:nvPr/>
        </p:nvSpPr>
        <p:spPr bwMode="auto">
          <a:xfrm>
            <a:off x="609600" y="23622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cs typeface="B Yekan" panose="00000400000000000000" pitchFamily="2" charset="-78"/>
              </a:rPr>
              <a:t>دیدگاه ساختن گرایی هم با رفتارگرایی که به محیط تاکید دارد زمینه اشتراک دارد و هم مانند شناخت گرایان فرایندهای ذهنی درون یادگیرنده را مهم می داند.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2362200" y="-228600"/>
            <a:ext cx="6553200" cy="1143000"/>
          </a:xfrm>
        </p:spPr>
        <p:txBody>
          <a:bodyPr/>
          <a:lstStyle/>
          <a:p>
            <a:pPr eaLnBrk="1" hangingPunct="1"/>
            <a:r>
              <a:rPr lang="fa-IR" sz="3000" smtClean="0">
                <a:solidFill>
                  <a:srgbClr val="FFFF00"/>
                </a:solidFill>
                <a:cs typeface="B Traffic" panose="00000400000000000000" pitchFamily="2" charset="-78"/>
              </a:rPr>
              <a:t>عوامل موثر بر یادگیری</a:t>
            </a:r>
            <a:endParaRPr lang="en-US" sz="3000" smtClean="0">
              <a:solidFill>
                <a:srgbClr val="FFFF00"/>
              </a:solidFill>
              <a:cs typeface="B Traffic" panose="00000400000000000000" pitchFamily="2" charset="-78"/>
            </a:endParaRPr>
          </a:p>
        </p:txBody>
      </p:sp>
      <p:sp>
        <p:nvSpPr>
          <p:cNvPr id="5" name="Rectangle 6"/>
          <p:cNvSpPr>
            <a:spLocks noChangeArrowheads="1"/>
          </p:cNvSpPr>
          <p:nvPr/>
        </p:nvSpPr>
        <p:spPr bwMode="auto">
          <a:xfrm>
            <a:off x="914400" y="8382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400" b="1">
                <a:cs typeface="B Yekan" panose="00000400000000000000" pitchFamily="2" charset="-78"/>
              </a:rPr>
              <a:t>1- آمادگی: ( یادگیرنده از نظر جسمی، عاطفی، ذهنی و علمی آمادگی لازم داشته باشد).</a:t>
            </a:r>
          </a:p>
          <a:p>
            <a:pPr algn="r" rtl="1">
              <a:spcBef>
                <a:spcPct val="20000"/>
              </a:spcBef>
              <a:buFontTx/>
              <a:buChar char="•"/>
            </a:pPr>
            <a:r>
              <a:rPr lang="fa-IR" sz="2400" b="1">
                <a:cs typeface="B Yekan" panose="00000400000000000000" pitchFamily="2" charset="-78"/>
              </a:rPr>
              <a:t>2- هدف و انگیزه (یادگیرنده به دنبال چه چیزی است؟ انگیزه هم هدف است و هم وسیله)</a:t>
            </a:r>
          </a:p>
          <a:p>
            <a:pPr algn="r" rtl="1">
              <a:spcBef>
                <a:spcPct val="20000"/>
              </a:spcBef>
              <a:buFontTx/>
              <a:buChar char="•"/>
            </a:pPr>
            <a:r>
              <a:rPr lang="fa-IR" sz="2400" b="1">
                <a:cs typeface="B Yekan" panose="00000400000000000000" pitchFamily="2" charset="-78"/>
              </a:rPr>
              <a:t>3- اسنادهای علی و انتظار موفقیت ( نسبت دادن شکست و موفقیت خود)</a:t>
            </a:r>
          </a:p>
          <a:p>
            <a:pPr algn="r" rtl="1">
              <a:spcBef>
                <a:spcPct val="20000"/>
              </a:spcBef>
              <a:buFontTx/>
              <a:buChar char="•"/>
            </a:pPr>
            <a:r>
              <a:rPr lang="fa-IR" sz="2400" b="1">
                <a:cs typeface="B Yekan" panose="00000400000000000000" pitchFamily="2" charset="-78"/>
              </a:rPr>
              <a:t>4- تجارب گذشته ( شاگرد بایستی بتواند مباحث آموخته شده را به ساخت شناختی خود ارتباط دهد)</a:t>
            </a:r>
          </a:p>
          <a:p>
            <a:pPr algn="r" rtl="1">
              <a:spcBef>
                <a:spcPct val="20000"/>
              </a:spcBef>
              <a:buFontTx/>
              <a:buChar char="•"/>
            </a:pPr>
            <a:r>
              <a:rPr lang="fa-IR" sz="2400" b="1">
                <a:cs typeface="B Yekan" panose="00000400000000000000" pitchFamily="2" charset="-78"/>
              </a:rPr>
              <a:t>5- رابطه کل و جزء ( حرکت از کل به جزء روند یادگیری را بهتر و فهم مطالب را آسانتر می سازد)</a:t>
            </a:r>
          </a:p>
          <a:p>
            <a:pPr algn="r" rtl="1">
              <a:spcBef>
                <a:spcPct val="20000"/>
              </a:spcBef>
              <a:buFontTx/>
              <a:buChar char="•"/>
            </a:pPr>
            <a:r>
              <a:rPr lang="fa-IR" sz="2400" b="1">
                <a:cs typeface="B Yekan" panose="00000400000000000000" pitchFamily="2" charset="-78"/>
              </a:rPr>
              <a:t>6- تمرین و تکرار (باعث پایداری یادگیری می شود- کیفیت تمرین نیز مهم است.</a:t>
            </a:r>
          </a:p>
          <a:p>
            <a:pPr algn="r" rtl="1">
              <a:spcBef>
                <a:spcPct val="20000"/>
              </a:spcBef>
              <a:buFontTx/>
              <a:buChar char="•"/>
            </a:pPr>
            <a:r>
              <a:rPr lang="fa-IR" sz="2400" b="1">
                <a:cs typeface="B Yekan" panose="00000400000000000000" pitchFamily="2" charset="-78"/>
              </a:rPr>
              <a:t>7- موقعیت و محیط یادگیری (فضای فیزیکی، عاطفی، اجتماعی و امکانات آموزشی)</a:t>
            </a:r>
          </a:p>
          <a:p>
            <a:pPr algn="r" rtl="1">
              <a:spcBef>
                <a:spcPct val="20000"/>
              </a:spcBef>
              <a:buFontTx/>
              <a:buChar char="•"/>
            </a:pPr>
            <a:endParaRPr lang="fa-IR" sz="2400" b="1">
              <a:cs typeface="B Yeka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21186" name="Rectangle 2"/>
          <p:cNvSpPr>
            <a:spLocks noGrp="1" noRot="1" noChangeArrowheads="1"/>
          </p:cNvSpPr>
          <p:nvPr>
            <p:ph type="title"/>
          </p:nvPr>
        </p:nvSpPr>
        <p:spPr>
          <a:xfrm>
            <a:off x="457200" y="533400"/>
            <a:ext cx="8385175" cy="952500"/>
          </a:xfrm>
        </p:spPr>
        <p:txBody>
          <a:bodyPr/>
          <a:lstStyle/>
          <a:p>
            <a:pPr eaLnBrk="1" hangingPunct="1"/>
            <a:r>
              <a:rPr lang="fa-IR" smtClean="0">
                <a:cs typeface="B Zar" panose="00000400000000000000" pitchFamily="2" charset="-78"/>
              </a:rPr>
              <a:t>دانش آموزان چگونه ياد مي گيرند:</a:t>
            </a:r>
            <a:endParaRPr lang="en-US" smtClean="0">
              <a:cs typeface="B Zar" panose="00000400000000000000" pitchFamily="2" charset="-78"/>
            </a:endParaRPr>
          </a:p>
        </p:txBody>
      </p:sp>
      <p:sp>
        <p:nvSpPr>
          <p:cNvPr id="221187" name="Rectangle 3"/>
          <p:cNvSpPr>
            <a:spLocks noGrp="1" noRot="1" noChangeArrowheads="1"/>
          </p:cNvSpPr>
          <p:nvPr>
            <p:ph type="body" idx="1"/>
          </p:nvPr>
        </p:nvSpPr>
        <p:spPr>
          <a:xfrm>
            <a:off x="0" y="1746250"/>
            <a:ext cx="9144000" cy="5111750"/>
          </a:xfrm>
        </p:spPr>
        <p:txBody>
          <a:bodyPr/>
          <a:lstStyle/>
          <a:p>
            <a:pPr algn="r" rtl="1" eaLnBrk="1" hangingPunct="1">
              <a:lnSpc>
                <a:spcPct val="80000"/>
              </a:lnSpc>
              <a:buFontTx/>
              <a:buNone/>
              <a:defRPr/>
            </a:pPr>
            <a:r>
              <a:rPr lang="fa-IR" b="1" kern="1200" dirty="0" smtClean="0">
                <a:latin typeface="Tahoma" pitchFamily="34" charset="0"/>
                <a:cs typeface="B Koodak" pitchFamily="2" charset="-78"/>
              </a:rPr>
              <a:t>1-مشاركت فعال:</a:t>
            </a:r>
          </a:p>
          <a:p>
            <a:pPr algn="r" rtl="1" eaLnBrk="1" hangingPunct="1">
              <a:lnSpc>
                <a:spcPct val="80000"/>
              </a:lnSpc>
              <a:defRPr/>
            </a:pPr>
            <a:r>
              <a:rPr lang="fa-IR" b="1" kern="1200" dirty="0" smtClean="0">
                <a:latin typeface="Tahoma" pitchFamily="34" charset="0"/>
                <a:cs typeface="B Koodak" pitchFamily="2" charset="-78"/>
              </a:rPr>
              <a:t>يادگيري ،مستلزم مشاركت فعال وسازنده ي يادگيرنده است.</a:t>
            </a:r>
            <a:endParaRPr lang="en-US" b="1" kern="1200" dirty="0" smtClean="0">
              <a:latin typeface="Tahoma" pitchFamily="34" charset="0"/>
              <a:cs typeface="B Koodak" pitchFamily="2" charset="-78"/>
            </a:endParaRPr>
          </a:p>
          <a:p>
            <a:pPr algn="r" rtl="1" eaLnBrk="1" hangingPunct="1">
              <a:lnSpc>
                <a:spcPct val="80000"/>
              </a:lnSpc>
              <a:defRPr/>
            </a:pPr>
            <a:endParaRPr lang="fa-IR" b="1" kern="1200" dirty="0" smtClean="0">
              <a:latin typeface="Tahoma" pitchFamily="34" charset="0"/>
              <a:cs typeface="B Koodak" pitchFamily="2" charset="-78"/>
            </a:endParaRPr>
          </a:p>
          <a:p>
            <a:pPr algn="r" rtl="1" eaLnBrk="1" hangingPunct="1">
              <a:lnSpc>
                <a:spcPct val="80000"/>
              </a:lnSpc>
              <a:defRPr/>
            </a:pPr>
            <a:r>
              <a:rPr lang="fa-IR" b="1" kern="1200" dirty="0" smtClean="0">
                <a:latin typeface="Tahoma" pitchFamily="34" charset="0"/>
                <a:cs typeface="B Koodak" pitchFamily="2" charset="-78"/>
              </a:rPr>
              <a:t>يافته هاي پژوهشي:</a:t>
            </a:r>
          </a:p>
          <a:p>
            <a:pPr algn="r" rtl="1" eaLnBrk="1" hangingPunct="1">
              <a:lnSpc>
                <a:spcPct val="80000"/>
              </a:lnSpc>
              <a:defRPr/>
            </a:pPr>
            <a:r>
              <a:rPr lang="fa-IR" b="1" kern="1200" dirty="0" smtClean="0">
                <a:latin typeface="Tahoma" pitchFamily="34" charset="0"/>
                <a:cs typeface="B Koodak" pitchFamily="2" charset="-78"/>
              </a:rPr>
              <a:t>يادگيري در مدرسه،مستلزم توجه،مشاهده ، يادسپاري، فهميدن،تنظيم هدف ها</a:t>
            </a:r>
            <a:r>
              <a:rPr lang="en-US" b="1" kern="1200" dirty="0" smtClean="0">
                <a:latin typeface="Tahoma" pitchFamily="34" charset="0"/>
                <a:cs typeface="B Koodak" pitchFamily="2" charset="-78"/>
              </a:rPr>
              <a:t> </a:t>
            </a:r>
            <a:r>
              <a:rPr lang="fa-IR" b="1" kern="1200" dirty="0" smtClean="0">
                <a:latin typeface="Tahoma" pitchFamily="34" charset="0"/>
                <a:cs typeface="B Koodak" pitchFamily="2" charset="-78"/>
              </a:rPr>
              <a:t>ومسؤ‌وليت پذيري دانش آموزان  است.چنين فعاليتهاي شناختي بدون مشاركت ودرگيري دانش آموزان امكان پذير نيست.</a:t>
            </a:r>
            <a:endParaRPr lang="en-US" b="1" kern="1200" dirty="0" smtClean="0">
              <a:latin typeface="Tahoma" pitchFamily="34" charset="0"/>
              <a:cs typeface="B Koodak" pitchFamily="2" charset="-78"/>
            </a:endParaRPr>
          </a:p>
        </p:txBody>
      </p:sp>
      <p:pic>
        <p:nvPicPr>
          <p:cNvPr id="4" name="~PP536.WAV">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extLst>
              <a:ext uri="{28A0092B-C50C-407E-A947-70E740481C1C}">
                <a14:useLocalDpi xmlns:a14="http://schemas.microsoft.com/office/drawing/2010/main" val="0"/>
              </a:ext>
            </a:extLst>
          </a:blip>
          <a:srcRect/>
          <a:stretch>
            <a:fillRect/>
          </a:stretch>
        </p:blipFill>
        <p:spPr bwMode="auto">
          <a:xfrm>
            <a:off x="8632825" y="634682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ransition>
    <p:wheel spokes="2"/>
    <p:sndAc>
      <p:stSnd>
        <p:snd r:embed="rId5" name="chimes.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21186"/>
                                        </p:tgtEl>
                                        <p:attrNameLst>
                                          <p:attrName>style.visibility</p:attrName>
                                        </p:attrNameLst>
                                      </p:cBhvr>
                                      <p:to>
                                        <p:strVal val="visible"/>
                                      </p:to>
                                    </p:set>
                                    <p:animEffect transition="in" filter="wheel(4)">
                                      <p:cBhvr>
                                        <p:cTn id="7" dur="2000"/>
                                        <p:tgtEl>
                                          <p:spTgt spid="22118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5" presetClass="entr" presetSubtype="0" fill="hold" grpId="0" nodeType="clickEffect">
                                  <p:stCondLst>
                                    <p:cond delay="0"/>
                                  </p:stCondLst>
                                  <p:childTnLst>
                                    <p:set>
                                      <p:cBhvr>
                                        <p:cTn id="11" dur="1" fill="hold">
                                          <p:stCondLst>
                                            <p:cond delay="0"/>
                                          </p:stCondLst>
                                        </p:cTn>
                                        <p:tgtEl>
                                          <p:spTgt spid="221187">
                                            <p:txEl>
                                              <p:pRg st="0" end="0"/>
                                            </p:txEl>
                                          </p:spTgt>
                                        </p:tgtEl>
                                        <p:attrNameLst>
                                          <p:attrName>style.visibility</p:attrName>
                                        </p:attrNameLst>
                                      </p:cBhvr>
                                      <p:to>
                                        <p:strVal val="visible"/>
                                      </p:to>
                                    </p:set>
                                    <p:anim calcmode="lin" valueType="num">
                                      <p:cBhvr>
                                        <p:cTn id="12" dur="500" decel="50000" fill="hold">
                                          <p:stCondLst>
                                            <p:cond delay="0"/>
                                          </p:stCondLst>
                                        </p:cTn>
                                        <p:tgtEl>
                                          <p:spTgt spid="221187">
                                            <p:txEl>
                                              <p:pRg st="0" end="0"/>
                                            </p:txEl>
                                          </p:spTgt>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221187">
                                            <p:txEl>
                                              <p:pRg st="0" end="0"/>
                                            </p:txEl>
                                          </p:spTgt>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221187">
                                            <p:txEl>
                                              <p:pRg st="0" end="0"/>
                                            </p:txEl>
                                          </p:spTgt>
                                        </p:tgtEl>
                                        <p:attrNameLst>
                                          <p:attrName>ppt_w</p:attrName>
                                        </p:attrNameLst>
                                      </p:cBhvr>
                                      <p:tavLst>
                                        <p:tav tm="0">
                                          <p:val>
                                            <p:strVal val="#ppt_w*.05"/>
                                          </p:val>
                                        </p:tav>
                                        <p:tav tm="100000">
                                          <p:val>
                                            <p:strVal val="#ppt_w"/>
                                          </p:val>
                                        </p:tav>
                                      </p:tavLst>
                                    </p:anim>
                                    <p:anim calcmode="lin" valueType="num">
                                      <p:cBhvr>
                                        <p:cTn id="15" dur="1000" fill="hold"/>
                                        <p:tgtEl>
                                          <p:spTgt spid="221187">
                                            <p:txEl>
                                              <p:pRg st="0" end="0"/>
                                            </p:txEl>
                                          </p:spTgt>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221187">
                                            <p:txEl>
                                              <p:pRg st="0" end="0"/>
                                            </p:txEl>
                                          </p:spTgt>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221187">
                                            <p:txEl>
                                              <p:pRg st="0" end="0"/>
                                            </p:txEl>
                                          </p:spTgt>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221187">
                                            <p:txEl>
                                              <p:pRg st="0" end="0"/>
                                            </p:txEl>
                                          </p:spTgt>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221187">
                                            <p:txEl>
                                              <p:pRg st="0" end="0"/>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5" presetClass="entr" presetSubtype="0" fill="hold" grpId="0" nodeType="clickEffect">
                                  <p:stCondLst>
                                    <p:cond delay="0"/>
                                  </p:stCondLst>
                                  <p:childTnLst>
                                    <p:set>
                                      <p:cBhvr>
                                        <p:cTn id="23" dur="1" fill="hold">
                                          <p:stCondLst>
                                            <p:cond delay="0"/>
                                          </p:stCondLst>
                                        </p:cTn>
                                        <p:tgtEl>
                                          <p:spTgt spid="221187">
                                            <p:txEl>
                                              <p:pRg st="1" end="1"/>
                                            </p:txEl>
                                          </p:spTgt>
                                        </p:tgtEl>
                                        <p:attrNameLst>
                                          <p:attrName>style.visibility</p:attrName>
                                        </p:attrNameLst>
                                      </p:cBhvr>
                                      <p:to>
                                        <p:strVal val="visible"/>
                                      </p:to>
                                    </p:set>
                                    <p:anim calcmode="lin" valueType="num">
                                      <p:cBhvr>
                                        <p:cTn id="24" dur="500" decel="50000" fill="hold">
                                          <p:stCondLst>
                                            <p:cond delay="0"/>
                                          </p:stCondLst>
                                        </p:cTn>
                                        <p:tgtEl>
                                          <p:spTgt spid="221187">
                                            <p:txEl>
                                              <p:pRg st="1" end="1"/>
                                            </p:txEl>
                                          </p:spTgt>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221187">
                                            <p:txEl>
                                              <p:pRg st="1" end="1"/>
                                            </p:txEl>
                                          </p:spTgt>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221187">
                                            <p:txEl>
                                              <p:pRg st="1" end="1"/>
                                            </p:txEl>
                                          </p:spTgt>
                                        </p:tgtEl>
                                        <p:attrNameLst>
                                          <p:attrName>ppt_w</p:attrName>
                                        </p:attrNameLst>
                                      </p:cBhvr>
                                      <p:tavLst>
                                        <p:tav tm="0">
                                          <p:val>
                                            <p:strVal val="#ppt_w*.05"/>
                                          </p:val>
                                        </p:tav>
                                        <p:tav tm="100000">
                                          <p:val>
                                            <p:strVal val="#ppt_w"/>
                                          </p:val>
                                        </p:tav>
                                      </p:tavLst>
                                    </p:anim>
                                    <p:anim calcmode="lin" valueType="num">
                                      <p:cBhvr>
                                        <p:cTn id="27" dur="1000" fill="hold"/>
                                        <p:tgtEl>
                                          <p:spTgt spid="221187">
                                            <p:txEl>
                                              <p:pRg st="1" end="1"/>
                                            </p:txEl>
                                          </p:spTgt>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221187">
                                            <p:txEl>
                                              <p:pRg st="1" end="1"/>
                                            </p:txEl>
                                          </p:spTgt>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221187">
                                            <p:txEl>
                                              <p:pRg st="1" end="1"/>
                                            </p:txEl>
                                          </p:spTgt>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221187">
                                            <p:txEl>
                                              <p:pRg st="1" end="1"/>
                                            </p:txEl>
                                          </p:spTgt>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221187">
                                            <p:txEl>
                                              <p:pRg st="1" end="1"/>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5" presetClass="entr" presetSubtype="0" fill="hold" grpId="0" nodeType="clickEffect">
                                  <p:stCondLst>
                                    <p:cond delay="0"/>
                                  </p:stCondLst>
                                  <p:childTnLst>
                                    <p:set>
                                      <p:cBhvr>
                                        <p:cTn id="35" dur="1" fill="hold">
                                          <p:stCondLst>
                                            <p:cond delay="0"/>
                                          </p:stCondLst>
                                        </p:cTn>
                                        <p:tgtEl>
                                          <p:spTgt spid="221187">
                                            <p:txEl>
                                              <p:pRg st="3" end="3"/>
                                            </p:txEl>
                                          </p:spTgt>
                                        </p:tgtEl>
                                        <p:attrNameLst>
                                          <p:attrName>style.visibility</p:attrName>
                                        </p:attrNameLst>
                                      </p:cBhvr>
                                      <p:to>
                                        <p:strVal val="visible"/>
                                      </p:to>
                                    </p:set>
                                    <p:anim calcmode="lin" valueType="num">
                                      <p:cBhvr>
                                        <p:cTn id="36" dur="500" decel="50000" fill="hold">
                                          <p:stCondLst>
                                            <p:cond delay="0"/>
                                          </p:stCondLst>
                                        </p:cTn>
                                        <p:tgtEl>
                                          <p:spTgt spid="221187">
                                            <p:txEl>
                                              <p:pRg st="3" end="3"/>
                                            </p:txEl>
                                          </p:spTgt>
                                        </p:tgtEl>
                                        <p:attrNameLst>
                                          <p:attrName>style.rotation</p:attrName>
                                        </p:attrNameLst>
                                      </p:cBhvr>
                                      <p:tavLst>
                                        <p:tav tm="0">
                                          <p:val>
                                            <p:fltVal val="-90"/>
                                          </p:val>
                                        </p:tav>
                                        <p:tav tm="100000">
                                          <p:val>
                                            <p:fltVal val="0"/>
                                          </p:val>
                                        </p:tav>
                                      </p:tavLst>
                                    </p:anim>
                                    <p:anim calcmode="lin" valueType="num">
                                      <p:cBhvr>
                                        <p:cTn id="37" dur="500" decel="50000" fill="hold">
                                          <p:stCondLst>
                                            <p:cond delay="0"/>
                                          </p:stCondLst>
                                        </p:cTn>
                                        <p:tgtEl>
                                          <p:spTgt spid="221187">
                                            <p:txEl>
                                              <p:pRg st="3" end="3"/>
                                            </p:txEl>
                                          </p:spTgt>
                                        </p:tgtEl>
                                        <p:attrNameLst>
                                          <p:attrName>ppt_w</p:attrName>
                                        </p:attrNameLst>
                                      </p:cBhvr>
                                      <p:tavLst>
                                        <p:tav tm="0">
                                          <p:val>
                                            <p:strVal val="#ppt_w"/>
                                          </p:val>
                                        </p:tav>
                                        <p:tav tm="100000">
                                          <p:val>
                                            <p:strVal val="#ppt_w*.05"/>
                                          </p:val>
                                        </p:tav>
                                      </p:tavLst>
                                    </p:anim>
                                    <p:anim calcmode="lin" valueType="num">
                                      <p:cBhvr>
                                        <p:cTn id="38" dur="500" accel="50000" fill="hold">
                                          <p:stCondLst>
                                            <p:cond delay="500"/>
                                          </p:stCondLst>
                                        </p:cTn>
                                        <p:tgtEl>
                                          <p:spTgt spid="221187">
                                            <p:txEl>
                                              <p:pRg st="3" end="3"/>
                                            </p:txEl>
                                          </p:spTgt>
                                        </p:tgtEl>
                                        <p:attrNameLst>
                                          <p:attrName>ppt_w</p:attrName>
                                        </p:attrNameLst>
                                      </p:cBhvr>
                                      <p:tavLst>
                                        <p:tav tm="0">
                                          <p:val>
                                            <p:strVal val="#ppt_w*.05"/>
                                          </p:val>
                                        </p:tav>
                                        <p:tav tm="100000">
                                          <p:val>
                                            <p:strVal val="#ppt_w"/>
                                          </p:val>
                                        </p:tav>
                                      </p:tavLst>
                                    </p:anim>
                                    <p:anim calcmode="lin" valueType="num">
                                      <p:cBhvr>
                                        <p:cTn id="39" dur="1000" fill="hold"/>
                                        <p:tgtEl>
                                          <p:spTgt spid="221187">
                                            <p:txEl>
                                              <p:pRg st="3" end="3"/>
                                            </p:txEl>
                                          </p:spTgt>
                                        </p:tgtEl>
                                        <p:attrNameLst>
                                          <p:attrName>ppt_h</p:attrName>
                                        </p:attrNameLst>
                                      </p:cBhvr>
                                      <p:tavLst>
                                        <p:tav tm="0">
                                          <p:val>
                                            <p:strVal val="#ppt_h"/>
                                          </p:val>
                                        </p:tav>
                                        <p:tav tm="100000">
                                          <p:val>
                                            <p:strVal val="#ppt_h"/>
                                          </p:val>
                                        </p:tav>
                                      </p:tavLst>
                                    </p:anim>
                                    <p:anim calcmode="lin" valueType="num">
                                      <p:cBhvr>
                                        <p:cTn id="40" dur="500" decel="50000" fill="hold">
                                          <p:stCondLst>
                                            <p:cond delay="0"/>
                                          </p:stCondLst>
                                        </p:cTn>
                                        <p:tgtEl>
                                          <p:spTgt spid="221187">
                                            <p:txEl>
                                              <p:pRg st="3" end="3"/>
                                            </p:txEl>
                                          </p:spTgt>
                                        </p:tgtEl>
                                        <p:attrNameLst>
                                          <p:attrName>ppt_x</p:attrName>
                                        </p:attrNameLst>
                                      </p:cBhvr>
                                      <p:tavLst>
                                        <p:tav tm="0">
                                          <p:val>
                                            <p:strVal val="#ppt_x+.4"/>
                                          </p:val>
                                        </p:tav>
                                        <p:tav tm="100000">
                                          <p:val>
                                            <p:strVal val="#ppt_x"/>
                                          </p:val>
                                        </p:tav>
                                      </p:tavLst>
                                    </p:anim>
                                    <p:anim calcmode="lin" valueType="num">
                                      <p:cBhvr>
                                        <p:cTn id="41" dur="500" decel="50000" fill="hold">
                                          <p:stCondLst>
                                            <p:cond delay="0"/>
                                          </p:stCondLst>
                                        </p:cTn>
                                        <p:tgtEl>
                                          <p:spTgt spid="221187">
                                            <p:txEl>
                                              <p:pRg st="3" end="3"/>
                                            </p:txEl>
                                          </p:spTgt>
                                        </p:tgtEl>
                                        <p:attrNameLst>
                                          <p:attrName>ppt_y</p:attrName>
                                        </p:attrNameLst>
                                      </p:cBhvr>
                                      <p:tavLst>
                                        <p:tav tm="0">
                                          <p:val>
                                            <p:strVal val="#ppt_y-.2"/>
                                          </p:val>
                                        </p:tav>
                                        <p:tav tm="100000">
                                          <p:val>
                                            <p:strVal val="#ppt_y+.1"/>
                                          </p:val>
                                        </p:tav>
                                      </p:tavLst>
                                    </p:anim>
                                    <p:anim calcmode="lin" valueType="num">
                                      <p:cBhvr>
                                        <p:cTn id="42" dur="500" accel="50000" fill="hold">
                                          <p:stCondLst>
                                            <p:cond delay="500"/>
                                          </p:stCondLst>
                                        </p:cTn>
                                        <p:tgtEl>
                                          <p:spTgt spid="221187">
                                            <p:txEl>
                                              <p:pRg st="3" end="3"/>
                                            </p:txEl>
                                          </p:spTgt>
                                        </p:tgtEl>
                                        <p:attrNameLst>
                                          <p:attrName>ppt_y</p:attrName>
                                        </p:attrNameLst>
                                      </p:cBhvr>
                                      <p:tavLst>
                                        <p:tav tm="0">
                                          <p:val>
                                            <p:strVal val="#ppt_y+.1"/>
                                          </p:val>
                                        </p:tav>
                                        <p:tav tm="100000">
                                          <p:val>
                                            <p:strVal val="#ppt_y"/>
                                          </p:val>
                                        </p:tav>
                                      </p:tavLst>
                                    </p:anim>
                                    <p:animEffect transition="in" filter="fade">
                                      <p:cBhvr>
                                        <p:cTn id="43" dur="1000" decel="50000">
                                          <p:stCondLst>
                                            <p:cond delay="0"/>
                                          </p:stCondLst>
                                        </p:cTn>
                                        <p:tgtEl>
                                          <p:spTgt spid="221187">
                                            <p:txEl>
                                              <p:pRg st="3" end="3"/>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25" presetClass="entr" presetSubtype="0" fill="hold" grpId="0" nodeType="clickEffect">
                                  <p:stCondLst>
                                    <p:cond delay="0"/>
                                  </p:stCondLst>
                                  <p:childTnLst>
                                    <p:set>
                                      <p:cBhvr>
                                        <p:cTn id="47" dur="1" fill="hold">
                                          <p:stCondLst>
                                            <p:cond delay="0"/>
                                          </p:stCondLst>
                                        </p:cTn>
                                        <p:tgtEl>
                                          <p:spTgt spid="221187">
                                            <p:txEl>
                                              <p:pRg st="4" end="4"/>
                                            </p:txEl>
                                          </p:spTgt>
                                        </p:tgtEl>
                                        <p:attrNameLst>
                                          <p:attrName>style.visibility</p:attrName>
                                        </p:attrNameLst>
                                      </p:cBhvr>
                                      <p:to>
                                        <p:strVal val="visible"/>
                                      </p:to>
                                    </p:set>
                                    <p:anim calcmode="lin" valueType="num">
                                      <p:cBhvr>
                                        <p:cTn id="48" dur="500" decel="50000" fill="hold">
                                          <p:stCondLst>
                                            <p:cond delay="0"/>
                                          </p:stCondLst>
                                        </p:cTn>
                                        <p:tgtEl>
                                          <p:spTgt spid="221187">
                                            <p:txEl>
                                              <p:pRg st="4" end="4"/>
                                            </p:txEl>
                                          </p:spTgt>
                                        </p:tgtEl>
                                        <p:attrNameLst>
                                          <p:attrName>style.rotation</p:attrName>
                                        </p:attrNameLst>
                                      </p:cBhvr>
                                      <p:tavLst>
                                        <p:tav tm="0">
                                          <p:val>
                                            <p:fltVal val="-90"/>
                                          </p:val>
                                        </p:tav>
                                        <p:tav tm="100000">
                                          <p:val>
                                            <p:fltVal val="0"/>
                                          </p:val>
                                        </p:tav>
                                      </p:tavLst>
                                    </p:anim>
                                    <p:anim calcmode="lin" valueType="num">
                                      <p:cBhvr>
                                        <p:cTn id="49" dur="500" decel="50000" fill="hold">
                                          <p:stCondLst>
                                            <p:cond delay="0"/>
                                          </p:stCondLst>
                                        </p:cTn>
                                        <p:tgtEl>
                                          <p:spTgt spid="221187">
                                            <p:txEl>
                                              <p:pRg st="4" end="4"/>
                                            </p:txEl>
                                          </p:spTgt>
                                        </p:tgtEl>
                                        <p:attrNameLst>
                                          <p:attrName>ppt_w</p:attrName>
                                        </p:attrNameLst>
                                      </p:cBhvr>
                                      <p:tavLst>
                                        <p:tav tm="0">
                                          <p:val>
                                            <p:strVal val="#ppt_w"/>
                                          </p:val>
                                        </p:tav>
                                        <p:tav tm="100000">
                                          <p:val>
                                            <p:strVal val="#ppt_w*.05"/>
                                          </p:val>
                                        </p:tav>
                                      </p:tavLst>
                                    </p:anim>
                                    <p:anim calcmode="lin" valueType="num">
                                      <p:cBhvr>
                                        <p:cTn id="50" dur="500" accel="50000" fill="hold">
                                          <p:stCondLst>
                                            <p:cond delay="500"/>
                                          </p:stCondLst>
                                        </p:cTn>
                                        <p:tgtEl>
                                          <p:spTgt spid="221187">
                                            <p:txEl>
                                              <p:pRg st="4" end="4"/>
                                            </p:txEl>
                                          </p:spTgt>
                                        </p:tgtEl>
                                        <p:attrNameLst>
                                          <p:attrName>ppt_w</p:attrName>
                                        </p:attrNameLst>
                                      </p:cBhvr>
                                      <p:tavLst>
                                        <p:tav tm="0">
                                          <p:val>
                                            <p:strVal val="#ppt_w*.05"/>
                                          </p:val>
                                        </p:tav>
                                        <p:tav tm="100000">
                                          <p:val>
                                            <p:strVal val="#ppt_w"/>
                                          </p:val>
                                        </p:tav>
                                      </p:tavLst>
                                    </p:anim>
                                    <p:anim calcmode="lin" valueType="num">
                                      <p:cBhvr>
                                        <p:cTn id="51" dur="1000" fill="hold"/>
                                        <p:tgtEl>
                                          <p:spTgt spid="221187">
                                            <p:txEl>
                                              <p:pRg st="4" end="4"/>
                                            </p:txEl>
                                          </p:spTgt>
                                        </p:tgtEl>
                                        <p:attrNameLst>
                                          <p:attrName>ppt_h</p:attrName>
                                        </p:attrNameLst>
                                      </p:cBhvr>
                                      <p:tavLst>
                                        <p:tav tm="0">
                                          <p:val>
                                            <p:strVal val="#ppt_h"/>
                                          </p:val>
                                        </p:tav>
                                        <p:tav tm="100000">
                                          <p:val>
                                            <p:strVal val="#ppt_h"/>
                                          </p:val>
                                        </p:tav>
                                      </p:tavLst>
                                    </p:anim>
                                    <p:anim calcmode="lin" valueType="num">
                                      <p:cBhvr>
                                        <p:cTn id="52" dur="500" decel="50000" fill="hold">
                                          <p:stCondLst>
                                            <p:cond delay="0"/>
                                          </p:stCondLst>
                                        </p:cTn>
                                        <p:tgtEl>
                                          <p:spTgt spid="221187">
                                            <p:txEl>
                                              <p:pRg st="4" end="4"/>
                                            </p:txEl>
                                          </p:spTgt>
                                        </p:tgtEl>
                                        <p:attrNameLst>
                                          <p:attrName>ppt_x</p:attrName>
                                        </p:attrNameLst>
                                      </p:cBhvr>
                                      <p:tavLst>
                                        <p:tav tm="0">
                                          <p:val>
                                            <p:strVal val="#ppt_x+.4"/>
                                          </p:val>
                                        </p:tav>
                                        <p:tav tm="100000">
                                          <p:val>
                                            <p:strVal val="#ppt_x"/>
                                          </p:val>
                                        </p:tav>
                                      </p:tavLst>
                                    </p:anim>
                                    <p:anim calcmode="lin" valueType="num">
                                      <p:cBhvr>
                                        <p:cTn id="53" dur="500" decel="50000" fill="hold">
                                          <p:stCondLst>
                                            <p:cond delay="0"/>
                                          </p:stCondLst>
                                        </p:cTn>
                                        <p:tgtEl>
                                          <p:spTgt spid="221187">
                                            <p:txEl>
                                              <p:pRg st="4" end="4"/>
                                            </p:txEl>
                                          </p:spTgt>
                                        </p:tgtEl>
                                        <p:attrNameLst>
                                          <p:attrName>ppt_y</p:attrName>
                                        </p:attrNameLst>
                                      </p:cBhvr>
                                      <p:tavLst>
                                        <p:tav tm="0">
                                          <p:val>
                                            <p:strVal val="#ppt_y-.2"/>
                                          </p:val>
                                        </p:tav>
                                        <p:tav tm="100000">
                                          <p:val>
                                            <p:strVal val="#ppt_y+.1"/>
                                          </p:val>
                                        </p:tav>
                                      </p:tavLst>
                                    </p:anim>
                                    <p:anim calcmode="lin" valueType="num">
                                      <p:cBhvr>
                                        <p:cTn id="54" dur="500" accel="50000" fill="hold">
                                          <p:stCondLst>
                                            <p:cond delay="500"/>
                                          </p:stCondLst>
                                        </p:cTn>
                                        <p:tgtEl>
                                          <p:spTgt spid="221187">
                                            <p:txEl>
                                              <p:pRg st="4" end="4"/>
                                            </p:txEl>
                                          </p:spTgt>
                                        </p:tgtEl>
                                        <p:attrNameLst>
                                          <p:attrName>ppt_y</p:attrName>
                                        </p:attrNameLst>
                                      </p:cBhvr>
                                      <p:tavLst>
                                        <p:tav tm="0">
                                          <p:val>
                                            <p:strVal val="#ppt_y+.1"/>
                                          </p:val>
                                        </p:tav>
                                        <p:tav tm="100000">
                                          <p:val>
                                            <p:strVal val="#ppt_y"/>
                                          </p:val>
                                        </p:tav>
                                      </p:tavLst>
                                    </p:anim>
                                    <p:animEffect transition="in" filter="fade">
                                      <p:cBhvr>
                                        <p:cTn id="55" dur="1000" decel="50000">
                                          <p:stCondLst>
                                            <p:cond delay="0"/>
                                          </p:stCondLst>
                                        </p:cTn>
                                        <p:tgtEl>
                                          <p:spTgt spid="22118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56" fill="hold" display="0">
                  <p:stCondLst>
                    <p:cond delay="indefinite"/>
                  </p:stCondLst>
                  <p:endCondLst>
                    <p:cond evt="onPrev" delay="0">
                      <p:tgtEl>
                        <p:sldTgt/>
                      </p:tgtEl>
                    </p:cond>
                    <p:cond evt="onStopAudio" delay="0">
                      <p:tgtEl>
                        <p:sldTgt/>
                      </p:tgtEl>
                    </p:cond>
                  </p:endCondLst>
                </p:cTn>
                <p:tgtEl>
                  <p:spTgt spid="4"/>
                </p:tgtEl>
              </p:cMediaNode>
            </p:audio>
          </p:childTnLst>
        </p:cTn>
      </p:par>
    </p:tnLst>
    <p:bldLst>
      <p:bldP spid="221186" grpId="0"/>
      <p:bldP spid="221187"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33400" y="381000"/>
            <a:ext cx="8229600" cy="1143000"/>
          </a:xfrm>
        </p:spPr>
        <p:txBody>
          <a:bodyPr/>
          <a:lstStyle/>
          <a:p>
            <a:r>
              <a:rPr lang="fa-IR" sz="3200" smtClean="0">
                <a:cs typeface="B Titr" panose="00000700000000000000" pitchFamily="2" charset="-78"/>
              </a:rPr>
              <a:t>منابع( جهت مطالعه بیشتر)</a:t>
            </a:r>
            <a:endParaRPr lang="en-US" sz="3200" smtClean="0">
              <a:cs typeface="B Titr" panose="00000700000000000000" pitchFamily="2" charset="-78"/>
            </a:endParaRPr>
          </a:p>
        </p:txBody>
      </p:sp>
      <p:sp>
        <p:nvSpPr>
          <p:cNvPr id="58409" name="Rectangle 41"/>
          <p:cNvSpPr>
            <a:spLocks noChangeArrowheads="1"/>
          </p:cNvSpPr>
          <p:nvPr/>
        </p:nvSpPr>
        <p:spPr bwMode="auto">
          <a:xfrm>
            <a:off x="609600" y="12954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000">
                <a:cs typeface="B Koodak" panose="00000700000000000000" pitchFamily="2" charset="-78"/>
              </a:rPr>
              <a:t>- </a:t>
            </a:r>
            <a:r>
              <a:rPr lang="fa-IR" sz="2800" b="1">
                <a:solidFill>
                  <a:schemeClr val="accent2"/>
                </a:solidFill>
                <a:cs typeface="B Koodak" panose="00000700000000000000" pitchFamily="2" charset="-78"/>
              </a:rPr>
              <a:t>راهنمای تدریس در دانشگاهها</a:t>
            </a:r>
            <a:r>
              <a:rPr lang="fa-IR" sz="2800" b="1">
                <a:cs typeface="B Koodak" panose="00000700000000000000" pitchFamily="2" charset="-78"/>
              </a:rPr>
              <a:t>، دبلیو. آر. میلر، ماری میلر، ترجمه ویدا امیری ، انتشارات سمت</a:t>
            </a:r>
            <a:r>
              <a:rPr lang="fa-IR" sz="2000">
                <a:cs typeface="B Koodak" panose="00000700000000000000" pitchFamily="2" charset="-78"/>
              </a:rPr>
              <a:t> 1380</a:t>
            </a:r>
            <a:endParaRPr lang="en-US" sz="2000">
              <a:cs typeface="B Koodak" panose="00000700000000000000" pitchFamily="2" charset="-78"/>
            </a:endParaRPr>
          </a:p>
        </p:txBody>
      </p:sp>
      <p:sp>
        <p:nvSpPr>
          <p:cNvPr id="58410" name="Rectangle 42"/>
          <p:cNvSpPr>
            <a:spLocks noChangeArrowheads="1"/>
          </p:cNvSpPr>
          <p:nvPr/>
        </p:nvSpPr>
        <p:spPr bwMode="auto">
          <a:xfrm>
            <a:off x="609600" y="22098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cs typeface="B Koodak" panose="00000700000000000000" pitchFamily="2" charset="-78"/>
              </a:rPr>
              <a:t>- </a:t>
            </a:r>
            <a:r>
              <a:rPr lang="fa-IR" sz="2800" b="1">
                <a:solidFill>
                  <a:schemeClr val="accent2"/>
                </a:solidFill>
                <a:cs typeface="B Koodak" panose="00000700000000000000" pitchFamily="2" charset="-78"/>
              </a:rPr>
              <a:t>روش های تدریس پیشرفته</a:t>
            </a:r>
            <a:r>
              <a:rPr lang="fa-IR" sz="2800" b="1">
                <a:cs typeface="B Koodak" panose="00000700000000000000" pitchFamily="2" charset="-78"/>
              </a:rPr>
              <a:t>، دیوید کار و دیگران، ترجمه هاشم فردانش، انتشارات کویر،</a:t>
            </a:r>
            <a:r>
              <a:rPr lang="fa-IR" sz="2000">
                <a:cs typeface="B Koodak" panose="00000700000000000000" pitchFamily="2" charset="-78"/>
              </a:rPr>
              <a:t> 1385</a:t>
            </a:r>
            <a:endParaRPr lang="en-US" sz="2000">
              <a:cs typeface="B Koodak" panose="00000700000000000000" pitchFamily="2" charset="-78"/>
            </a:endParaRPr>
          </a:p>
        </p:txBody>
      </p:sp>
      <p:sp>
        <p:nvSpPr>
          <p:cNvPr id="58411" name="Rectangle 43"/>
          <p:cNvSpPr>
            <a:spLocks noChangeArrowheads="1"/>
          </p:cNvSpPr>
          <p:nvPr/>
        </p:nvSpPr>
        <p:spPr bwMode="auto">
          <a:xfrm>
            <a:off x="533400" y="29718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cs typeface="B Koodak" panose="00000700000000000000" pitchFamily="2" charset="-78"/>
              </a:rPr>
              <a:t>- </a:t>
            </a:r>
            <a:r>
              <a:rPr lang="fa-IR" sz="2800" b="1">
                <a:solidFill>
                  <a:schemeClr val="accent2"/>
                </a:solidFill>
                <a:cs typeface="B Koodak" panose="00000700000000000000" pitchFamily="2" charset="-78"/>
              </a:rPr>
              <a:t>روش تدریس پیشرفته</a:t>
            </a:r>
            <a:r>
              <a:rPr lang="fa-IR" sz="2800" b="1">
                <a:cs typeface="B Koodak" panose="00000700000000000000" pitchFamily="2" charset="-78"/>
              </a:rPr>
              <a:t> ( آموزش مهارتها و راهبردهای تفکر)، حسن شعبانی ، انتشارات سمت،</a:t>
            </a:r>
            <a:r>
              <a:rPr lang="fa-IR" sz="2000">
                <a:cs typeface="B Koodak" panose="00000700000000000000" pitchFamily="2" charset="-78"/>
              </a:rPr>
              <a:t> 1382</a:t>
            </a:r>
            <a:endParaRPr lang="en-US" sz="2000">
              <a:cs typeface="B Koodak" panose="00000700000000000000" pitchFamily="2" charset="-78"/>
            </a:endParaRPr>
          </a:p>
        </p:txBody>
      </p:sp>
      <p:sp>
        <p:nvSpPr>
          <p:cNvPr id="58412" name="Rectangle 44"/>
          <p:cNvSpPr>
            <a:spLocks noChangeArrowheads="1"/>
          </p:cNvSpPr>
          <p:nvPr/>
        </p:nvSpPr>
        <p:spPr bwMode="auto">
          <a:xfrm>
            <a:off x="533400" y="38100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000" b="1">
                <a:solidFill>
                  <a:schemeClr val="accent2"/>
                </a:solidFill>
                <a:cs typeface="B Koodak" panose="00000700000000000000" pitchFamily="2" charset="-78"/>
              </a:rPr>
              <a:t>-</a:t>
            </a:r>
            <a:r>
              <a:rPr lang="fa-IR" sz="2800" b="1">
                <a:solidFill>
                  <a:schemeClr val="accent2"/>
                </a:solidFill>
                <a:cs typeface="B Koodak" panose="00000700000000000000" pitchFamily="2" charset="-78"/>
              </a:rPr>
              <a:t>روش تدریس اساتید دانشگاه در مراکز آموزش عالی</a:t>
            </a:r>
            <a:r>
              <a:rPr lang="fa-IR" sz="2800" b="1">
                <a:cs typeface="B Koodak" panose="00000700000000000000" pitchFamily="2" charset="-78"/>
              </a:rPr>
              <a:t>، رابرت کانون، دیوید نیوبل، ترجمه رضا ایزدی و همکاران ، انتشارات دانشگاه همدان </a:t>
            </a:r>
            <a:r>
              <a:rPr lang="fa-IR" sz="2000">
                <a:cs typeface="B Koodak" panose="00000700000000000000" pitchFamily="2" charset="-78"/>
              </a:rPr>
              <a:t>1384</a:t>
            </a:r>
            <a:endParaRPr lang="en-US" sz="2000">
              <a:cs typeface="B Koodak" panose="00000700000000000000" pitchFamily="2" charset="-78"/>
            </a:endParaRPr>
          </a:p>
        </p:txBody>
      </p:sp>
      <p:sp>
        <p:nvSpPr>
          <p:cNvPr id="9" name="Rectangle 5"/>
          <p:cNvSpPr>
            <a:spLocks noChangeArrowheads="1"/>
          </p:cNvSpPr>
          <p:nvPr/>
        </p:nvSpPr>
        <p:spPr bwMode="auto">
          <a:xfrm>
            <a:off x="685800" y="50292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000" b="1">
                <a:solidFill>
                  <a:schemeClr val="accent2"/>
                </a:solidFill>
                <a:cs typeface="B Koodak" panose="00000700000000000000" pitchFamily="2" charset="-78"/>
              </a:rPr>
              <a:t>-</a:t>
            </a:r>
            <a:r>
              <a:rPr lang="fa-IR" sz="2800" b="1">
                <a:solidFill>
                  <a:schemeClr val="accent2"/>
                </a:solidFill>
                <a:cs typeface="B Koodak" panose="00000700000000000000" pitchFamily="2" charset="-78"/>
              </a:rPr>
              <a:t>راهنمای روشهای نوین تدریس، </a:t>
            </a:r>
            <a:r>
              <a:rPr lang="fa-IR" sz="2800" b="1">
                <a:cs typeface="B Koodak" panose="00000700000000000000" pitchFamily="2" charset="-78"/>
              </a:rPr>
              <a:t>محرم آقازاده ، انتشارات آییژ</a:t>
            </a:r>
            <a:r>
              <a:rPr lang="fa-IR" sz="2000" b="1">
                <a:cs typeface="B Koodak" panose="00000700000000000000" pitchFamily="2" charset="-78"/>
              </a:rPr>
              <a:t>، 1384</a:t>
            </a:r>
            <a:endParaRPr lang="en-US" sz="2000">
              <a:cs typeface="B Koodak" panose="00000700000000000000" pitchFamily="2" charset="-78"/>
            </a:endParaRPr>
          </a:p>
        </p:txBody>
      </p:sp>
      <p:sp>
        <p:nvSpPr>
          <p:cNvPr id="10" name="Rectangle 7"/>
          <p:cNvSpPr>
            <a:spLocks noChangeArrowheads="1"/>
          </p:cNvSpPr>
          <p:nvPr/>
        </p:nvSpPr>
        <p:spPr bwMode="auto">
          <a:xfrm>
            <a:off x="609600" y="5562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000" b="1">
                <a:solidFill>
                  <a:schemeClr val="accent2"/>
                </a:solidFill>
                <a:cs typeface="B Koodak" panose="00000700000000000000" pitchFamily="2" charset="-78"/>
              </a:rPr>
              <a:t>-</a:t>
            </a:r>
            <a:r>
              <a:rPr lang="fa-IR" sz="2800" b="1">
                <a:solidFill>
                  <a:schemeClr val="accent2"/>
                </a:solidFill>
                <a:cs typeface="B Koodak" panose="00000700000000000000" pitchFamily="2" charset="-78"/>
              </a:rPr>
              <a:t>راهنمای روش های نوین تدریس</a:t>
            </a:r>
            <a:r>
              <a:rPr lang="fa-IR" sz="2000" b="1">
                <a:solidFill>
                  <a:schemeClr val="accent2"/>
                </a:solidFill>
                <a:cs typeface="B Koodak" panose="00000700000000000000" pitchFamily="2" charset="-78"/>
              </a:rPr>
              <a:t> ، </a:t>
            </a:r>
            <a:r>
              <a:rPr lang="fa-IR" sz="2800" b="1">
                <a:cs typeface="B Koodak" panose="00000700000000000000" pitchFamily="2" charset="-78"/>
              </a:rPr>
              <a:t>محمد احدیان و محرم اقا زاده، انتشارات آییژ</a:t>
            </a:r>
            <a:r>
              <a:rPr lang="fa-IR" sz="2000" b="1">
                <a:cs typeface="B Koodak" panose="00000700000000000000" pitchFamily="2" charset="-78"/>
              </a:rPr>
              <a:t>، 1378</a:t>
            </a:r>
            <a:endParaRPr lang="en-US" sz="2000">
              <a:cs typeface="B Koodak" panose="000007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8409"/>
                                        </p:tgtEl>
                                        <p:attrNameLst>
                                          <p:attrName>style.visibility</p:attrName>
                                        </p:attrNameLst>
                                      </p:cBhvr>
                                      <p:to>
                                        <p:strVal val="visible"/>
                                      </p:to>
                                    </p:set>
                                    <p:animEffect transition="in" filter="slide(fromBottom)">
                                      <p:cBhvr>
                                        <p:cTn id="7" dur="500"/>
                                        <p:tgtEl>
                                          <p:spTgt spid="5840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58410"/>
                                        </p:tgtEl>
                                        <p:attrNameLst>
                                          <p:attrName>style.visibility</p:attrName>
                                        </p:attrNameLst>
                                      </p:cBhvr>
                                      <p:to>
                                        <p:strVal val="visible"/>
                                      </p:to>
                                    </p:set>
                                    <p:animEffect transition="in" filter="slide(fromBottom)">
                                      <p:cBhvr>
                                        <p:cTn id="12" dur="500"/>
                                        <p:tgtEl>
                                          <p:spTgt spid="5841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58411"/>
                                        </p:tgtEl>
                                        <p:attrNameLst>
                                          <p:attrName>style.visibility</p:attrName>
                                        </p:attrNameLst>
                                      </p:cBhvr>
                                      <p:to>
                                        <p:strVal val="visible"/>
                                      </p:to>
                                    </p:set>
                                    <p:animEffect transition="in" filter="slide(fromBottom)">
                                      <p:cBhvr>
                                        <p:cTn id="17" dur="500"/>
                                        <p:tgtEl>
                                          <p:spTgt spid="5841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58412"/>
                                        </p:tgtEl>
                                        <p:attrNameLst>
                                          <p:attrName>style.visibility</p:attrName>
                                        </p:attrNameLst>
                                      </p:cBhvr>
                                      <p:to>
                                        <p:strVal val="visible"/>
                                      </p:to>
                                    </p:set>
                                    <p:animEffect transition="in" filter="slide(fromBottom)">
                                      <p:cBhvr>
                                        <p:cTn id="22" dur="500"/>
                                        <p:tgtEl>
                                          <p:spTgt spid="5841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slide(fromBottom)">
                                      <p:cBhvr>
                                        <p:cTn id="27" dur="500"/>
                                        <p:tgtEl>
                                          <p:spTgt spid="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slide(fromBottom)">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409" grpId="0"/>
      <p:bldP spid="58410" grpId="0"/>
      <p:bldP spid="58411" grpId="0"/>
      <p:bldP spid="58412" grpId="0"/>
      <p:bldP spid="9" grpId="0"/>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2212" name="Rectangle 4"/>
          <p:cNvSpPr>
            <a:spLocks noGrp="1" noRot="1" noChangeArrowheads="1"/>
          </p:cNvSpPr>
          <p:nvPr>
            <p:ph type="title"/>
          </p:nvPr>
        </p:nvSpPr>
        <p:spPr>
          <a:xfrm>
            <a:off x="179388" y="0"/>
            <a:ext cx="8964612" cy="6858000"/>
          </a:xfrm>
        </p:spPr>
        <p:txBody>
          <a:bodyPr/>
          <a:lstStyle/>
          <a:p>
            <a:pPr eaLnBrk="1" hangingPunct="1">
              <a:defRPr/>
            </a:pPr>
            <a:r>
              <a:rPr lang="fa-IR" sz="4400" dirty="0" smtClean="0">
                <a:cs typeface="B Koodak" pitchFamily="2" charset="-78"/>
              </a:rPr>
              <a:t>دركلاس درس:</a:t>
            </a:r>
            <a:br>
              <a:rPr lang="fa-IR" sz="4400" dirty="0" smtClean="0">
                <a:cs typeface="B Koodak" pitchFamily="2" charset="-78"/>
              </a:rPr>
            </a:br>
            <a:r>
              <a:rPr lang="fa-IR" sz="3200" kern="1200" dirty="0" smtClean="0">
                <a:solidFill>
                  <a:schemeClr val="tx1"/>
                </a:solidFill>
                <a:latin typeface="Tahoma" pitchFamily="34" charset="0"/>
                <a:cs typeface="B Koodak" pitchFamily="2" charset="-78"/>
              </a:rPr>
              <a:t>ايجاد محيط هاي چالش انگيز كه دانش آموزان رابراي مشاركت فعال ترغيب كند،يكي ازوظايف معلمان است.آنچه درپي مي آيد،چندپيشنهاد براي نشان دادن چگونگي انجام اين كار است:</a:t>
            </a:r>
            <a:br>
              <a:rPr lang="fa-IR" sz="3200" kern="1200" dirty="0" smtClean="0">
                <a:solidFill>
                  <a:schemeClr val="tx1"/>
                </a:solidFill>
                <a:latin typeface="Tahoma" pitchFamily="34" charset="0"/>
                <a:cs typeface="B Koodak" pitchFamily="2" charset="-78"/>
              </a:rPr>
            </a:br>
            <a:r>
              <a:rPr lang="fa-IR" sz="3200" kern="1200" dirty="0" smtClean="0">
                <a:solidFill>
                  <a:schemeClr val="tx1"/>
                </a:solidFill>
                <a:latin typeface="Tahoma" pitchFamily="34" charset="0"/>
                <a:cs typeface="B Koodak" pitchFamily="2" charset="-78"/>
              </a:rPr>
              <a:t>*اجازه ندهيد دانش آموزان براي مدتي طولاني صرفا شنونده باشند</a:t>
            </a:r>
            <a:br>
              <a:rPr lang="fa-IR" sz="3200" kern="1200" dirty="0" smtClean="0">
                <a:solidFill>
                  <a:schemeClr val="tx1"/>
                </a:solidFill>
                <a:latin typeface="Tahoma" pitchFamily="34" charset="0"/>
                <a:cs typeface="B Koodak" pitchFamily="2" charset="-78"/>
              </a:rPr>
            </a:br>
            <a:r>
              <a:rPr lang="fa-IR" sz="3200" kern="1200" dirty="0" smtClean="0">
                <a:solidFill>
                  <a:schemeClr val="tx1"/>
                </a:solidFill>
                <a:latin typeface="Tahoma" pitchFamily="34" charset="0"/>
                <a:cs typeface="B Koodak" pitchFamily="2" charset="-78"/>
              </a:rPr>
              <a:t>*براي دانش آموزان فعاليت هاي عملي ازقبيل مشاهده كردن ؛آزمايش مهيا كنيد.</a:t>
            </a:r>
            <a:br>
              <a:rPr lang="fa-IR" sz="3200" kern="1200" dirty="0" smtClean="0">
                <a:solidFill>
                  <a:schemeClr val="tx1"/>
                </a:solidFill>
                <a:latin typeface="Tahoma" pitchFamily="34" charset="0"/>
                <a:cs typeface="B Koodak" pitchFamily="2" charset="-78"/>
              </a:rPr>
            </a:br>
            <a:r>
              <a:rPr lang="fa-IR" sz="3200" kern="1200" dirty="0" smtClean="0">
                <a:solidFill>
                  <a:schemeClr val="tx1"/>
                </a:solidFill>
                <a:latin typeface="Tahoma" pitchFamily="34" charset="0"/>
                <a:cs typeface="B Koodak" pitchFamily="2" charset="-78"/>
              </a:rPr>
              <a:t>*براي كمك به فراگيرندگان ،درفرايند يادگيري، علايق وآرمان هاي آنان رامدنظر قرار دهيد.</a:t>
            </a:r>
            <a:endParaRPr lang="en-US" sz="3200" kern="1200" dirty="0" smtClean="0">
              <a:solidFill>
                <a:schemeClr val="tx1"/>
              </a:solidFill>
              <a:latin typeface="Tahoma" pitchFamily="34" charset="0"/>
              <a:cs typeface="B Koodak" pitchFamily="2" charset="-78"/>
            </a:endParaRP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24258" name="Rectangle 2"/>
          <p:cNvSpPr>
            <a:spLocks noGrp="1" noRot="1" noChangeArrowheads="1"/>
          </p:cNvSpPr>
          <p:nvPr>
            <p:ph type="title"/>
          </p:nvPr>
        </p:nvSpPr>
        <p:spPr>
          <a:xfrm>
            <a:off x="457200" y="762000"/>
            <a:ext cx="8686800" cy="792163"/>
          </a:xfrm>
        </p:spPr>
        <p:txBody>
          <a:bodyPr/>
          <a:lstStyle/>
          <a:p>
            <a:pPr eaLnBrk="1" hangingPunct="1"/>
            <a:r>
              <a:rPr lang="fa-IR" smtClean="0">
                <a:cs typeface="B Zar" panose="00000400000000000000" pitchFamily="2" charset="-78"/>
              </a:rPr>
              <a:t>2-</a:t>
            </a:r>
            <a:r>
              <a:rPr lang="fa-IR" sz="4800" smtClean="0">
                <a:cs typeface="B Zar" panose="00000400000000000000" pitchFamily="2" charset="-78"/>
              </a:rPr>
              <a:t>مشاركت اجتماعي:</a:t>
            </a:r>
            <a:r>
              <a:rPr lang="en-US" smtClean="0"/>
              <a:t> </a:t>
            </a:r>
          </a:p>
        </p:txBody>
      </p:sp>
      <p:sp>
        <p:nvSpPr>
          <p:cNvPr id="224259" name="Rectangle 3"/>
          <p:cNvSpPr>
            <a:spLocks noGrp="1" noRot="1" noChangeArrowheads="1"/>
          </p:cNvSpPr>
          <p:nvPr>
            <p:ph type="body" idx="4294967295"/>
          </p:nvPr>
        </p:nvSpPr>
        <p:spPr>
          <a:xfrm>
            <a:off x="0" y="1828800"/>
            <a:ext cx="8834438" cy="5616575"/>
          </a:xfrm>
        </p:spPr>
        <p:txBody>
          <a:bodyPr/>
          <a:lstStyle/>
          <a:p>
            <a:pPr algn="r" rtl="1" eaLnBrk="1" hangingPunct="1">
              <a:defRPr/>
            </a:pPr>
            <a:r>
              <a:rPr lang="fa-IR" b="1" kern="1200" dirty="0" smtClean="0">
                <a:latin typeface="Tahoma" pitchFamily="34" charset="0"/>
                <a:cs typeface="B Koodak" pitchFamily="2" charset="-78"/>
              </a:rPr>
              <a:t>يادگيري اساساًيك فعاليت اجتماعي و مشاركت درمحيطي اجتماعي نظيرمدرسه زيربناي يادگيري است.</a:t>
            </a:r>
          </a:p>
          <a:p>
            <a:pPr algn="r" rtl="1" eaLnBrk="1" hangingPunct="1">
              <a:defRPr/>
            </a:pPr>
            <a:r>
              <a:rPr lang="fa-IR" b="1" kern="1200" dirty="0" smtClean="0">
                <a:latin typeface="Tahoma" pitchFamily="34" charset="0"/>
                <a:cs typeface="B Koodak" pitchFamily="2" charset="-78"/>
              </a:rPr>
              <a:t>نتايج تحقيقات:</a:t>
            </a:r>
          </a:p>
          <a:p>
            <a:pPr algn="r" rtl="1" eaLnBrk="1" hangingPunct="1">
              <a:defRPr/>
            </a:pPr>
            <a:r>
              <a:rPr lang="fa-IR" b="1" kern="1200" dirty="0" smtClean="0">
                <a:latin typeface="Tahoma" pitchFamily="34" charset="0"/>
                <a:cs typeface="B Koodak" pitchFamily="2" charset="-78"/>
              </a:rPr>
              <a:t>طبق نظربسياري از پژوهشگران،مشاركت اجتماعي امري مهم دريادگيري است وشكل گيري روحيه ي همكاري اساسي ترين بخش يادگيري درمحيط مدرسه است.</a:t>
            </a:r>
            <a:endParaRPr lang="en-US" b="1" kern="1200" dirty="0" smtClean="0">
              <a:latin typeface="Tahoma" pitchFamily="34" charset="0"/>
              <a:cs typeface="B Koodak"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9" fill="hold" grpId="0" nodeType="withEffect">
                                  <p:stCondLst>
                                    <p:cond delay="0"/>
                                  </p:stCondLst>
                                  <p:iterate type="lt">
                                    <p:tmPct val="10000"/>
                                  </p:iterate>
                                  <p:childTnLst>
                                    <p:set>
                                      <p:cBhvr>
                                        <p:cTn id="6" dur="1" fill="hold">
                                          <p:stCondLst>
                                            <p:cond delay="0"/>
                                          </p:stCondLst>
                                        </p:cTn>
                                        <p:tgtEl>
                                          <p:spTgt spid="224258"/>
                                        </p:tgtEl>
                                        <p:attrNameLst>
                                          <p:attrName>style.visibility</p:attrName>
                                        </p:attrNameLst>
                                      </p:cBhvr>
                                      <p:to>
                                        <p:strVal val="visible"/>
                                      </p:to>
                                    </p:set>
                                    <p:anim calcmode="lin" valueType="num">
                                      <p:cBhvr additive="base">
                                        <p:cTn id="7" dur="800" fill="hold">
                                          <p:stCondLst>
                                            <p:cond delay="0"/>
                                          </p:stCondLst>
                                        </p:cTn>
                                        <p:tgtEl>
                                          <p:spTgt spid="224258"/>
                                        </p:tgtEl>
                                        <p:attrNameLst>
                                          <p:attrName>ppt_x</p:attrName>
                                        </p:attrNameLst>
                                      </p:cBhvr>
                                      <p:tavLst>
                                        <p:tav tm="0">
                                          <p:val>
                                            <p:strVal val="0-#ppt_w/2"/>
                                          </p:val>
                                        </p:tav>
                                        <p:tav tm="100000">
                                          <p:val>
                                            <p:strVal val="#ppt_x"/>
                                          </p:val>
                                        </p:tav>
                                      </p:tavLst>
                                    </p:anim>
                                    <p:anim calcmode="lin" valueType="num">
                                      <p:cBhvr additive="base">
                                        <p:cTn id="8" dur="800" fill="hold">
                                          <p:stCondLst>
                                            <p:cond delay="0"/>
                                          </p:stCondLst>
                                        </p:cTn>
                                        <p:tgtEl>
                                          <p:spTgt spid="224258"/>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0" presetClass="entr" presetSubtype="0" fill="hold" grpId="0" nodeType="clickEffect">
                                  <p:stCondLst>
                                    <p:cond delay="0"/>
                                  </p:stCondLst>
                                  <p:iterate type="lt">
                                    <p:tmPct val="10000"/>
                                  </p:iterate>
                                  <p:childTnLst>
                                    <p:set>
                                      <p:cBhvr>
                                        <p:cTn id="12" dur="1" fill="hold">
                                          <p:stCondLst>
                                            <p:cond delay="0"/>
                                          </p:stCondLst>
                                        </p:cTn>
                                        <p:tgtEl>
                                          <p:spTgt spid="224259">
                                            <p:txEl>
                                              <p:pRg st="0" end="0"/>
                                            </p:txEl>
                                          </p:spTgt>
                                        </p:tgtEl>
                                        <p:attrNameLst>
                                          <p:attrName>style.visibility</p:attrName>
                                        </p:attrNameLst>
                                      </p:cBhvr>
                                      <p:to>
                                        <p:strVal val="visible"/>
                                      </p:to>
                                    </p:set>
                                    <p:animEffect transition="in" filter="fade">
                                      <p:cBhvr>
                                        <p:cTn id="13" dur="1000"/>
                                        <p:tgtEl>
                                          <p:spTgt spid="224259">
                                            <p:txEl>
                                              <p:pRg st="0" end="0"/>
                                            </p:txEl>
                                          </p:spTgt>
                                        </p:tgtEl>
                                      </p:cBhvr>
                                    </p:animEffect>
                                    <p:anim calcmode="lin" valueType="num">
                                      <p:cBhvr>
                                        <p:cTn id="14" dur="1000" fill="hold"/>
                                        <p:tgtEl>
                                          <p:spTgt spid="224259">
                                            <p:txEl>
                                              <p:pRg st="0" end="0"/>
                                            </p:txEl>
                                          </p:spTgt>
                                        </p:tgtEl>
                                        <p:attrNameLst>
                                          <p:attrName>ppt_x</p:attrName>
                                        </p:attrNameLst>
                                      </p:cBhvr>
                                      <p:tavLst>
                                        <p:tav tm="0">
                                          <p:val>
                                            <p:strVal val="#ppt_x-.1"/>
                                          </p:val>
                                        </p:tav>
                                        <p:tav tm="100000">
                                          <p:val>
                                            <p:strVal val="#ppt_x"/>
                                          </p:val>
                                        </p:tav>
                                      </p:tavLst>
                                    </p:anim>
                                    <p:anim calcmode="lin" valueType="num">
                                      <p:cBhvr>
                                        <p:cTn id="15" dur="1000" fill="hold"/>
                                        <p:tgtEl>
                                          <p:spTgt spid="2242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40" presetClass="entr" presetSubtype="0" fill="hold" grpId="0" nodeType="clickEffect">
                                  <p:stCondLst>
                                    <p:cond delay="0"/>
                                  </p:stCondLst>
                                  <p:iterate type="lt">
                                    <p:tmPct val="10000"/>
                                  </p:iterate>
                                  <p:childTnLst>
                                    <p:set>
                                      <p:cBhvr>
                                        <p:cTn id="19" dur="1" fill="hold">
                                          <p:stCondLst>
                                            <p:cond delay="0"/>
                                          </p:stCondLst>
                                        </p:cTn>
                                        <p:tgtEl>
                                          <p:spTgt spid="224259">
                                            <p:txEl>
                                              <p:pRg st="1" end="1"/>
                                            </p:txEl>
                                          </p:spTgt>
                                        </p:tgtEl>
                                        <p:attrNameLst>
                                          <p:attrName>style.visibility</p:attrName>
                                        </p:attrNameLst>
                                      </p:cBhvr>
                                      <p:to>
                                        <p:strVal val="visible"/>
                                      </p:to>
                                    </p:set>
                                    <p:animEffect transition="in" filter="fade">
                                      <p:cBhvr>
                                        <p:cTn id="20" dur="1000"/>
                                        <p:tgtEl>
                                          <p:spTgt spid="224259">
                                            <p:txEl>
                                              <p:pRg st="1" end="1"/>
                                            </p:txEl>
                                          </p:spTgt>
                                        </p:tgtEl>
                                      </p:cBhvr>
                                    </p:animEffect>
                                    <p:anim calcmode="lin" valueType="num">
                                      <p:cBhvr>
                                        <p:cTn id="21" dur="1000" fill="hold"/>
                                        <p:tgtEl>
                                          <p:spTgt spid="224259">
                                            <p:txEl>
                                              <p:pRg st="1" end="1"/>
                                            </p:txEl>
                                          </p:spTgt>
                                        </p:tgtEl>
                                        <p:attrNameLst>
                                          <p:attrName>ppt_x</p:attrName>
                                        </p:attrNameLst>
                                      </p:cBhvr>
                                      <p:tavLst>
                                        <p:tav tm="0">
                                          <p:val>
                                            <p:strVal val="#ppt_x-.1"/>
                                          </p:val>
                                        </p:tav>
                                        <p:tav tm="100000">
                                          <p:val>
                                            <p:strVal val="#ppt_x"/>
                                          </p:val>
                                        </p:tav>
                                      </p:tavLst>
                                    </p:anim>
                                    <p:anim calcmode="lin" valueType="num">
                                      <p:cBhvr>
                                        <p:cTn id="22" dur="1000" fill="hold"/>
                                        <p:tgtEl>
                                          <p:spTgt spid="22425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40" presetClass="entr" presetSubtype="0" fill="hold" grpId="0" nodeType="clickEffect">
                                  <p:stCondLst>
                                    <p:cond delay="0"/>
                                  </p:stCondLst>
                                  <p:iterate type="lt">
                                    <p:tmPct val="10000"/>
                                  </p:iterate>
                                  <p:childTnLst>
                                    <p:set>
                                      <p:cBhvr>
                                        <p:cTn id="26" dur="1" fill="hold">
                                          <p:stCondLst>
                                            <p:cond delay="0"/>
                                          </p:stCondLst>
                                        </p:cTn>
                                        <p:tgtEl>
                                          <p:spTgt spid="224259">
                                            <p:txEl>
                                              <p:pRg st="2" end="2"/>
                                            </p:txEl>
                                          </p:spTgt>
                                        </p:tgtEl>
                                        <p:attrNameLst>
                                          <p:attrName>style.visibility</p:attrName>
                                        </p:attrNameLst>
                                      </p:cBhvr>
                                      <p:to>
                                        <p:strVal val="visible"/>
                                      </p:to>
                                    </p:set>
                                    <p:animEffect transition="in" filter="fade">
                                      <p:cBhvr>
                                        <p:cTn id="27" dur="1000"/>
                                        <p:tgtEl>
                                          <p:spTgt spid="224259">
                                            <p:txEl>
                                              <p:pRg st="2" end="2"/>
                                            </p:txEl>
                                          </p:spTgt>
                                        </p:tgtEl>
                                      </p:cBhvr>
                                    </p:animEffect>
                                    <p:anim calcmode="lin" valueType="num">
                                      <p:cBhvr>
                                        <p:cTn id="28" dur="1000" fill="hold"/>
                                        <p:tgtEl>
                                          <p:spTgt spid="224259">
                                            <p:txEl>
                                              <p:pRg st="2" end="2"/>
                                            </p:txEl>
                                          </p:spTgt>
                                        </p:tgtEl>
                                        <p:attrNameLst>
                                          <p:attrName>ppt_x</p:attrName>
                                        </p:attrNameLst>
                                      </p:cBhvr>
                                      <p:tavLst>
                                        <p:tav tm="0">
                                          <p:val>
                                            <p:strVal val="#ppt_x-.1"/>
                                          </p:val>
                                        </p:tav>
                                        <p:tav tm="100000">
                                          <p:val>
                                            <p:strVal val="#ppt_x"/>
                                          </p:val>
                                        </p:tav>
                                      </p:tavLst>
                                    </p:anim>
                                    <p:anim calcmode="lin" valueType="num">
                                      <p:cBhvr>
                                        <p:cTn id="29" dur="1000" fill="hold"/>
                                        <p:tgtEl>
                                          <p:spTgt spid="224259">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258" grpId="0"/>
      <p:bldP spid="224259" grpId="0" build="p"/>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6308" name="Rectangle 4"/>
          <p:cNvSpPr>
            <a:spLocks noGrp="1" noRot="1" noChangeArrowheads="1"/>
          </p:cNvSpPr>
          <p:nvPr>
            <p:ph type="title"/>
          </p:nvPr>
        </p:nvSpPr>
        <p:spPr>
          <a:xfrm>
            <a:off x="179388" y="188913"/>
            <a:ext cx="8785225" cy="6480175"/>
          </a:xfrm>
        </p:spPr>
        <p:txBody>
          <a:bodyPr/>
          <a:lstStyle/>
          <a:p>
            <a:pPr eaLnBrk="1" hangingPunct="1">
              <a:defRPr/>
            </a:pPr>
            <a:r>
              <a:rPr lang="fa-IR" sz="4800" dirty="0" smtClean="0">
                <a:cs typeface="B Zar" pitchFamily="2" charset="-78"/>
              </a:rPr>
              <a:t>در كلاس درس:</a:t>
            </a:r>
            <a:r>
              <a:rPr lang="fa-IR" dirty="0" smtClean="0">
                <a:cs typeface="B Zar" pitchFamily="2" charset="-78"/>
              </a:rPr>
              <a:t/>
            </a:r>
            <a:br>
              <a:rPr lang="fa-IR" dirty="0" smtClean="0">
                <a:cs typeface="B Zar" pitchFamily="2" charset="-78"/>
              </a:rPr>
            </a:br>
            <a:r>
              <a:rPr lang="fa-IR" sz="3200" kern="1200" dirty="0" smtClean="0">
                <a:solidFill>
                  <a:schemeClr val="tx1"/>
                </a:solidFill>
                <a:latin typeface="Tahoma" pitchFamily="34" charset="0"/>
                <a:cs typeface="B Koodak" pitchFamily="2" charset="-78"/>
              </a:rPr>
              <a:t>معلمان مي توانند به طرق مختلف دانش آموزان را در فرايند يادگيري وارد نمايند:</a:t>
            </a:r>
            <a:br>
              <a:rPr lang="fa-IR" sz="3200" kern="1200" dirty="0" smtClean="0">
                <a:solidFill>
                  <a:schemeClr val="tx1"/>
                </a:solidFill>
                <a:latin typeface="Tahoma" pitchFamily="34" charset="0"/>
                <a:cs typeface="B Koodak" pitchFamily="2" charset="-78"/>
              </a:rPr>
            </a:br>
            <a:r>
              <a:rPr lang="fa-IR" sz="3200" kern="1200" dirty="0" smtClean="0">
                <a:solidFill>
                  <a:schemeClr val="tx1"/>
                </a:solidFill>
                <a:latin typeface="Tahoma" pitchFamily="34" charset="0"/>
                <a:cs typeface="B Koodak" pitchFamily="2" charset="-78"/>
              </a:rPr>
              <a:t>*وادار كردن آنان به فعاليت هاي گروهي و نظارت خود برامور</a:t>
            </a:r>
            <a:br>
              <a:rPr lang="fa-IR" sz="3200" kern="1200" dirty="0" smtClean="0">
                <a:solidFill>
                  <a:schemeClr val="tx1"/>
                </a:solidFill>
                <a:latin typeface="Tahoma" pitchFamily="34" charset="0"/>
                <a:cs typeface="B Koodak" pitchFamily="2" charset="-78"/>
              </a:rPr>
            </a:br>
            <a:r>
              <a:rPr lang="fa-IR" sz="3200" kern="1200" dirty="0" smtClean="0">
                <a:solidFill>
                  <a:schemeClr val="tx1"/>
                </a:solidFill>
                <a:latin typeface="Tahoma" pitchFamily="34" charset="0"/>
                <a:cs typeface="B Koodak" pitchFamily="2" charset="-78"/>
              </a:rPr>
              <a:t>*آماده كردن محيط كلاس براي انجام فعاليتهاي گروهي</a:t>
            </a:r>
            <a:br>
              <a:rPr lang="fa-IR" sz="3200" kern="1200" dirty="0" smtClean="0">
                <a:solidFill>
                  <a:schemeClr val="tx1"/>
                </a:solidFill>
                <a:latin typeface="Tahoma" pitchFamily="34" charset="0"/>
                <a:cs typeface="B Koodak" pitchFamily="2" charset="-78"/>
              </a:rPr>
            </a:br>
            <a:r>
              <a:rPr lang="fa-IR" sz="3200" kern="1200" dirty="0" smtClean="0">
                <a:solidFill>
                  <a:schemeClr val="tx1"/>
                </a:solidFill>
                <a:latin typeface="Tahoma" pitchFamily="34" charset="0"/>
                <a:cs typeface="B Koodak" pitchFamily="2" charset="-78"/>
              </a:rPr>
              <a:t>*پيوند مدرسه واجتماع را تقويت نمايند.</a:t>
            </a:r>
            <a:br>
              <a:rPr lang="fa-IR" sz="3200" kern="1200" dirty="0" smtClean="0">
                <a:solidFill>
                  <a:schemeClr val="tx1"/>
                </a:solidFill>
                <a:latin typeface="Tahoma" pitchFamily="34" charset="0"/>
                <a:cs typeface="B Koodak" pitchFamily="2" charset="-78"/>
              </a:rPr>
            </a:br>
            <a:r>
              <a:rPr lang="fa-IR" sz="3200" kern="1200" dirty="0" smtClean="0">
                <a:solidFill>
                  <a:schemeClr val="tx1"/>
                </a:solidFill>
                <a:latin typeface="Tahoma" pitchFamily="34" charset="0"/>
                <a:cs typeface="B Koodak" pitchFamily="2" charset="-78"/>
              </a:rPr>
              <a:t>*ازطريق الگو سازي به دانش آموزان شيوه ي همكاري</a:t>
            </a:r>
            <a:r>
              <a:rPr lang="fa-IR" dirty="0" smtClean="0">
                <a:cs typeface="B Zar" pitchFamily="2" charset="-78"/>
              </a:rPr>
              <a:t> </a:t>
            </a:r>
            <a:r>
              <a:rPr lang="fa-IR" sz="3200" kern="1200" dirty="0" smtClean="0">
                <a:solidFill>
                  <a:schemeClr val="tx1"/>
                </a:solidFill>
                <a:latin typeface="Tahoma" pitchFamily="34" charset="0"/>
                <a:cs typeface="B Koodak" pitchFamily="2" charset="-78"/>
              </a:rPr>
              <a:t>بايكديگر را آموزش دهند.</a:t>
            </a:r>
            <a:endParaRPr lang="en-US" sz="3200" kern="1200" dirty="0" smtClean="0">
              <a:solidFill>
                <a:schemeClr val="tx1"/>
              </a:solidFill>
              <a:latin typeface="Tahoma" pitchFamily="34" charset="0"/>
              <a:cs typeface="B Koodak" pitchFamily="2" charset="-78"/>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4645025" y="1285875"/>
            <a:ext cx="4356100" cy="889000"/>
          </a:xfrm>
        </p:spPr>
        <p:txBody>
          <a:bodyPr/>
          <a:lstStyle/>
          <a:p>
            <a:pPr algn="ctr"/>
            <a:r>
              <a:rPr lang="fa-IR" sz="3200" smtClean="0">
                <a:solidFill>
                  <a:srgbClr val="FF0000"/>
                </a:solidFill>
                <a:cs typeface="B Zar" panose="00000400000000000000" pitchFamily="2" charset="-78"/>
              </a:rPr>
              <a:t>مزایای گروه بندی دانش آموزان در  تدریس</a:t>
            </a:r>
          </a:p>
        </p:txBody>
      </p:sp>
      <p:sp>
        <p:nvSpPr>
          <p:cNvPr id="6" name="Content Placeholder 5"/>
          <p:cNvSpPr>
            <a:spLocks noGrp="1"/>
          </p:cNvSpPr>
          <p:nvPr>
            <p:ph sz="quarter" idx="4"/>
          </p:nvPr>
        </p:nvSpPr>
        <p:spPr>
          <a:xfrm>
            <a:off x="533400" y="2590800"/>
            <a:ext cx="8610600" cy="4683125"/>
          </a:xfrm>
        </p:spPr>
        <p:txBody>
          <a:bodyPr/>
          <a:lstStyle/>
          <a:p>
            <a:pPr algn="r" rtl="1"/>
            <a:r>
              <a:rPr lang="fa-IR" b="1" smtClean="0">
                <a:cs typeface="B Zar" panose="00000400000000000000" pitchFamily="2" charset="-78"/>
              </a:rPr>
              <a:t>دانش آموزان در گروه فرصت پیدا می کنند تا بیشتر ابراز وجود کنند.</a:t>
            </a:r>
          </a:p>
          <a:p>
            <a:pPr algn="r" rtl="1"/>
            <a:r>
              <a:rPr lang="fa-IR" b="1" smtClean="0">
                <a:cs typeface="B Zar" panose="00000400000000000000" pitchFamily="2" charset="-78"/>
              </a:rPr>
              <a:t>میل به یادگیری در دانش آموزان افزایش می یابد.</a:t>
            </a:r>
          </a:p>
          <a:p>
            <a:pPr algn="r" rtl="1"/>
            <a:r>
              <a:rPr lang="fa-IR" b="1" smtClean="0">
                <a:cs typeface="B Zar" panose="00000400000000000000" pitchFamily="2" charset="-78"/>
              </a:rPr>
              <a:t>مهارت های اجتماعی،مسؤولیت پذیری، نظم ،نوعدوستی و...آنان تقویت می شود.</a:t>
            </a:r>
          </a:p>
          <a:p>
            <a:pPr algn="r" rtl="1"/>
            <a:r>
              <a:rPr lang="fa-IR" b="1" smtClean="0">
                <a:cs typeface="B Zar" panose="00000400000000000000" pitchFamily="2" charset="-78"/>
              </a:rPr>
              <a:t>با درگیر شدن دانش آموزان در کار گروه یادگیری شان پایدار تر میگردد.</a:t>
            </a:r>
          </a:p>
          <a:p>
            <a:pPr algn="r" rtl="1"/>
            <a:r>
              <a:rPr lang="fa-IR" b="1" smtClean="0">
                <a:cs typeface="B Zar" panose="00000400000000000000" pitchFamily="2" charset="-78"/>
              </a:rPr>
              <a:t>فضای یادگیری از یکنواختی وخشک بودن خارج می شود </a:t>
            </a:r>
          </a:p>
          <a:p>
            <a:endParaRPr lang="fa-IR" b="1" smtClean="0">
              <a:cs typeface="B Zar" panose="00000400000000000000" pitchFamily="2" charset="-78"/>
            </a:endParaRPr>
          </a:p>
        </p:txBody>
      </p:sp>
      <p:sp>
        <p:nvSpPr>
          <p:cNvPr id="38916" name="Title 8"/>
          <p:cNvSpPr>
            <a:spLocks noGrp="1"/>
          </p:cNvSpPr>
          <p:nvPr>
            <p:ph type="title"/>
          </p:nvPr>
        </p:nvSpPr>
        <p:spPr/>
        <p:txBody>
          <a:bodyPr/>
          <a:lstStyle/>
          <a:p>
            <a:endParaRPr lang="fa-IR"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1"/>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0" presetClass="entr" presetSubtype="0" fill="hold" grpId="0"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Effect transition="in" filter="fade">
                                      <p:cBhvr>
                                        <p:cTn id="14" dur="1000"/>
                                        <p:tgtEl>
                                          <p:spTgt spid="6">
                                            <p:txEl>
                                              <p:pRg st="0" end="0"/>
                                            </p:txEl>
                                          </p:spTgt>
                                        </p:tgtEl>
                                      </p:cBhvr>
                                    </p:animEffect>
                                    <p:anim calcmode="lin" valueType="num">
                                      <p:cBhvr>
                                        <p:cTn id="15" dur="1000" fill="hold"/>
                                        <p:tgtEl>
                                          <p:spTgt spid="6">
                                            <p:txEl>
                                              <p:pRg st="0" end="0"/>
                                            </p:txEl>
                                          </p:spTgt>
                                        </p:tgtEl>
                                        <p:attrNameLst>
                                          <p:attrName>ppt_x</p:attrName>
                                        </p:attrNameLst>
                                      </p:cBhvr>
                                      <p:tavLst>
                                        <p:tav tm="0">
                                          <p:val>
                                            <p:strVal val="#ppt_x-.1"/>
                                          </p:val>
                                        </p:tav>
                                        <p:tav tm="100000">
                                          <p:val>
                                            <p:strVal val="#ppt_x"/>
                                          </p:val>
                                        </p:tav>
                                      </p:tavLst>
                                    </p:anim>
                                    <p:anim calcmode="lin" valueType="num">
                                      <p:cBhvr>
                                        <p:cTn id="16" dur="10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0" presetClass="entr" presetSubtype="0" fill="hold" grpId="0" nodeType="click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1000"/>
                                        <p:tgtEl>
                                          <p:spTgt spid="6">
                                            <p:txEl>
                                              <p:pRg st="1" end="1"/>
                                            </p:txEl>
                                          </p:spTgt>
                                        </p:tgtEl>
                                      </p:cBhvr>
                                    </p:animEffect>
                                    <p:anim calcmode="lin" valueType="num">
                                      <p:cBhvr>
                                        <p:cTn id="22" dur="1000" fill="hold"/>
                                        <p:tgtEl>
                                          <p:spTgt spid="6">
                                            <p:txEl>
                                              <p:pRg st="1" end="1"/>
                                            </p:txEl>
                                          </p:spTgt>
                                        </p:tgtEl>
                                        <p:attrNameLst>
                                          <p:attrName>ppt_x</p:attrName>
                                        </p:attrNameLst>
                                      </p:cBhvr>
                                      <p:tavLst>
                                        <p:tav tm="0">
                                          <p:val>
                                            <p:strVal val="#ppt_x-.1"/>
                                          </p:val>
                                        </p:tav>
                                        <p:tav tm="100000">
                                          <p:val>
                                            <p:strVal val="#ppt_x"/>
                                          </p:val>
                                        </p:tav>
                                      </p:tavLst>
                                    </p:anim>
                                    <p:anim calcmode="lin" valueType="num">
                                      <p:cBhvr>
                                        <p:cTn id="23" dur="10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0" presetClass="entr" presetSubtype="0" fill="hold" grpId="0" nodeType="clickEffect">
                                  <p:stCondLst>
                                    <p:cond delay="0"/>
                                  </p:stCondLst>
                                  <p:childTnLst>
                                    <p:set>
                                      <p:cBhvr>
                                        <p:cTn id="27" dur="1" fill="hold">
                                          <p:stCondLst>
                                            <p:cond delay="0"/>
                                          </p:stCondLst>
                                        </p:cTn>
                                        <p:tgtEl>
                                          <p:spTgt spid="6">
                                            <p:txEl>
                                              <p:pRg st="2" end="2"/>
                                            </p:txEl>
                                          </p:spTgt>
                                        </p:tgtEl>
                                        <p:attrNameLst>
                                          <p:attrName>style.visibility</p:attrName>
                                        </p:attrNameLst>
                                      </p:cBhvr>
                                      <p:to>
                                        <p:strVal val="visible"/>
                                      </p:to>
                                    </p:set>
                                    <p:animEffect transition="in" filter="fade">
                                      <p:cBhvr>
                                        <p:cTn id="28" dur="1000"/>
                                        <p:tgtEl>
                                          <p:spTgt spid="6">
                                            <p:txEl>
                                              <p:pRg st="2" end="2"/>
                                            </p:txEl>
                                          </p:spTgt>
                                        </p:tgtEl>
                                      </p:cBhvr>
                                    </p:animEffect>
                                    <p:anim calcmode="lin" valueType="num">
                                      <p:cBhvr>
                                        <p:cTn id="29" dur="1000" fill="hold"/>
                                        <p:tgtEl>
                                          <p:spTgt spid="6">
                                            <p:txEl>
                                              <p:pRg st="2" end="2"/>
                                            </p:txEl>
                                          </p:spTgt>
                                        </p:tgtEl>
                                        <p:attrNameLst>
                                          <p:attrName>ppt_x</p:attrName>
                                        </p:attrNameLst>
                                      </p:cBhvr>
                                      <p:tavLst>
                                        <p:tav tm="0">
                                          <p:val>
                                            <p:strVal val="#ppt_x-.1"/>
                                          </p:val>
                                        </p:tav>
                                        <p:tav tm="100000">
                                          <p:val>
                                            <p:strVal val="#ppt_x"/>
                                          </p:val>
                                        </p:tav>
                                      </p:tavLst>
                                    </p:anim>
                                    <p:anim calcmode="lin" valueType="num">
                                      <p:cBhvr>
                                        <p:cTn id="30" dur="10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40" presetClass="entr" presetSubtype="0" fill="hold" grpId="0" nodeType="clickEffect">
                                  <p:stCondLst>
                                    <p:cond delay="0"/>
                                  </p:stCondLst>
                                  <p:childTnLst>
                                    <p:set>
                                      <p:cBhvr>
                                        <p:cTn id="34" dur="1" fill="hold">
                                          <p:stCondLst>
                                            <p:cond delay="0"/>
                                          </p:stCondLst>
                                        </p:cTn>
                                        <p:tgtEl>
                                          <p:spTgt spid="6">
                                            <p:txEl>
                                              <p:pRg st="3" end="3"/>
                                            </p:txEl>
                                          </p:spTgt>
                                        </p:tgtEl>
                                        <p:attrNameLst>
                                          <p:attrName>style.visibility</p:attrName>
                                        </p:attrNameLst>
                                      </p:cBhvr>
                                      <p:to>
                                        <p:strVal val="visible"/>
                                      </p:to>
                                    </p:set>
                                    <p:animEffect transition="in" filter="fade">
                                      <p:cBhvr>
                                        <p:cTn id="35" dur="1000"/>
                                        <p:tgtEl>
                                          <p:spTgt spid="6">
                                            <p:txEl>
                                              <p:pRg st="3" end="3"/>
                                            </p:txEl>
                                          </p:spTgt>
                                        </p:tgtEl>
                                      </p:cBhvr>
                                    </p:animEffect>
                                    <p:anim calcmode="lin" valueType="num">
                                      <p:cBhvr>
                                        <p:cTn id="36" dur="1000" fill="hold"/>
                                        <p:tgtEl>
                                          <p:spTgt spid="6">
                                            <p:txEl>
                                              <p:pRg st="3" end="3"/>
                                            </p:txEl>
                                          </p:spTgt>
                                        </p:tgtEl>
                                        <p:attrNameLst>
                                          <p:attrName>ppt_x</p:attrName>
                                        </p:attrNameLst>
                                      </p:cBhvr>
                                      <p:tavLst>
                                        <p:tav tm="0">
                                          <p:val>
                                            <p:strVal val="#ppt_x-.1"/>
                                          </p:val>
                                        </p:tav>
                                        <p:tav tm="100000">
                                          <p:val>
                                            <p:strVal val="#ppt_x"/>
                                          </p:val>
                                        </p:tav>
                                      </p:tavLst>
                                    </p:anim>
                                    <p:anim calcmode="lin" valueType="num">
                                      <p:cBhvr>
                                        <p:cTn id="37" dur="1000" fill="hold"/>
                                        <p:tgtEl>
                                          <p:spTgt spid="6">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40" presetClass="entr" presetSubtype="0" fill="hold" grpId="0" nodeType="clickEffect">
                                  <p:stCondLst>
                                    <p:cond delay="0"/>
                                  </p:stCondLst>
                                  <p:childTnLst>
                                    <p:set>
                                      <p:cBhvr>
                                        <p:cTn id="41" dur="1" fill="hold">
                                          <p:stCondLst>
                                            <p:cond delay="0"/>
                                          </p:stCondLst>
                                        </p:cTn>
                                        <p:tgtEl>
                                          <p:spTgt spid="6">
                                            <p:txEl>
                                              <p:pRg st="4" end="4"/>
                                            </p:txEl>
                                          </p:spTgt>
                                        </p:tgtEl>
                                        <p:attrNameLst>
                                          <p:attrName>style.visibility</p:attrName>
                                        </p:attrNameLst>
                                      </p:cBhvr>
                                      <p:to>
                                        <p:strVal val="visible"/>
                                      </p:to>
                                    </p:set>
                                    <p:animEffect transition="in" filter="fade">
                                      <p:cBhvr>
                                        <p:cTn id="42" dur="1000"/>
                                        <p:tgtEl>
                                          <p:spTgt spid="6">
                                            <p:txEl>
                                              <p:pRg st="4" end="4"/>
                                            </p:txEl>
                                          </p:spTgt>
                                        </p:tgtEl>
                                      </p:cBhvr>
                                    </p:animEffect>
                                    <p:anim calcmode="lin" valueType="num">
                                      <p:cBhvr>
                                        <p:cTn id="43" dur="1000" fill="hold"/>
                                        <p:tgtEl>
                                          <p:spTgt spid="6">
                                            <p:txEl>
                                              <p:pRg st="4" end="4"/>
                                            </p:txEl>
                                          </p:spTgt>
                                        </p:tgtEl>
                                        <p:attrNameLst>
                                          <p:attrName>ppt_x</p:attrName>
                                        </p:attrNameLst>
                                      </p:cBhvr>
                                      <p:tavLst>
                                        <p:tav tm="0">
                                          <p:val>
                                            <p:strVal val="#ppt_x-.1"/>
                                          </p:val>
                                        </p:tav>
                                        <p:tav tm="100000">
                                          <p:val>
                                            <p:strVal val="#ppt_x"/>
                                          </p:val>
                                        </p:tav>
                                      </p:tavLst>
                                    </p:anim>
                                    <p:anim calcmode="lin" valueType="num">
                                      <p:cBhvr>
                                        <p:cTn id="44" dur="1000" fill="hold"/>
                                        <p:tgtEl>
                                          <p:spTgt spid="6">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8357" name="Rectangle 5"/>
          <p:cNvSpPr>
            <a:spLocks noGrp="1" noChangeArrowheads="1"/>
          </p:cNvSpPr>
          <p:nvPr>
            <p:ph type="ctrTitle"/>
          </p:nvPr>
        </p:nvSpPr>
        <p:spPr>
          <a:xfrm>
            <a:off x="304800" y="304800"/>
            <a:ext cx="8439150" cy="981075"/>
          </a:xfrm>
        </p:spPr>
        <p:txBody>
          <a:bodyPr/>
          <a:lstStyle/>
          <a:p>
            <a:pPr algn="r" eaLnBrk="1" hangingPunct="1"/>
            <a:r>
              <a:rPr lang="fa-IR" sz="4800" smtClean="0">
                <a:solidFill>
                  <a:schemeClr val="bg1"/>
                </a:solidFill>
                <a:cs typeface="B Zar" panose="00000400000000000000" pitchFamily="2" charset="-78"/>
              </a:rPr>
              <a:t>3-فعاليت معنادار:</a:t>
            </a:r>
            <a:r>
              <a:rPr lang="fa-IR" sz="4800" smtClean="0">
                <a:solidFill>
                  <a:schemeClr val="bg1"/>
                </a:solidFill>
              </a:rPr>
              <a:t/>
            </a:r>
            <a:br>
              <a:rPr lang="fa-IR" sz="4800" smtClean="0">
                <a:solidFill>
                  <a:schemeClr val="bg1"/>
                </a:solidFill>
              </a:rPr>
            </a:br>
            <a:endParaRPr lang="en-US" sz="4800" smtClean="0">
              <a:solidFill>
                <a:schemeClr val="bg1"/>
              </a:solidFill>
            </a:endParaRPr>
          </a:p>
        </p:txBody>
      </p:sp>
      <p:sp>
        <p:nvSpPr>
          <p:cNvPr id="228358" name="Rectangle 6"/>
          <p:cNvSpPr>
            <a:spLocks noGrp="1" noChangeArrowheads="1"/>
          </p:cNvSpPr>
          <p:nvPr>
            <p:ph type="subTitle" idx="1"/>
          </p:nvPr>
        </p:nvSpPr>
        <p:spPr>
          <a:xfrm>
            <a:off x="0" y="1295400"/>
            <a:ext cx="9144000" cy="5786438"/>
          </a:xfrm>
        </p:spPr>
        <p:txBody>
          <a:bodyPr/>
          <a:lstStyle/>
          <a:p>
            <a:pPr algn="r" rtl="1" eaLnBrk="1" hangingPunct="1">
              <a:defRPr/>
            </a:pPr>
            <a:r>
              <a:rPr lang="fa-IR" sz="3200" b="1" kern="1200" dirty="0" smtClean="0">
                <a:latin typeface="Tahoma" pitchFamily="34" charset="0"/>
                <a:cs typeface="B Koodak" pitchFamily="2" charset="-78"/>
              </a:rPr>
              <a:t>افرادزماني بهتريادمي گيرندكه بتواننددر فعاليتهايي شركت كنند كه از نظر فرهنگي مناسبند و براي زندگي واقعي سودمند انگاشته مي شوند.</a:t>
            </a:r>
            <a:br>
              <a:rPr lang="fa-IR" sz="3200" b="1" kern="1200" dirty="0" smtClean="0">
                <a:latin typeface="Tahoma" pitchFamily="34" charset="0"/>
                <a:cs typeface="B Koodak" pitchFamily="2" charset="-78"/>
              </a:rPr>
            </a:br>
            <a:r>
              <a:rPr lang="fa-IR" sz="3200" b="1" kern="1200" dirty="0" smtClean="0">
                <a:latin typeface="Tahoma" pitchFamily="34" charset="0"/>
                <a:cs typeface="B Koodak" pitchFamily="2" charset="-78"/>
              </a:rPr>
              <a:t>نتايج تحقيقات:</a:t>
            </a:r>
            <a:br>
              <a:rPr lang="fa-IR" sz="3200" b="1" kern="1200" dirty="0" smtClean="0">
                <a:latin typeface="Tahoma" pitchFamily="34" charset="0"/>
                <a:cs typeface="B Koodak" pitchFamily="2" charset="-78"/>
              </a:rPr>
            </a:br>
            <a:r>
              <a:rPr lang="fa-IR" sz="3200" b="1" kern="1200" dirty="0" smtClean="0">
                <a:latin typeface="Tahoma" pitchFamily="34" charset="0"/>
                <a:cs typeface="B Koodak" pitchFamily="2" charset="-78"/>
              </a:rPr>
              <a:t>بسياري از فعاليتهاي مدرسه اي معنادار نيستند، زيرا دانش آموزان نه فقط دليل انجام آنهارانمي دانند ؛ بلكه از هدف وسودمندي آنها هم آگاهي ندارند. گاه اين فعاليت ها به دليل عدم تناسب فرهنگي ، معنادارنيستند.</a:t>
            </a:r>
            <a:endParaRPr lang="en-US" sz="3200" b="1" kern="1200" dirty="0" smtClean="0">
              <a:latin typeface="Tahoma" pitchFamily="34" charset="0"/>
              <a:cs typeface="B Koodak"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28357"/>
                                        </p:tgtEl>
                                        <p:attrNameLst>
                                          <p:attrName>style.visibility</p:attrName>
                                        </p:attrNameLst>
                                      </p:cBhvr>
                                      <p:to>
                                        <p:strVal val="visible"/>
                                      </p:to>
                                    </p:set>
                                    <p:animEffect transition="in" filter="wheel(4)">
                                      <p:cBhvr>
                                        <p:cTn id="7" dur="2000"/>
                                        <p:tgtEl>
                                          <p:spTgt spid="22835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7" presetClass="entr" presetSubtype="0" fill="hold" grpId="0" nodeType="clickEffect">
                                  <p:stCondLst>
                                    <p:cond delay="0"/>
                                  </p:stCondLst>
                                  <p:childTnLst>
                                    <p:set>
                                      <p:cBhvr>
                                        <p:cTn id="11" dur="1" fill="hold">
                                          <p:stCondLst>
                                            <p:cond delay="0"/>
                                          </p:stCondLst>
                                        </p:cTn>
                                        <p:tgtEl>
                                          <p:spTgt spid="228358">
                                            <p:txEl>
                                              <p:pRg st="0" end="0"/>
                                            </p:txEl>
                                          </p:spTgt>
                                        </p:tgtEl>
                                        <p:attrNameLst>
                                          <p:attrName>style.visibility</p:attrName>
                                        </p:attrNameLst>
                                      </p:cBhvr>
                                      <p:to>
                                        <p:strVal val="visible"/>
                                      </p:to>
                                    </p:set>
                                    <p:animEffect transition="in" filter="fade">
                                      <p:cBhvr>
                                        <p:cTn id="12" dur="1000"/>
                                        <p:tgtEl>
                                          <p:spTgt spid="228358">
                                            <p:txEl>
                                              <p:pRg st="0" end="0"/>
                                            </p:txEl>
                                          </p:spTgt>
                                        </p:tgtEl>
                                      </p:cBhvr>
                                    </p:animEffect>
                                    <p:anim calcmode="lin" valueType="num">
                                      <p:cBhvr>
                                        <p:cTn id="13" dur="1000" fill="hold"/>
                                        <p:tgtEl>
                                          <p:spTgt spid="228358">
                                            <p:txEl>
                                              <p:pRg st="0" end="0"/>
                                            </p:txEl>
                                          </p:spTgt>
                                        </p:tgtEl>
                                        <p:attrNameLst>
                                          <p:attrName>ppt_x</p:attrName>
                                        </p:attrNameLst>
                                      </p:cBhvr>
                                      <p:tavLst>
                                        <p:tav tm="0">
                                          <p:val>
                                            <p:strVal val="#ppt_x"/>
                                          </p:val>
                                        </p:tav>
                                        <p:tav tm="100000">
                                          <p:val>
                                            <p:strVal val="#ppt_x"/>
                                          </p:val>
                                        </p:tav>
                                      </p:tavLst>
                                    </p:anim>
                                    <p:anim calcmode="lin" valueType="num">
                                      <p:cBhvr>
                                        <p:cTn id="14" dur="900" decel="100000" fill="hold"/>
                                        <p:tgtEl>
                                          <p:spTgt spid="228358">
                                            <p:txEl>
                                              <p:pRg st="0" end="0"/>
                                            </p:txEl>
                                          </p:spTgt>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228358">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8357" grpId="0"/>
      <p:bldP spid="228358" grpId="0" build="p"/>
    </p:bldLst>
  </p:timing>
</p:sld>
</file>

<file path=ppt/slides/slide35.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31428" name="Rectangle 4"/>
          <p:cNvSpPr>
            <a:spLocks noGrp="1" noRot="1" noChangeArrowheads="1"/>
          </p:cNvSpPr>
          <p:nvPr>
            <p:ph type="title"/>
          </p:nvPr>
        </p:nvSpPr>
        <p:spPr>
          <a:xfrm>
            <a:off x="0" y="244475"/>
            <a:ext cx="8964613" cy="6424613"/>
          </a:xfrm>
        </p:spPr>
        <p:txBody>
          <a:bodyPr/>
          <a:lstStyle/>
          <a:p>
            <a:pPr eaLnBrk="1" hangingPunct="1">
              <a:defRPr/>
            </a:pPr>
            <a:r>
              <a:rPr lang="fa-IR" dirty="0" smtClean="0">
                <a:solidFill>
                  <a:schemeClr val="accent2">
                    <a:lumMod val="75000"/>
                  </a:schemeClr>
                </a:solidFill>
                <a:cs typeface="B Zar" pitchFamily="2" charset="-78"/>
              </a:rPr>
              <a:t>در كلاس درس:</a:t>
            </a:r>
            <a:r>
              <a:rPr lang="fa-IR" dirty="0" smtClean="0">
                <a:cs typeface="B Zar" pitchFamily="2" charset="-78"/>
              </a:rPr>
              <a:t/>
            </a:r>
            <a:br>
              <a:rPr lang="fa-IR" dirty="0" smtClean="0">
                <a:cs typeface="B Zar" pitchFamily="2" charset="-78"/>
              </a:rPr>
            </a:br>
            <a:r>
              <a:rPr lang="fa-IR" sz="3600" dirty="0" smtClean="0">
                <a:cs typeface="B Zar" pitchFamily="2" charset="-78"/>
              </a:rPr>
              <a:t> </a:t>
            </a:r>
            <a:r>
              <a:rPr lang="fa-IR" sz="3200" kern="1200" dirty="0" smtClean="0">
                <a:solidFill>
                  <a:schemeClr val="tx1"/>
                </a:solidFill>
                <a:latin typeface="Tahoma" pitchFamily="34" charset="0"/>
                <a:cs typeface="B Koodak" pitchFamily="2" charset="-78"/>
              </a:rPr>
              <a:t>معلمان مي توانند فعاليت هاي كلاسي را از طريق انجام آنها در بستري عيني معنادار سازند.براي مثال،زبان شفاهي ومهارتهاي برقراري ارتباط آنان رابا شركت دادن در بحث ها بهبود بخشند.مهارت نگارش آنان را بادرگيركردن درتهيه روزنامه كلاسي ارتقا بخشند.دانش آموزان مي توانند علوم رابا شركت درپروژه هاي زيست محيطي مدرسه يااجتماع فراگيرند</a:t>
            </a:r>
            <a:r>
              <a:rPr lang="fa-IR" sz="3600" dirty="0" smtClean="0">
                <a:cs typeface="B Zar" pitchFamily="2" charset="-78"/>
              </a:rPr>
              <a:t>.</a:t>
            </a:r>
            <a:endParaRPr lang="en-US" sz="3600" dirty="0" smtClean="0">
              <a:cs typeface="B Zar"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31428"/>
                                        </p:tgtEl>
                                        <p:attrNameLst>
                                          <p:attrName>style.visibility</p:attrName>
                                        </p:attrNameLst>
                                      </p:cBhvr>
                                      <p:to>
                                        <p:strVal val="visible"/>
                                      </p:to>
                                    </p:set>
                                    <p:animEffect transition="in" filter="fade">
                                      <p:cBhvr>
                                        <p:cTn id="7" dur="770" decel="100000"/>
                                        <p:tgtEl>
                                          <p:spTgt spid="231428"/>
                                        </p:tgtEl>
                                      </p:cBhvr>
                                    </p:animEffect>
                                    <p:animScale>
                                      <p:cBhvr>
                                        <p:cTn id="8" dur="770" decel="100000"/>
                                        <p:tgtEl>
                                          <p:spTgt spid="231428"/>
                                        </p:tgtEl>
                                      </p:cBhvr>
                                      <p:from x="10000" y="10000"/>
                                      <p:to x="200000" y="450000"/>
                                    </p:animScale>
                                    <p:animScale>
                                      <p:cBhvr>
                                        <p:cTn id="9" dur="1230" accel="100000" fill="hold">
                                          <p:stCondLst>
                                            <p:cond delay="770"/>
                                          </p:stCondLst>
                                        </p:cTn>
                                        <p:tgtEl>
                                          <p:spTgt spid="231428"/>
                                        </p:tgtEl>
                                      </p:cBhvr>
                                      <p:from x="200000" y="450000"/>
                                      <p:to x="100000" y="100000"/>
                                    </p:animScale>
                                    <p:set>
                                      <p:cBhvr>
                                        <p:cTn id="10" dur="770" fill="hold"/>
                                        <p:tgtEl>
                                          <p:spTgt spid="231428"/>
                                        </p:tgtEl>
                                        <p:attrNameLst>
                                          <p:attrName>ppt_x</p:attrName>
                                        </p:attrNameLst>
                                      </p:cBhvr>
                                      <p:to>
                                        <p:strVal val="(0.5)"/>
                                      </p:to>
                                    </p:set>
                                    <p:anim from="(0.5)" to="(#ppt_x)" calcmode="lin" valueType="num">
                                      <p:cBhvr>
                                        <p:cTn id="11" dur="1230" accel="100000" fill="hold">
                                          <p:stCondLst>
                                            <p:cond delay="770"/>
                                          </p:stCondLst>
                                        </p:cTn>
                                        <p:tgtEl>
                                          <p:spTgt spid="231428"/>
                                        </p:tgtEl>
                                        <p:attrNameLst>
                                          <p:attrName>ppt_x</p:attrName>
                                        </p:attrNameLst>
                                      </p:cBhvr>
                                    </p:anim>
                                    <p:set>
                                      <p:cBhvr>
                                        <p:cTn id="12" dur="770" fill="hold"/>
                                        <p:tgtEl>
                                          <p:spTgt spid="231428"/>
                                        </p:tgtEl>
                                        <p:attrNameLst>
                                          <p:attrName>ppt_y</p:attrName>
                                        </p:attrNameLst>
                                      </p:cBhvr>
                                      <p:to>
                                        <p:strVal val="(#ppt_y+0.4)"/>
                                      </p:to>
                                    </p:set>
                                    <p:anim from="(#ppt_y+0.4)" to="(#ppt_y)" calcmode="lin" valueType="num">
                                      <p:cBhvr>
                                        <p:cTn id="13" dur="1230" accel="100000" fill="hold">
                                          <p:stCondLst>
                                            <p:cond delay="770"/>
                                          </p:stCondLst>
                                        </p:cTn>
                                        <p:tgtEl>
                                          <p:spTgt spid="231428"/>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1428" grpId="0"/>
    </p:bldLst>
  </p:timing>
</p:sld>
</file>

<file path=ppt/slides/slide36.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33474" name="Rectangle 2"/>
          <p:cNvSpPr>
            <a:spLocks noGrp="1" noRot="1" noChangeArrowheads="1"/>
          </p:cNvSpPr>
          <p:nvPr>
            <p:ph type="title"/>
          </p:nvPr>
        </p:nvSpPr>
        <p:spPr>
          <a:xfrm>
            <a:off x="457200" y="685800"/>
            <a:ext cx="8385175" cy="881063"/>
          </a:xfrm>
        </p:spPr>
        <p:txBody>
          <a:bodyPr/>
          <a:lstStyle/>
          <a:p>
            <a:pPr eaLnBrk="1" hangingPunct="1"/>
            <a:r>
              <a:rPr lang="fa-IR" sz="4400" smtClean="0">
                <a:cs typeface="B Zar" panose="00000400000000000000" pitchFamily="2" charset="-78"/>
              </a:rPr>
              <a:t>4-خود نظم جويي وفكور بودن:</a:t>
            </a:r>
            <a:endParaRPr lang="en-US" sz="4400" smtClean="0">
              <a:cs typeface="B Zar" panose="00000400000000000000" pitchFamily="2" charset="-78"/>
            </a:endParaRPr>
          </a:p>
        </p:txBody>
      </p:sp>
      <p:sp>
        <p:nvSpPr>
          <p:cNvPr id="233475" name="Rectangle 3"/>
          <p:cNvSpPr>
            <a:spLocks noGrp="1" noRot="1" noChangeArrowheads="1"/>
          </p:cNvSpPr>
          <p:nvPr>
            <p:ph type="body" idx="1"/>
          </p:nvPr>
        </p:nvSpPr>
        <p:spPr>
          <a:xfrm>
            <a:off x="228600" y="1905000"/>
            <a:ext cx="8785225" cy="5327650"/>
          </a:xfrm>
        </p:spPr>
        <p:txBody>
          <a:bodyPr/>
          <a:lstStyle/>
          <a:p>
            <a:pPr algn="r" rtl="1" eaLnBrk="1" hangingPunct="1">
              <a:lnSpc>
                <a:spcPct val="90000"/>
              </a:lnSpc>
              <a:defRPr/>
            </a:pPr>
            <a:r>
              <a:rPr lang="fa-IR" b="1" kern="1200" dirty="0" smtClean="0">
                <a:latin typeface="Tahoma" pitchFamily="34" charset="0"/>
                <a:cs typeface="B Koodak" pitchFamily="2" charset="-78"/>
              </a:rPr>
              <a:t>يادگيرندگان بايد نحوه ي برنامه ريزي وپايش يادگيريشان ،شيوه ي دستيابي به اهداف يادگيريشان و نحوه ي تصحيح غلط هايشان را بدانند.</a:t>
            </a:r>
          </a:p>
          <a:p>
            <a:pPr eaLnBrk="1" hangingPunct="1">
              <a:lnSpc>
                <a:spcPct val="90000"/>
              </a:lnSpc>
              <a:defRPr/>
            </a:pPr>
            <a:endParaRPr lang="en-US" b="1" dirty="0" smtClean="0">
              <a:cs typeface="B Zar"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33474"/>
                                        </p:tgtEl>
                                        <p:attrNameLst>
                                          <p:attrName>style.visibility</p:attrName>
                                        </p:attrNameLst>
                                      </p:cBhvr>
                                      <p:to>
                                        <p:strVal val="visible"/>
                                      </p:to>
                                    </p:set>
                                    <p:animEffect transition="in" filter="circle(in)">
                                      <p:cBhvr>
                                        <p:cTn id="7" dur="2000"/>
                                        <p:tgtEl>
                                          <p:spTgt spid="23347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1" presetClass="entr" presetSubtype="0" fill="hold" grpId="0" nodeType="clickEffect">
                                  <p:stCondLst>
                                    <p:cond delay="0"/>
                                  </p:stCondLst>
                                  <p:childTnLst>
                                    <p:set>
                                      <p:cBhvr>
                                        <p:cTn id="11" dur="1" fill="hold">
                                          <p:stCondLst>
                                            <p:cond delay="0"/>
                                          </p:stCondLst>
                                        </p:cTn>
                                        <p:tgtEl>
                                          <p:spTgt spid="233475">
                                            <p:txEl>
                                              <p:pRg st="0" end="0"/>
                                            </p:txEl>
                                          </p:spTgt>
                                        </p:tgtEl>
                                        <p:attrNameLst>
                                          <p:attrName>style.visibility</p:attrName>
                                        </p:attrNameLst>
                                      </p:cBhvr>
                                      <p:to>
                                        <p:strVal val="visible"/>
                                      </p:to>
                                    </p:set>
                                    <p:animEffect transition="in" filter="fade">
                                      <p:cBhvr>
                                        <p:cTn id="12" dur="770" decel="100000"/>
                                        <p:tgtEl>
                                          <p:spTgt spid="233475">
                                            <p:txEl>
                                              <p:pRg st="0" end="0"/>
                                            </p:txEl>
                                          </p:spTgt>
                                        </p:tgtEl>
                                      </p:cBhvr>
                                    </p:animEffect>
                                    <p:animScale>
                                      <p:cBhvr>
                                        <p:cTn id="13" dur="770" decel="100000"/>
                                        <p:tgtEl>
                                          <p:spTgt spid="233475">
                                            <p:txEl>
                                              <p:pRg st="0" end="0"/>
                                            </p:txEl>
                                          </p:spTgt>
                                        </p:tgtEl>
                                      </p:cBhvr>
                                      <p:from x="10000" y="10000"/>
                                      <p:to x="200000" y="450000"/>
                                    </p:animScale>
                                    <p:animScale>
                                      <p:cBhvr>
                                        <p:cTn id="14" dur="1230" accel="100000" fill="hold">
                                          <p:stCondLst>
                                            <p:cond delay="770"/>
                                          </p:stCondLst>
                                        </p:cTn>
                                        <p:tgtEl>
                                          <p:spTgt spid="233475">
                                            <p:txEl>
                                              <p:pRg st="0" end="0"/>
                                            </p:txEl>
                                          </p:spTgt>
                                        </p:tgtEl>
                                      </p:cBhvr>
                                      <p:from x="200000" y="450000"/>
                                      <p:to x="100000" y="100000"/>
                                    </p:animScale>
                                    <p:set>
                                      <p:cBhvr>
                                        <p:cTn id="15" dur="770" fill="hold"/>
                                        <p:tgtEl>
                                          <p:spTgt spid="233475">
                                            <p:txEl>
                                              <p:pRg st="0" end="0"/>
                                            </p:txEl>
                                          </p:spTgt>
                                        </p:tgtEl>
                                        <p:attrNameLst>
                                          <p:attrName>ppt_x</p:attrName>
                                        </p:attrNameLst>
                                      </p:cBhvr>
                                      <p:to>
                                        <p:strVal val="(0.5)"/>
                                      </p:to>
                                    </p:set>
                                    <p:anim from="(0.5)" to="(#ppt_x)" calcmode="lin" valueType="num">
                                      <p:cBhvr>
                                        <p:cTn id="16" dur="1230" accel="100000" fill="hold">
                                          <p:stCondLst>
                                            <p:cond delay="770"/>
                                          </p:stCondLst>
                                        </p:cTn>
                                        <p:tgtEl>
                                          <p:spTgt spid="233475">
                                            <p:txEl>
                                              <p:pRg st="0" end="0"/>
                                            </p:txEl>
                                          </p:spTgt>
                                        </p:tgtEl>
                                        <p:attrNameLst>
                                          <p:attrName>ppt_x</p:attrName>
                                        </p:attrNameLst>
                                      </p:cBhvr>
                                    </p:anim>
                                    <p:set>
                                      <p:cBhvr>
                                        <p:cTn id="17" dur="770" fill="hold"/>
                                        <p:tgtEl>
                                          <p:spTgt spid="233475">
                                            <p:txEl>
                                              <p:pRg st="0" end="0"/>
                                            </p:txEl>
                                          </p:spTgt>
                                        </p:tgtEl>
                                        <p:attrNameLst>
                                          <p:attrName>ppt_y</p:attrName>
                                        </p:attrNameLst>
                                      </p:cBhvr>
                                      <p:to>
                                        <p:strVal val="(#ppt_y+0.4)"/>
                                      </p:to>
                                    </p:set>
                                    <p:anim from="(#ppt_y+0.4)" to="(#ppt_y)" calcmode="lin" valueType="num">
                                      <p:cBhvr>
                                        <p:cTn id="18" dur="1230" accel="100000" fill="hold">
                                          <p:stCondLst>
                                            <p:cond delay="770"/>
                                          </p:stCondLst>
                                        </p:cTn>
                                        <p:tgtEl>
                                          <p:spTgt spid="233475">
                                            <p:txEl>
                                              <p:pRg st="0" end="0"/>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474" grpId="0"/>
      <p:bldP spid="233475" grpId="0" build="p"/>
    </p:bld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4500" name="Rectangle 4"/>
          <p:cNvSpPr>
            <a:spLocks noGrp="1" noRot="1" noChangeArrowheads="1"/>
          </p:cNvSpPr>
          <p:nvPr>
            <p:ph type="title"/>
          </p:nvPr>
        </p:nvSpPr>
        <p:spPr>
          <a:xfrm>
            <a:off x="179388" y="244475"/>
            <a:ext cx="8964612" cy="6424613"/>
          </a:xfrm>
        </p:spPr>
        <p:txBody>
          <a:bodyPr/>
          <a:lstStyle/>
          <a:p>
            <a:pPr eaLnBrk="1" hangingPunct="1">
              <a:defRPr/>
            </a:pPr>
            <a:r>
              <a:rPr lang="fa-IR" dirty="0" smtClean="0">
                <a:cs typeface="B Zar" pitchFamily="2" charset="-78"/>
              </a:rPr>
              <a:t>يافته هاي پژوهش:</a:t>
            </a:r>
            <a:br>
              <a:rPr lang="fa-IR" dirty="0" smtClean="0">
                <a:cs typeface="B Zar" pitchFamily="2" charset="-78"/>
              </a:rPr>
            </a:br>
            <a:r>
              <a:rPr lang="fa-IR" sz="3200" kern="1200" dirty="0" smtClean="0">
                <a:solidFill>
                  <a:schemeClr val="tx1"/>
                </a:solidFill>
                <a:latin typeface="Tahoma" pitchFamily="34" charset="0"/>
                <a:cs typeface="B Koodak" pitchFamily="2" charset="-78"/>
              </a:rPr>
              <a:t>در اين جا اصطلاح ((خودنظم جويي ))به منظورنشان دادن توانايي دانش آموزان براي پايش يادگيري خود و درك زمان وقوع خطا و آگاهي ازشيوه رفع آنها به كار رفته است. خودنظم جويي همانند راهبردي عمل كردن نيست . در راهبردي عمل كردن خوداشخاص مي توانندازراهبردهاي يادگيري بطور مكانيكي استفاده كنندبي آنكه كاملاًازآنچه انجام ميدهند آگاه باشند.</a:t>
            </a:r>
            <a:endParaRPr lang="en-US" sz="3200" kern="1200" dirty="0" smtClean="0">
              <a:solidFill>
                <a:schemeClr val="tx1"/>
              </a:solidFill>
              <a:latin typeface="Tahoma" pitchFamily="34" charset="0"/>
              <a:cs typeface="B Koodak" pitchFamily="2" charset="-78"/>
            </a:endParaRP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6548" name="Rectangle 4"/>
          <p:cNvSpPr>
            <a:spLocks noGrp="1" noRot="1" noChangeArrowheads="1"/>
          </p:cNvSpPr>
          <p:nvPr>
            <p:ph type="title"/>
          </p:nvPr>
        </p:nvSpPr>
        <p:spPr>
          <a:xfrm>
            <a:off x="179388" y="244475"/>
            <a:ext cx="8964612" cy="6613525"/>
          </a:xfrm>
        </p:spPr>
        <p:txBody>
          <a:bodyPr/>
          <a:lstStyle/>
          <a:p>
            <a:pPr algn="just" rtl="1" eaLnBrk="1" hangingPunct="1">
              <a:defRPr/>
            </a:pPr>
            <a:r>
              <a:rPr lang="fa-IR" sz="3200" kern="1200" dirty="0" smtClean="0">
                <a:solidFill>
                  <a:schemeClr val="tx1"/>
                </a:solidFill>
                <a:latin typeface="Tahoma" pitchFamily="34" charset="0"/>
                <a:cs typeface="B Koodak" pitchFamily="2" charset="-78"/>
              </a:rPr>
              <a:t>خود نظم جويي پديدآوري راهبردهاي خاصي رادربرمي گيردكه به يادگيرندگان كمك مي كند فراگيريشان راارزشيابي كنند،درك وفهمشان را وارسي كنندو خطاهايشان رادرزمان مناسبي اصلاح كنند.خود نظم جويي  مستلزم تفكر ،يعني آگاه بودن از راهبردها است.تفكر رامي توان از طريق بحث،مذاكره ها،نوشته ها،يعني آنجا كه كودكان براي بيان نظراتشان ترغيب مي شوند واز آن ها ‌‌‌‌‌‌‍‍[نظراتشان] دفاع مي كنند پرورش داد. جنبه ديگر تفكر،قادر بودن به تميز ظواهر از واقعيت، باورهاي عام ازدانش علمي وغيره است.</a:t>
            </a:r>
            <a:endParaRPr lang="en-US" sz="3200" kern="1200" dirty="0" smtClean="0">
              <a:solidFill>
                <a:schemeClr val="tx1"/>
              </a:solidFill>
              <a:latin typeface="Tahoma" pitchFamily="34" charset="0"/>
              <a:cs typeface="B Koodak" pitchFamily="2" charset="-78"/>
            </a:endParaRP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8596" name="Rectangle 4"/>
          <p:cNvSpPr>
            <a:spLocks noGrp="1" noRot="1" noChangeArrowheads="1"/>
          </p:cNvSpPr>
          <p:nvPr>
            <p:ph type="title"/>
          </p:nvPr>
        </p:nvSpPr>
        <p:spPr>
          <a:xfrm>
            <a:off x="179388" y="244475"/>
            <a:ext cx="8964612" cy="6424613"/>
          </a:xfrm>
        </p:spPr>
        <p:txBody>
          <a:bodyPr/>
          <a:lstStyle/>
          <a:p>
            <a:pPr eaLnBrk="1" hangingPunct="1">
              <a:defRPr/>
            </a:pPr>
            <a:r>
              <a:rPr lang="fa-IR" sz="4600" dirty="0" smtClean="0">
                <a:solidFill>
                  <a:schemeClr val="accent2">
                    <a:lumMod val="75000"/>
                  </a:schemeClr>
                </a:solidFill>
                <a:cs typeface="B Zar" pitchFamily="2" charset="-78"/>
              </a:rPr>
              <a:t>دركلاس درس:</a:t>
            </a:r>
            <a:r>
              <a:rPr lang="fa-IR" sz="4200" dirty="0" smtClean="0">
                <a:cs typeface="B Zar" pitchFamily="2" charset="-78"/>
              </a:rPr>
              <a:t/>
            </a:r>
            <a:br>
              <a:rPr lang="fa-IR" sz="4200" dirty="0" smtClean="0">
                <a:cs typeface="B Zar" pitchFamily="2" charset="-78"/>
              </a:rPr>
            </a:br>
            <a:r>
              <a:rPr lang="fa-IR" sz="3200" kern="1200" dirty="0" smtClean="0">
                <a:solidFill>
                  <a:schemeClr val="tx1"/>
                </a:solidFill>
                <a:latin typeface="Tahoma" pitchFamily="34" charset="0"/>
                <a:cs typeface="B Koodak" pitchFamily="2" charset="-78"/>
              </a:rPr>
              <a:t>معلمان ميتوانندباايجاد فرصتهايي به دانش آموزان براي خود نظم جويي ومتفكر شدن كمك كنند:</a:t>
            </a:r>
            <a:br>
              <a:rPr lang="fa-IR" sz="3200" kern="1200" dirty="0" smtClean="0">
                <a:solidFill>
                  <a:schemeClr val="tx1"/>
                </a:solidFill>
                <a:latin typeface="Tahoma" pitchFamily="34" charset="0"/>
                <a:cs typeface="B Koodak" pitchFamily="2" charset="-78"/>
              </a:rPr>
            </a:br>
            <a:r>
              <a:rPr lang="fa-IR" sz="3200" kern="1200" dirty="0" smtClean="0">
                <a:solidFill>
                  <a:schemeClr val="tx1"/>
                </a:solidFill>
                <a:latin typeface="Tahoma" pitchFamily="34" charset="0"/>
                <a:cs typeface="B Koodak" pitchFamily="2" charset="-78"/>
              </a:rPr>
              <a:t>*طراحي حل مسايل ،طراحي آزمايش وخواندن كتاب</a:t>
            </a:r>
            <a:br>
              <a:rPr lang="fa-IR" sz="3200" kern="1200" dirty="0" smtClean="0">
                <a:solidFill>
                  <a:schemeClr val="tx1"/>
                </a:solidFill>
                <a:latin typeface="Tahoma" pitchFamily="34" charset="0"/>
                <a:cs typeface="B Koodak" pitchFamily="2" charset="-78"/>
              </a:rPr>
            </a:br>
            <a:r>
              <a:rPr lang="fa-IR" sz="3200" kern="1200" dirty="0" smtClean="0">
                <a:solidFill>
                  <a:schemeClr val="tx1"/>
                </a:solidFill>
                <a:latin typeface="Tahoma" pitchFamily="34" charset="0"/>
                <a:cs typeface="B Koodak" pitchFamily="2" charset="-78"/>
              </a:rPr>
              <a:t>*ارزشيابي نحوه بيان ،مجادلات وحل مسايل ازسوي ديگران ونيزازسوي خودشان.</a:t>
            </a:r>
            <a:br>
              <a:rPr lang="fa-IR" sz="3200" kern="1200" dirty="0" smtClean="0">
                <a:solidFill>
                  <a:schemeClr val="tx1"/>
                </a:solidFill>
                <a:latin typeface="Tahoma" pitchFamily="34" charset="0"/>
                <a:cs typeface="B Koodak" pitchFamily="2" charset="-78"/>
              </a:rPr>
            </a:br>
            <a:r>
              <a:rPr lang="fa-IR" sz="3200" kern="1200" dirty="0" smtClean="0">
                <a:solidFill>
                  <a:schemeClr val="tx1"/>
                </a:solidFill>
                <a:latin typeface="Tahoma" pitchFamily="34" charset="0"/>
                <a:cs typeface="B Koodak" pitchFamily="2" charset="-78"/>
              </a:rPr>
              <a:t>*بدست آوردن آگاهي واقعي ازخوددرمقام يادگيرنده(خواندنم خوب است،امابراي رياضيات نياز به تلاش بيشتر دارم)</a:t>
            </a:r>
            <a:endParaRPr lang="en-US" sz="3200" kern="1200" dirty="0" smtClean="0">
              <a:solidFill>
                <a:schemeClr val="tx1"/>
              </a:solidFill>
              <a:latin typeface="Tahoma" pitchFamily="34" charset="0"/>
              <a:cs typeface="B Koodak" pitchFamily="2" charset="-78"/>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218" name="Picture 3" descr="brain-gears.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2286000"/>
            <a:ext cx="2590800" cy="358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bwMode="auto">
          <a:xfrm>
            <a:off x="3886200" y="2895600"/>
            <a:ext cx="3276600" cy="1143000"/>
          </a:xfrm>
          <a:prstGeom prst="rect">
            <a:avLst/>
          </a:prstGeom>
          <a:noFill/>
          <a:ln w="9525">
            <a:noFill/>
            <a:miter lim="800000"/>
            <a:headEnd/>
            <a:tailEnd/>
          </a:ln>
        </p:spPr>
        <p:txBody>
          <a:bodyPr anchor="ctr"/>
          <a:lstStyle/>
          <a:p>
            <a:pPr algn="r">
              <a:defRPr/>
            </a:pPr>
            <a:r>
              <a:rPr lang="fa-IR" sz="6600" b="1" kern="0" dirty="0">
                <a:solidFill>
                  <a:schemeClr val="tx2"/>
                </a:solidFill>
                <a:latin typeface="+mj-lt"/>
                <a:ea typeface="+mj-ea"/>
                <a:cs typeface="B Titr" pitchFamily="2" charset="-78"/>
              </a:rPr>
              <a:t>یادگیری</a:t>
            </a:r>
            <a:endParaRPr lang="en-US" sz="6600" b="1" kern="0" dirty="0">
              <a:solidFill>
                <a:schemeClr val="tx2"/>
              </a:solidFill>
              <a:latin typeface="+mj-lt"/>
              <a:ea typeface="+mj-ea"/>
              <a:cs typeface="B Titr" pitchFamily="2" charset="-78"/>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082" name="Rectangle 2"/>
          <p:cNvSpPr>
            <a:spLocks noGrp="1" noRot="1" noChangeArrowheads="1"/>
          </p:cNvSpPr>
          <p:nvPr>
            <p:ph type="title"/>
          </p:nvPr>
        </p:nvSpPr>
        <p:spPr>
          <a:xfrm>
            <a:off x="457200" y="685800"/>
            <a:ext cx="8385175" cy="1239838"/>
          </a:xfrm>
        </p:spPr>
        <p:txBody>
          <a:bodyPr/>
          <a:lstStyle/>
          <a:p>
            <a:pPr eaLnBrk="1" hangingPunct="1"/>
            <a:r>
              <a:rPr lang="fa-IR" sz="3600" smtClean="0">
                <a:cs typeface="B Zar" panose="00000400000000000000" pitchFamily="2" charset="-78"/>
              </a:rPr>
              <a:t>5-سازماندهي مجدد پيش دانسته :</a:t>
            </a:r>
            <a:endParaRPr lang="en-US" sz="3600" smtClean="0">
              <a:cs typeface="B Zar" panose="00000400000000000000" pitchFamily="2" charset="-78"/>
            </a:endParaRPr>
          </a:p>
        </p:txBody>
      </p:sp>
      <p:sp>
        <p:nvSpPr>
          <p:cNvPr id="240643" name="Rectangle 3"/>
          <p:cNvSpPr>
            <a:spLocks noGrp="1" noRot="1" noChangeArrowheads="1"/>
          </p:cNvSpPr>
          <p:nvPr>
            <p:ph type="body" idx="1"/>
          </p:nvPr>
        </p:nvSpPr>
        <p:spPr>
          <a:xfrm>
            <a:off x="179388" y="2133600"/>
            <a:ext cx="8785225" cy="4535488"/>
          </a:xfrm>
        </p:spPr>
        <p:txBody>
          <a:bodyPr/>
          <a:lstStyle/>
          <a:p>
            <a:pPr algn="r" rtl="1" eaLnBrk="1" hangingPunct="1">
              <a:defRPr/>
            </a:pPr>
            <a:r>
              <a:rPr lang="fa-IR" b="1" kern="1200" dirty="0" smtClean="0">
                <a:latin typeface="Tahoma" pitchFamily="34" charset="0"/>
                <a:cs typeface="B Koodak" pitchFamily="2" charset="-78"/>
              </a:rPr>
              <a:t>بعضي وقت ها ،پيش دانسته مي تواند در قالب شيوة يادگيري چيزجديدي ظاهر شود.دانش آموزان بايد چگونگي حل ناسازگاريهاي دروني وسازماندهي مجدد مفاهيم موجودرابراي هنگامي كه ضرورت دارند بياموزند.</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1668" name="Rectangle 4"/>
          <p:cNvSpPr>
            <a:spLocks noGrp="1" noRot="1" noChangeArrowheads="1"/>
          </p:cNvSpPr>
          <p:nvPr>
            <p:ph type="title"/>
          </p:nvPr>
        </p:nvSpPr>
        <p:spPr>
          <a:xfrm>
            <a:off x="0" y="244475"/>
            <a:ext cx="9144000" cy="6280150"/>
          </a:xfrm>
        </p:spPr>
        <p:txBody>
          <a:bodyPr/>
          <a:lstStyle/>
          <a:p>
            <a:pPr eaLnBrk="1" hangingPunct="1">
              <a:defRPr/>
            </a:pPr>
            <a:r>
              <a:rPr lang="fa-IR" sz="4800" dirty="0" smtClean="0">
                <a:cs typeface="B Zar" pitchFamily="2" charset="-78"/>
              </a:rPr>
              <a:t>يافته هاي پژوهش</a:t>
            </a:r>
            <a:r>
              <a:rPr lang="fa-IR" dirty="0" smtClean="0">
                <a:cs typeface="B Zar" pitchFamily="2" charset="-78"/>
              </a:rPr>
              <a:t>:</a:t>
            </a:r>
            <a:br>
              <a:rPr lang="fa-IR" dirty="0" smtClean="0">
                <a:cs typeface="B Zar" pitchFamily="2" charset="-78"/>
              </a:rPr>
            </a:br>
            <a:r>
              <a:rPr lang="fa-IR" sz="3200" kern="1200" dirty="0" smtClean="0">
                <a:solidFill>
                  <a:schemeClr val="tx1"/>
                </a:solidFill>
                <a:latin typeface="Tahoma" pitchFamily="34" charset="0"/>
                <a:cs typeface="B Koodak" pitchFamily="2" charset="-78"/>
              </a:rPr>
              <a:t>گاهي اوقات ،دانش موجود مي تواند در قالب شيوه ي درك اطلاعات جديد جلوه گر شود بااين كه اغلب اين مورددريادگيري رياضيات و علوم پيش مي آيد ، ولي مي تواند درهمه زمينه هاي موضوعات درس  به كار بسته شود. دليل وقوع آن ‹درك وفهم موجودمان از دنياي فيزيكي واجتماعي ،ازتاريخ ،ازنظريه پردازي درباره اعدادوغيره است.</a:t>
            </a:r>
            <a:endParaRPr lang="en-US" sz="3200" kern="1200" dirty="0" smtClean="0">
              <a:solidFill>
                <a:schemeClr val="tx1"/>
              </a:solidFill>
              <a:latin typeface="Tahoma" pitchFamily="34" charset="0"/>
              <a:cs typeface="B Koodak" pitchFamily="2" charset="-78"/>
            </a:endParaRP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3716" name="Rectangle 4"/>
          <p:cNvSpPr>
            <a:spLocks noGrp="1" noRot="1" noChangeArrowheads="1"/>
          </p:cNvSpPr>
          <p:nvPr>
            <p:ph type="title"/>
          </p:nvPr>
        </p:nvSpPr>
        <p:spPr>
          <a:xfrm>
            <a:off x="179388" y="244475"/>
            <a:ext cx="8785225" cy="6353175"/>
          </a:xfrm>
        </p:spPr>
        <p:txBody>
          <a:bodyPr/>
          <a:lstStyle/>
          <a:p>
            <a:pPr eaLnBrk="1" hangingPunct="1">
              <a:defRPr/>
            </a:pPr>
            <a:r>
              <a:rPr lang="fa-IR" dirty="0" smtClean="0">
                <a:cs typeface="B Zar" pitchFamily="2" charset="-78"/>
              </a:rPr>
              <a:t/>
            </a:r>
            <a:br>
              <a:rPr lang="fa-IR" dirty="0" smtClean="0">
                <a:cs typeface="B Zar" pitchFamily="2" charset="-78"/>
              </a:rPr>
            </a:br>
            <a:r>
              <a:rPr lang="fa-IR" dirty="0" smtClean="0">
                <a:cs typeface="B Zar" pitchFamily="2" charset="-78"/>
              </a:rPr>
              <a:t>دركلاس درس:</a:t>
            </a:r>
            <a:br>
              <a:rPr lang="fa-IR" dirty="0" smtClean="0">
                <a:cs typeface="B Zar" pitchFamily="2" charset="-78"/>
              </a:rPr>
            </a:br>
            <a:r>
              <a:rPr lang="fa-IR" sz="3200" kern="1200" dirty="0" smtClean="0">
                <a:solidFill>
                  <a:schemeClr val="tx1"/>
                </a:solidFill>
                <a:latin typeface="Tahoma" pitchFamily="34" charset="0"/>
                <a:cs typeface="B Koodak" pitchFamily="2" charset="-78"/>
              </a:rPr>
              <a:t>معلم براي تسهيل درك وفهم اطلاعات معارض با شهود چه كاري مي تواند انجام دهد؟</a:t>
            </a:r>
            <a:br>
              <a:rPr lang="fa-IR" sz="3200" kern="1200" dirty="0" smtClean="0">
                <a:solidFill>
                  <a:schemeClr val="tx1"/>
                </a:solidFill>
                <a:latin typeface="Tahoma" pitchFamily="34" charset="0"/>
                <a:cs typeface="B Koodak" pitchFamily="2" charset="-78"/>
              </a:rPr>
            </a:br>
            <a:r>
              <a:rPr lang="fa-IR" sz="3200" kern="1200" dirty="0" smtClean="0">
                <a:solidFill>
                  <a:schemeClr val="tx1"/>
                </a:solidFill>
                <a:latin typeface="Tahoma" pitchFamily="34" charset="0"/>
                <a:cs typeface="B Koodak" pitchFamily="2" charset="-78"/>
              </a:rPr>
              <a:t>*نيازاست معلمان آگاه باشندكه دانش آموزان داراي باورهاي قبلي ودرك وفهم ناقصي هستند كه مي تواند با آنچه دردرس تدريس مي شود درتعارض باشد.</a:t>
            </a:r>
            <a:br>
              <a:rPr lang="fa-IR" sz="3200" kern="1200" dirty="0" smtClean="0">
                <a:solidFill>
                  <a:schemeClr val="tx1"/>
                </a:solidFill>
                <a:latin typeface="Tahoma" pitchFamily="34" charset="0"/>
                <a:cs typeface="B Koodak" pitchFamily="2" charset="-78"/>
              </a:rPr>
            </a:br>
            <a:r>
              <a:rPr lang="fa-IR" sz="3200" kern="1200" dirty="0" smtClean="0">
                <a:solidFill>
                  <a:schemeClr val="tx1"/>
                </a:solidFill>
                <a:latin typeface="Tahoma" pitchFamily="34" charset="0"/>
                <a:cs typeface="B Koodak" pitchFamily="2" charset="-78"/>
              </a:rPr>
              <a:t>*مهم است شرايطي فراهم شودكه درآن باورهاي جايگزين وتوضيحات موردنياز ابراز شوند.</a:t>
            </a:r>
            <a:r>
              <a:rPr lang="fa-IR" sz="4200" dirty="0" smtClean="0">
                <a:cs typeface="B Zar" pitchFamily="2" charset="-78"/>
              </a:rPr>
              <a:t/>
            </a:r>
            <a:br>
              <a:rPr lang="fa-IR" sz="4200" dirty="0" smtClean="0">
                <a:cs typeface="B Zar" pitchFamily="2" charset="-78"/>
              </a:rPr>
            </a:br>
            <a:endParaRPr lang="en-US" sz="4200" dirty="0" smtClean="0">
              <a:cs typeface="B Zar" pitchFamily="2" charset="-78"/>
            </a:endParaRP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64" name="Rectangle 4"/>
          <p:cNvSpPr>
            <a:spLocks noGrp="1" noRot="1" noChangeArrowheads="1"/>
          </p:cNvSpPr>
          <p:nvPr>
            <p:ph type="title"/>
          </p:nvPr>
        </p:nvSpPr>
        <p:spPr>
          <a:xfrm>
            <a:off x="179388" y="244475"/>
            <a:ext cx="8964612" cy="5992813"/>
          </a:xfrm>
        </p:spPr>
        <p:txBody>
          <a:bodyPr/>
          <a:lstStyle/>
          <a:p>
            <a:pPr eaLnBrk="1" hangingPunct="1">
              <a:defRPr/>
            </a:pPr>
            <a:r>
              <a:rPr lang="fa-IR" sz="4800" dirty="0" smtClean="0"/>
              <a:t>*</a:t>
            </a:r>
            <a:r>
              <a:rPr lang="fa-IR" sz="3200" kern="1200" dirty="0" smtClean="0">
                <a:solidFill>
                  <a:schemeClr val="tx1"/>
                </a:solidFill>
                <a:latin typeface="Tahoma" pitchFamily="34" charset="0"/>
                <a:cs typeface="B Koodak" pitchFamily="2" charset="-78"/>
              </a:rPr>
              <a:t>براي آنان بايد مشاهدات وآزمايشاتي تدارك ديد كه توانايي نشان دادن نادرستي برخي باورهايشان راداشته باشند.</a:t>
            </a:r>
            <a:br>
              <a:rPr lang="fa-IR" sz="3200" kern="1200" dirty="0" smtClean="0">
                <a:solidFill>
                  <a:schemeClr val="tx1"/>
                </a:solidFill>
                <a:latin typeface="Tahoma" pitchFamily="34" charset="0"/>
                <a:cs typeface="B Koodak" pitchFamily="2" charset="-78"/>
              </a:rPr>
            </a:br>
            <a:r>
              <a:rPr lang="fa-IR" sz="3200" kern="1200" dirty="0" smtClean="0">
                <a:solidFill>
                  <a:schemeClr val="tx1"/>
                </a:solidFill>
                <a:latin typeface="Tahoma" pitchFamily="34" charset="0"/>
                <a:cs typeface="B Koodak" pitchFamily="2" charset="-78"/>
              </a:rPr>
              <a:t>*نياز است معلمان برمبناي ايده هاي موجود شاگردان كار كنند وبه تدريج آنهارابه درك وفهمي روشن تر وپخته تر راهنمايي كنند.</a:t>
            </a:r>
            <a:endParaRPr lang="en-US" sz="3200" kern="1200" dirty="0" smtClean="0">
              <a:solidFill>
                <a:schemeClr val="tx1"/>
              </a:solidFill>
              <a:latin typeface="Tahoma" pitchFamily="34" charset="0"/>
              <a:cs typeface="B Koodak" pitchFamily="2" charset="-78"/>
            </a:endParaRP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78" name="Rectangle 2"/>
          <p:cNvSpPr>
            <a:spLocks noGrp="1" noRot="1" noChangeArrowheads="1"/>
          </p:cNvSpPr>
          <p:nvPr>
            <p:ph type="title"/>
          </p:nvPr>
        </p:nvSpPr>
        <p:spPr>
          <a:xfrm>
            <a:off x="0" y="533400"/>
            <a:ext cx="9144000" cy="1168400"/>
          </a:xfrm>
        </p:spPr>
        <p:txBody>
          <a:bodyPr/>
          <a:lstStyle/>
          <a:p>
            <a:pPr eaLnBrk="1" hangingPunct="1"/>
            <a:r>
              <a:rPr lang="fa-IR" sz="3600" smtClean="0">
                <a:cs typeface="B Zar" panose="00000400000000000000" pitchFamily="2" charset="-78"/>
              </a:rPr>
              <a:t>6-كمك به دانش آموزان براي يادگيري انتقال:</a:t>
            </a:r>
            <a:endParaRPr lang="en-US" sz="3600" smtClean="0">
              <a:cs typeface="B Zar" panose="00000400000000000000" pitchFamily="2" charset="-78"/>
            </a:endParaRPr>
          </a:p>
        </p:txBody>
      </p:sp>
      <p:sp>
        <p:nvSpPr>
          <p:cNvPr id="247811" name="Rectangle 3"/>
          <p:cNvSpPr>
            <a:spLocks noGrp="1" noRot="1" noChangeArrowheads="1"/>
          </p:cNvSpPr>
          <p:nvPr>
            <p:ph type="body" idx="1"/>
          </p:nvPr>
        </p:nvSpPr>
        <p:spPr>
          <a:xfrm>
            <a:off x="0" y="1905000"/>
            <a:ext cx="9144000" cy="5516563"/>
          </a:xfrm>
        </p:spPr>
        <p:txBody>
          <a:bodyPr/>
          <a:lstStyle/>
          <a:p>
            <a:pPr algn="r" rtl="1" eaLnBrk="1" hangingPunct="1">
              <a:defRPr/>
            </a:pPr>
            <a:r>
              <a:rPr lang="fa-IR" b="1" kern="1200" dirty="0" smtClean="0">
                <a:latin typeface="Tahoma" pitchFamily="34" charset="0"/>
                <a:cs typeface="B Koodak" pitchFamily="2" charset="-78"/>
              </a:rPr>
              <a:t>زماني كه يادگيريهاي حاصل ازدروس در موقعيت هاي واقعي زندگي بكار بسته مي شوند يادگيري بيشتر معنادار مي گردد.</a:t>
            </a:r>
          </a:p>
          <a:p>
            <a:pPr algn="r" rtl="1" eaLnBrk="1" hangingPunct="1">
              <a:defRPr/>
            </a:pPr>
            <a:r>
              <a:rPr lang="fa-IR" b="1" kern="1200" dirty="0" smtClean="0">
                <a:latin typeface="Tahoma" pitchFamily="34" charset="0"/>
                <a:cs typeface="B Koodak" pitchFamily="2" charset="-78"/>
              </a:rPr>
              <a:t>يافته هاي پژوهشي:دانش آموزان اغلب نمي توانند آنچه در مدرسه آموخته اند براي حل مسايل زندگي شان بكار بگيرند. براي مثال قوانين نيوتني مورد تدريس درمدارس را در نظر بگيريد چگونه مي توانند اين قوانين را در مورد زندگي روزمره شان استفاده كنند.انتقال بسيار مهم است</a:t>
            </a:r>
            <a:r>
              <a:rPr lang="en-US" b="1" kern="1200" dirty="0" smtClean="0">
                <a:latin typeface="Tahoma" pitchFamily="34" charset="0"/>
                <a:cs typeface="B Koodak" pitchFamily="2" charset="-78"/>
              </a:rPr>
              <a:t> </a:t>
            </a: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02" name="Rectangle 4"/>
          <p:cNvSpPr>
            <a:spLocks noGrp="1" noRot="1" noChangeArrowheads="1"/>
          </p:cNvSpPr>
          <p:nvPr>
            <p:ph type="title"/>
          </p:nvPr>
        </p:nvSpPr>
        <p:spPr>
          <a:xfrm>
            <a:off x="179388" y="0"/>
            <a:ext cx="8964612" cy="6858000"/>
          </a:xfrm>
        </p:spPr>
        <p:txBody>
          <a:bodyPr/>
          <a:lstStyle/>
          <a:p>
            <a:pPr eaLnBrk="1" hangingPunct="1"/>
            <a:r>
              <a:rPr lang="fa-IR" smtClean="0">
                <a:cs typeface="B Zar" panose="00000400000000000000" pitchFamily="2" charset="-78"/>
              </a:rPr>
              <a:t>دركلاس درس:</a:t>
            </a:r>
            <a:r>
              <a:rPr lang="fa-IR" sz="3200" smtClean="0">
                <a:cs typeface="B Zar" panose="00000400000000000000" pitchFamily="2" charset="-78"/>
              </a:rPr>
              <a:t/>
            </a:r>
            <a:br>
              <a:rPr lang="fa-IR" sz="3200" smtClean="0">
                <a:cs typeface="B Zar" panose="00000400000000000000" pitchFamily="2" charset="-78"/>
              </a:rPr>
            </a:br>
            <a:r>
              <a:rPr lang="fa-IR" sz="3200" smtClean="0">
                <a:cs typeface="B Zar" panose="00000400000000000000" pitchFamily="2" charset="-78"/>
              </a:rPr>
              <a:t>معلمان مي توانند باايجاد فرصت هايي به دانش آموزان در انتقال آموخته هايشان به موقعيت هاي واقعي زندگيشان كمك كنند:</a:t>
            </a:r>
            <a:br>
              <a:rPr lang="fa-IR" sz="3200" smtClean="0">
                <a:cs typeface="B Zar" panose="00000400000000000000" pitchFamily="2" charset="-78"/>
              </a:rPr>
            </a:br>
            <a:r>
              <a:rPr lang="fa-IR" sz="3200" smtClean="0">
                <a:cs typeface="B Zar" panose="00000400000000000000" pitchFamily="2" charset="-78"/>
              </a:rPr>
              <a:t>*تاكيد ورزيدن به كسب تسلط برموضوع درس ، بدون درك وفهم ازدروس،امكان انتقال آموخته ها به موقعيتهاي گوناگون زندگي وجود ندارند.</a:t>
            </a:r>
            <a:br>
              <a:rPr lang="fa-IR" sz="3200" smtClean="0">
                <a:cs typeface="B Zar" panose="00000400000000000000" pitchFamily="2" charset="-78"/>
              </a:rPr>
            </a:br>
            <a:r>
              <a:rPr lang="fa-IR" sz="3600" smtClean="0">
                <a:cs typeface="B Zar" panose="00000400000000000000" pitchFamily="2" charset="-78"/>
              </a:rPr>
              <a:t>*كمك به دانش آموزان براي فهم الزامات انتقال اطلاعاتي كه آموخته اند.</a:t>
            </a:r>
            <a:br>
              <a:rPr lang="fa-IR" sz="3600" smtClean="0">
                <a:cs typeface="B Zar" panose="00000400000000000000" pitchFamily="2" charset="-78"/>
              </a:rPr>
            </a:br>
            <a:r>
              <a:rPr lang="fa-IR" sz="3600" smtClean="0">
                <a:cs typeface="B Zar" panose="00000400000000000000" pitchFamily="2" charset="-78"/>
              </a:rPr>
              <a:t>*كاربرد آموخته هاي مربوط به يك موضوع درسي دريك موضوع درسي متفاوت</a:t>
            </a:r>
            <a:r>
              <a:rPr lang="en-US" sz="3200" smtClean="0"/>
              <a:t> </a:t>
            </a: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0882" name="Rectangle 2"/>
          <p:cNvSpPr>
            <a:spLocks noGrp="1" noRot="1" noChangeArrowheads="1"/>
          </p:cNvSpPr>
          <p:nvPr>
            <p:ph type="title"/>
          </p:nvPr>
        </p:nvSpPr>
        <p:spPr>
          <a:xfrm>
            <a:off x="179388" y="838200"/>
            <a:ext cx="8964612" cy="1368425"/>
          </a:xfrm>
        </p:spPr>
        <p:txBody>
          <a:bodyPr/>
          <a:lstStyle/>
          <a:p>
            <a:pPr eaLnBrk="1" hangingPunct="1">
              <a:defRPr/>
            </a:pPr>
            <a:r>
              <a:rPr lang="fa-IR" sz="3200" dirty="0" smtClean="0">
                <a:solidFill>
                  <a:schemeClr val="accent2">
                    <a:lumMod val="75000"/>
                  </a:schemeClr>
                </a:solidFill>
                <a:cs typeface="B Zar" pitchFamily="2" charset="-78"/>
              </a:rPr>
              <a:t>7-ارتباط دادن اطلاعات جديد به دانش پيشين:</a:t>
            </a:r>
            <a:r>
              <a:rPr lang="fa-IR" sz="3200" dirty="0" smtClean="0">
                <a:solidFill>
                  <a:schemeClr val="accent2">
                    <a:lumMod val="75000"/>
                  </a:schemeClr>
                </a:solidFill>
              </a:rPr>
              <a:t/>
            </a:r>
            <a:br>
              <a:rPr lang="fa-IR" sz="3200" dirty="0" smtClean="0">
                <a:solidFill>
                  <a:schemeClr val="accent2">
                    <a:lumMod val="75000"/>
                  </a:schemeClr>
                </a:solidFill>
              </a:rPr>
            </a:br>
            <a:endParaRPr lang="en-US" sz="3200" dirty="0" smtClean="0">
              <a:solidFill>
                <a:schemeClr val="accent2">
                  <a:lumMod val="75000"/>
                </a:schemeClr>
              </a:solidFill>
            </a:endParaRPr>
          </a:p>
        </p:txBody>
      </p:sp>
      <p:sp>
        <p:nvSpPr>
          <p:cNvPr id="250883" name="Rectangle 3"/>
          <p:cNvSpPr>
            <a:spLocks noGrp="1" noRot="1" noChangeArrowheads="1"/>
          </p:cNvSpPr>
          <p:nvPr>
            <p:ph type="body" idx="1"/>
          </p:nvPr>
        </p:nvSpPr>
        <p:spPr>
          <a:xfrm>
            <a:off x="430213" y="1700213"/>
            <a:ext cx="8713787" cy="5157787"/>
          </a:xfrm>
        </p:spPr>
        <p:txBody>
          <a:bodyPr/>
          <a:lstStyle/>
          <a:p>
            <a:pPr algn="r" rtl="1" eaLnBrk="1" hangingPunct="1">
              <a:lnSpc>
                <a:spcPct val="80000"/>
              </a:lnSpc>
              <a:defRPr/>
            </a:pPr>
            <a:r>
              <a:rPr lang="fa-IR" b="1" kern="1200" dirty="0" smtClean="0">
                <a:latin typeface="Tahoma" pitchFamily="34" charset="0"/>
                <a:cs typeface="B Koodak" pitchFamily="2" charset="-78"/>
              </a:rPr>
              <a:t>دانش جديد برمبناي آنچه پيش تر درك وفهم وباور شده است،ساخته مي شود.</a:t>
            </a:r>
          </a:p>
          <a:p>
            <a:pPr algn="r" rtl="1" eaLnBrk="1" hangingPunct="1">
              <a:lnSpc>
                <a:spcPct val="80000"/>
              </a:lnSpc>
              <a:defRPr/>
            </a:pPr>
            <a:r>
              <a:rPr lang="fa-IR" b="1" kern="1200" dirty="0" smtClean="0">
                <a:latin typeface="Tahoma" pitchFamily="34" charset="0"/>
                <a:cs typeface="B Koodak" pitchFamily="2" charset="-78"/>
              </a:rPr>
              <a:t> يافته هاي پژوهشي:</a:t>
            </a:r>
          </a:p>
          <a:p>
            <a:pPr algn="r" rtl="1" eaLnBrk="1" hangingPunct="1">
              <a:lnSpc>
                <a:spcPct val="80000"/>
              </a:lnSpc>
              <a:defRPr/>
            </a:pPr>
            <a:r>
              <a:rPr lang="fa-IR" b="1" kern="1200" dirty="0" smtClean="0">
                <a:latin typeface="Tahoma" pitchFamily="34" charset="0"/>
                <a:cs typeface="B Koodak" pitchFamily="2" charset="-78"/>
              </a:rPr>
              <a:t>تفكردرباره ميزان توانايي افرادبراي يادگيري، چيز جديدي  نيست.اما بسياري ازيافته هاي پژوهشي جديد نشان داده اند توانايي ارتباط دادن اطلاعات جديدبا دانش پيشين،براي ياد گرفتن حياتي است.درك وفهم، ويادسپاري يا يادگيري موضوعي كه كاملاًناآشناست ، امكان ناپذيرنيست.</a:t>
            </a:r>
            <a:endParaRPr lang="en-US" b="1" kern="1200" dirty="0" smtClean="0">
              <a:latin typeface="Tahoma" pitchFamily="34" charset="0"/>
              <a:cs typeface="B Koodak" pitchFamily="2" charset="-78"/>
            </a:endParaRP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1908" name="Rectangle 4"/>
          <p:cNvSpPr>
            <a:spLocks noGrp="1" noRot="1" noChangeArrowheads="1"/>
          </p:cNvSpPr>
          <p:nvPr>
            <p:ph type="title"/>
          </p:nvPr>
        </p:nvSpPr>
        <p:spPr>
          <a:xfrm>
            <a:off x="179388" y="244475"/>
            <a:ext cx="8662987" cy="6208713"/>
          </a:xfrm>
        </p:spPr>
        <p:txBody>
          <a:bodyPr/>
          <a:lstStyle/>
          <a:p>
            <a:pPr eaLnBrk="1" hangingPunct="1">
              <a:defRPr/>
            </a:pPr>
            <a:r>
              <a:rPr lang="fa-IR" sz="3200" kern="1200" dirty="0" smtClean="0">
                <a:solidFill>
                  <a:schemeClr val="tx1"/>
                </a:solidFill>
                <a:latin typeface="Tahoma" pitchFamily="34" charset="0"/>
                <a:cs typeface="B Koodak" pitchFamily="2" charset="-78"/>
              </a:rPr>
              <a:t>براي درك تكليفي كه در دست است ، داشتن مقداري دانش پيشين ضروري است.اما داشتن پيش نياز هم،براي اطمينان ازرسيدن به نتايج مناسب كافي نيست؛بلكه افرادبايد دانش پيشين خود رافعال كنند تابتواننداز آن براي درك  وفهم</a:t>
            </a:r>
            <a:r>
              <a:rPr lang="fa-IR" sz="4800" dirty="0" smtClean="0">
                <a:cs typeface="B Zar" pitchFamily="2" charset="-78"/>
              </a:rPr>
              <a:t> </a:t>
            </a:r>
            <a:r>
              <a:rPr lang="fa-IR" sz="3200" kern="1200" dirty="0" smtClean="0">
                <a:solidFill>
                  <a:schemeClr val="tx1"/>
                </a:solidFill>
                <a:latin typeface="Tahoma" pitchFamily="34" charset="0"/>
                <a:cs typeface="B Koodak" pitchFamily="2" charset="-78"/>
              </a:rPr>
              <a:t>يادگيري استفاده كنند.</a:t>
            </a:r>
            <a:endParaRPr lang="en-US" sz="3200" kern="1200" dirty="0" smtClean="0">
              <a:solidFill>
                <a:schemeClr val="tx1"/>
              </a:solidFill>
              <a:latin typeface="Tahoma" pitchFamily="34" charset="0"/>
              <a:cs typeface="B Koodak" pitchFamily="2" charset="-78"/>
            </a:endParaRP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3956" name="Rectangle 4"/>
          <p:cNvSpPr>
            <a:spLocks noGrp="1" noRot="1" noChangeArrowheads="1"/>
          </p:cNvSpPr>
          <p:nvPr>
            <p:ph type="title"/>
          </p:nvPr>
        </p:nvSpPr>
        <p:spPr>
          <a:xfrm>
            <a:off x="179388" y="244475"/>
            <a:ext cx="8662987" cy="6280150"/>
          </a:xfrm>
        </p:spPr>
        <p:txBody>
          <a:bodyPr/>
          <a:lstStyle/>
          <a:p>
            <a:pPr eaLnBrk="1" hangingPunct="1">
              <a:defRPr/>
            </a:pPr>
            <a:r>
              <a:rPr lang="fa-IR" sz="4800" dirty="0" smtClean="0">
                <a:solidFill>
                  <a:schemeClr val="accent2">
                    <a:lumMod val="75000"/>
                  </a:schemeClr>
                </a:solidFill>
                <a:cs typeface="B Zar" pitchFamily="2" charset="-78"/>
              </a:rPr>
              <a:t>دركلاس درس</a:t>
            </a:r>
            <a:r>
              <a:rPr lang="fa-IR" dirty="0" smtClean="0">
                <a:solidFill>
                  <a:schemeClr val="accent2">
                    <a:lumMod val="75000"/>
                  </a:schemeClr>
                </a:solidFill>
                <a:cs typeface="B Zar" pitchFamily="2" charset="-78"/>
              </a:rPr>
              <a:t>:</a:t>
            </a:r>
            <a:r>
              <a:rPr lang="fa-IR" dirty="0" smtClean="0">
                <a:cs typeface="B Zar" pitchFamily="2" charset="-78"/>
              </a:rPr>
              <a:t/>
            </a:r>
            <a:br>
              <a:rPr lang="fa-IR" dirty="0" smtClean="0">
                <a:cs typeface="B Zar" pitchFamily="2" charset="-78"/>
              </a:rPr>
            </a:br>
            <a:r>
              <a:rPr lang="fa-IR" sz="4600" dirty="0" smtClean="0">
                <a:cs typeface="B Zar" pitchFamily="2" charset="-78"/>
              </a:rPr>
              <a:t>*</a:t>
            </a:r>
            <a:r>
              <a:rPr lang="fa-IR" sz="3200" kern="1200" dirty="0" smtClean="0">
                <a:solidFill>
                  <a:schemeClr val="tx1"/>
                </a:solidFill>
                <a:latin typeface="Tahoma" pitchFamily="34" charset="0"/>
                <a:cs typeface="B Koodak" pitchFamily="2" charset="-78"/>
              </a:rPr>
              <a:t>براي اطمينان از آن كه دانش آموزان دانش پيشين ضروري رادارند ونيز فعال كردن آن ،معلمان مي توانند محتواي درس را قبل ازتدريس به بحث بگذارند.</a:t>
            </a:r>
            <a:br>
              <a:rPr lang="fa-IR" sz="3200" kern="1200" dirty="0" smtClean="0">
                <a:solidFill>
                  <a:schemeClr val="tx1"/>
                </a:solidFill>
                <a:latin typeface="Tahoma" pitchFamily="34" charset="0"/>
                <a:cs typeface="B Koodak" pitchFamily="2" charset="-78"/>
              </a:rPr>
            </a:br>
            <a:r>
              <a:rPr lang="fa-IR" sz="3200" kern="1200" dirty="0" smtClean="0">
                <a:solidFill>
                  <a:schemeClr val="tx1"/>
                </a:solidFill>
                <a:latin typeface="Tahoma" pitchFamily="34" charset="0"/>
                <a:cs typeface="B Koodak" pitchFamily="2" charset="-78"/>
              </a:rPr>
              <a:t>*سؤالي بپرسند كه به دانش آموزان كمك كندبين آنچه مي خوانند وآنچه پيش تر مي دانستند ارتباطي بيابند</a:t>
            </a:r>
            <a:r>
              <a:rPr lang="fa-IR" sz="4600" dirty="0" smtClean="0">
                <a:cs typeface="B Zar" pitchFamily="2" charset="-78"/>
              </a:rPr>
              <a:t>.</a:t>
            </a:r>
            <a:endParaRPr lang="en-US" sz="4600" dirty="0" smtClean="0">
              <a:cs typeface="B Zar" pitchFamily="2" charset="-78"/>
            </a:endParaRP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85800" y="18288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400" b="1">
                <a:cs typeface="B Yekan" panose="00000400000000000000" pitchFamily="2" charset="-78"/>
              </a:rPr>
              <a:t>پرورش یا تربیت جریانی است منظم و مستمر که هدف آن هدایت رشد جسمانی، شناختی، اخلاقی و اجتماعی یا به طور کلی رشد همه جانبه شخصیت دانش آموزان در جهت کسب و درک معارف بشری و هنجارهای مورد پذیرش جامعه و کمک به شکوفا شدن استعدادهای آنهاست. </a:t>
            </a:r>
            <a:endParaRPr lang="en-US" sz="2400" b="1">
              <a:cs typeface="B Yekan" panose="00000400000000000000" pitchFamily="2" charset="-78"/>
            </a:endParaRPr>
          </a:p>
        </p:txBody>
      </p:sp>
      <p:sp>
        <p:nvSpPr>
          <p:cNvPr id="7" name="Title 1"/>
          <p:cNvSpPr txBox="1">
            <a:spLocks/>
          </p:cNvSpPr>
          <p:nvPr/>
        </p:nvSpPr>
        <p:spPr bwMode="auto">
          <a:xfrm>
            <a:off x="2133600" y="609600"/>
            <a:ext cx="6096000" cy="1143000"/>
          </a:xfrm>
          <a:prstGeom prst="rect">
            <a:avLst/>
          </a:prstGeom>
          <a:noFill/>
          <a:ln w="9525">
            <a:noFill/>
            <a:miter lim="800000"/>
            <a:headEnd/>
            <a:tailEnd/>
          </a:ln>
        </p:spPr>
        <p:txBody>
          <a:bodyPr anchor="ctr"/>
          <a:lstStyle/>
          <a:p>
            <a:pPr algn="ctr">
              <a:defRPr/>
            </a:pPr>
            <a:r>
              <a:rPr lang="fa-IR" sz="4800" b="1" kern="0" dirty="0">
                <a:solidFill>
                  <a:schemeClr val="tx2"/>
                </a:solidFill>
                <a:latin typeface="+mj-lt"/>
                <a:ea typeface="+mj-ea"/>
                <a:cs typeface="B Titr" pitchFamily="2" charset="-78"/>
              </a:rPr>
              <a:t>پرورش</a:t>
            </a:r>
            <a:endParaRPr lang="en-US" sz="4800" b="1" kern="0" dirty="0">
              <a:solidFill>
                <a:schemeClr val="tx2"/>
              </a:solidFill>
              <a:latin typeface="+mj-lt"/>
              <a:ea typeface="+mj-ea"/>
              <a:cs typeface="B Titr" pitchFamily="2" charset="-78"/>
            </a:endParaRPr>
          </a:p>
        </p:txBody>
      </p:sp>
      <p:sp>
        <p:nvSpPr>
          <p:cNvPr id="8" name="Rectangle 6"/>
          <p:cNvSpPr>
            <a:spLocks noChangeArrowheads="1"/>
          </p:cNvSpPr>
          <p:nvPr/>
        </p:nvSpPr>
        <p:spPr bwMode="auto">
          <a:xfrm>
            <a:off x="685800" y="38100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400" b="1">
                <a:cs typeface="B Yekan" panose="00000400000000000000" pitchFamily="2" charset="-78"/>
              </a:rPr>
              <a:t>در پرورش رشد مهارتهای شناختی از قبیل تفکر انتقادی، تحلیل ارزشها و مهارتهای گروهی مورد توجه قرار می گیرد</a:t>
            </a:r>
            <a:endParaRPr lang="en-US" sz="2400" b="1">
              <a:cs typeface="B Yekan" panose="00000400000000000000" pitchFamily="2" charset="-78"/>
            </a:endParaRPr>
          </a:p>
        </p:txBody>
      </p:sp>
      <p:sp>
        <p:nvSpPr>
          <p:cNvPr id="9" name="Rectangle 6"/>
          <p:cNvSpPr>
            <a:spLocks noChangeArrowheads="1"/>
          </p:cNvSpPr>
          <p:nvPr/>
        </p:nvSpPr>
        <p:spPr bwMode="auto">
          <a:xfrm>
            <a:off x="762000" y="50292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400" b="1">
                <a:cs typeface="B Yekan" panose="00000400000000000000" pitchFamily="2" charset="-78"/>
              </a:rPr>
              <a:t>پرورش مفهومی کلی است و مفاهیم دیگر چون آموزش، تدریس، حرفه آموزی و... را در خود جای می دهد</a:t>
            </a:r>
            <a:endParaRPr lang="en-US" sz="2400" b="1">
              <a:cs typeface="B Yeka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lide(fromBottom)">
                                      <p:cBhvr>
                                        <p:cTn id="12" dur="500"/>
                                        <p:tgtEl>
                                          <p:spTgt spid="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slide(fromBottom)">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304800" y="2209800"/>
            <a:ext cx="8610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400" b="1">
                <a:cs typeface="B Yekan" panose="00000400000000000000" pitchFamily="2" charset="-78"/>
              </a:rPr>
              <a:t>یادگیری به رفتار می انجامد. و رفتار ممکن است نهان یا آشکار باشد. روانشناسان رفتارگرا بر رفتار آشکار تاکید می کردند و روانشناسان شناخت گرا بر رفتار نهان. </a:t>
            </a:r>
            <a:endParaRPr lang="en-US" sz="2400" b="1">
              <a:cs typeface="B Yekan" panose="00000400000000000000" pitchFamily="2" charset="-78"/>
            </a:endParaRPr>
          </a:p>
        </p:txBody>
      </p:sp>
      <p:sp>
        <p:nvSpPr>
          <p:cNvPr id="7" name="Title 1"/>
          <p:cNvSpPr txBox="1">
            <a:spLocks/>
          </p:cNvSpPr>
          <p:nvPr/>
        </p:nvSpPr>
        <p:spPr bwMode="auto">
          <a:xfrm>
            <a:off x="2362200" y="762000"/>
            <a:ext cx="5486400" cy="1143000"/>
          </a:xfrm>
          <a:prstGeom prst="rect">
            <a:avLst/>
          </a:prstGeom>
          <a:noFill/>
          <a:ln w="9525">
            <a:noFill/>
            <a:miter lim="800000"/>
            <a:headEnd/>
            <a:tailEnd/>
          </a:ln>
        </p:spPr>
        <p:txBody>
          <a:bodyPr anchor="ctr"/>
          <a:lstStyle/>
          <a:p>
            <a:pPr algn="r">
              <a:defRPr/>
            </a:pPr>
            <a:r>
              <a:rPr lang="fa-IR" sz="4800" b="1" kern="0" dirty="0">
                <a:solidFill>
                  <a:schemeClr val="tx2"/>
                </a:solidFill>
                <a:latin typeface="+mj-lt"/>
                <a:ea typeface="+mj-ea"/>
                <a:cs typeface="B Titr" pitchFamily="2" charset="-78"/>
              </a:rPr>
              <a:t>نکاتی در مورد یادگیری</a:t>
            </a:r>
            <a:endParaRPr lang="en-US" sz="4800" b="1" kern="0" dirty="0">
              <a:solidFill>
                <a:schemeClr val="tx2"/>
              </a:solidFill>
              <a:latin typeface="+mj-lt"/>
              <a:ea typeface="+mj-ea"/>
              <a:cs typeface="B Titr" pitchFamily="2" charset="-78"/>
            </a:endParaRPr>
          </a:p>
        </p:txBody>
      </p:sp>
      <p:sp>
        <p:nvSpPr>
          <p:cNvPr id="4" name="Rectangle 6"/>
          <p:cNvSpPr>
            <a:spLocks noChangeArrowheads="1"/>
          </p:cNvSpPr>
          <p:nvPr/>
        </p:nvSpPr>
        <p:spPr bwMode="auto">
          <a:xfrm>
            <a:off x="228600" y="3657600"/>
            <a:ext cx="8610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400" b="1">
                <a:cs typeface="B Yekan" panose="00000400000000000000" pitchFamily="2" charset="-78"/>
              </a:rPr>
              <a:t>یادگیری هم در موقعیت های آموزشی رخ می دهد و هم غیر آموزشی</a:t>
            </a:r>
            <a:endParaRPr lang="en-US" sz="2400" b="1">
              <a:cs typeface="B Yekan" panose="00000400000000000000" pitchFamily="2" charset="-78"/>
            </a:endParaRPr>
          </a:p>
        </p:txBody>
      </p:sp>
      <p:sp>
        <p:nvSpPr>
          <p:cNvPr id="6" name="Rectangle 6"/>
          <p:cNvSpPr>
            <a:spLocks noChangeArrowheads="1"/>
          </p:cNvSpPr>
          <p:nvPr/>
        </p:nvSpPr>
        <p:spPr bwMode="auto">
          <a:xfrm>
            <a:off x="228600" y="4724400"/>
            <a:ext cx="8610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400" b="1">
                <a:cs typeface="B Yekan" panose="00000400000000000000" pitchFamily="2" charset="-78"/>
              </a:rPr>
              <a:t>یادگیری به تغییر در رفتار می انجامد ولی هر تغییر رفتاری یادگیری نیست.</a:t>
            </a:r>
            <a:endParaRPr lang="en-US" sz="2400" b="1">
              <a:cs typeface="B Yeka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lide(fromBottom)">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P spid="6" grpId="0"/>
    </p:bld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85800" y="18288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400" b="1">
                <a:cs typeface="B Yekan" panose="00000400000000000000" pitchFamily="2" charset="-78"/>
              </a:rPr>
              <a:t>آموزش فعالیتی است هدف مدار و از پیش طراحی شده که هدفش فراهم کردن فرصت ها و موقعیت هایی است که امر یادگیری را درون نظام پرورشی تسهیل کند و سرعت ببخشد.</a:t>
            </a:r>
            <a:endParaRPr lang="en-US" sz="2400" b="1">
              <a:cs typeface="B Yekan" panose="00000400000000000000" pitchFamily="2" charset="-78"/>
            </a:endParaRPr>
          </a:p>
        </p:txBody>
      </p:sp>
      <p:sp>
        <p:nvSpPr>
          <p:cNvPr id="7" name="Title 1"/>
          <p:cNvSpPr txBox="1">
            <a:spLocks/>
          </p:cNvSpPr>
          <p:nvPr/>
        </p:nvSpPr>
        <p:spPr bwMode="auto">
          <a:xfrm>
            <a:off x="2133600" y="609600"/>
            <a:ext cx="6096000" cy="1143000"/>
          </a:xfrm>
          <a:prstGeom prst="rect">
            <a:avLst/>
          </a:prstGeom>
          <a:noFill/>
          <a:ln w="9525">
            <a:noFill/>
            <a:miter lim="800000"/>
            <a:headEnd/>
            <a:tailEnd/>
          </a:ln>
        </p:spPr>
        <p:txBody>
          <a:bodyPr anchor="ctr"/>
          <a:lstStyle/>
          <a:p>
            <a:pPr algn="ctr">
              <a:defRPr/>
            </a:pPr>
            <a:r>
              <a:rPr lang="fa-IR" sz="4800" b="1" kern="0" dirty="0">
                <a:solidFill>
                  <a:schemeClr val="tx2"/>
                </a:solidFill>
                <a:latin typeface="+mj-lt"/>
                <a:ea typeface="+mj-ea"/>
                <a:cs typeface="B Titr" pitchFamily="2" charset="-78"/>
              </a:rPr>
              <a:t>آموزش</a:t>
            </a:r>
            <a:endParaRPr lang="en-US" sz="4800" b="1" kern="0" dirty="0">
              <a:solidFill>
                <a:schemeClr val="tx2"/>
              </a:solidFill>
              <a:latin typeface="+mj-lt"/>
              <a:ea typeface="+mj-ea"/>
              <a:cs typeface="B Titr" pitchFamily="2" charset="-78"/>
            </a:endParaRPr>
          </a:p>
        </p:txBody>
      </p:sp>
      <p:sp>
        <p:nvSpPr>
          <p:cNvPr id="8" name="Rectangle 6"/>
          <p:cNvSpPr>
            <a:spLocks noChangeArrowheads="1"/>
          </p:cNvSpPr>
          <p:nvPr/>
        </p:nvSpPr>
        <p:spPr bwMode="auto">
          <a:xfrm>
            <a:off x="609600" y="32004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400" b="1">
                <a:cs typeface="B Yekan" panose="00000400000000000000" pitchFamily="2" charset="-78"/>
              </a:rPr>
              <a:t>آموزش وسیله ای برای پرورش محسوب می شود</a:t>
            </a:r>
            <a:endParaRPr lang="en-US" sz="2400" b="1">
              <a:cs typeface="B Yekan" panose="00000400000000000000" pitchFamily="2" charset="-78"/>
            </a:endParaRPr>
          </a:p>
        </p:txBody>
      </p:sp>
      <p:sp>
        <p:nvSpPr>
          <p:cNvPr id="9" name="Rectangle 6"/>
          <p:cNvSpPr>
            <a:spLocks noChangeArrowheads="1"/>
          </p:cNvSpPr>
          <p:nvPr/>
        </p:nvSpPr>
        <p:spPr bwMode="auto">
          <a:xfrm>
            <a:off x="685800" y="4038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400" b="1">
                <a:cs typeface="B Yekan" panose="00000400000000000000" pitchFamily="2" charset="-78"/>
              </a:rPr>
              <a:t>آموزش یک فعالیت مشخص و دقیق طراحی شده است، لذا هدف های آن دقیق تر و مشخص تر و زودرس تر از هدفهای پرورشی است. آموزش ممکن است با حضور معلم یا بدون حضور وی از طریق فیلم، رادیو، تلویزیون و سایر رسانه ها صورت گیرد.</a:t>
            </a:r>
            <a:endParaRPr lang="en-US" sz="2400" b="1">
              <a:cs typeface="B Yeka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lide(fromBottom)">
                                      <p:cBhvr>
                                        <p:cTn id="12" dur="500"/>
                                        <p:tgtEl>
                                          <p:spTgt spid="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slide(fromBottom)">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85800" y="18288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400" b="1">
                <a:cs typeface="B Yekan" panose="00000400000000000000" pitchFamily="2" charset="-78"/>
              </a:rPr>
              <a:t>تدریس به آن قسمت از فعالیت های آموزشی که با حضور معلم در کلاس درس اتفاق می افتد اطلاق می شود</a:t>
            </a:r>
            <a:endParaRPr lang="en-US" sz="2400" b="1">
              <a:cs typeface="B Yekan" panose="00000400000000000000" pitchFamily="2" charset="-78"/>
            </a:endParaRPr>
          </a:p>
        </p:txBody>
      </p:sp>
      <p:sp>
        <p:nvSpPr>
          <p:cNvPr id="7" name="Title 1"/>
          <p:cNvSpPr txBox="1">
            <a:spLocks/>
          </p:cNvSpPr>
          <p:nvPr/>
        </p:nvSpPr>
        <p:spPr bwMode="auto">
          <a:xfrm>
            <a:off x="2133600" y="609600"/>
            <a:ext cx="6096000" cy="1143000"/>
          </a:xfrm>
          <a:prstGeom prst="rect">
            <a:avLst/>
          </a:prstGeom>
          <a:noFill/>
          <a:ln w="9525">
            <a:noFill/>
            <a:miter lim="800000"/>
            <a:headEnd/>
            <a:tailEnd/>
          </a:ln>
        </p:spPr>
        <p:txBody>
          <a:bodyPr anchor="ctr"/>
          <a:lstStyle/>
          <a:p>
            <a:pPr algn="ctr">
              <a:defRPr/>
            </a:pPr>
            <a:r>
              <a:rPr lang="fa-IR" sz="4800" b="1" kern="0" dirty="0">
                <a:solidFill>
                  <a:schemeClr val="tx2"/>
                </a:solidFill>
                <a:latin typeface="+mj-lt"/>
                <a:ea typeface="+mj-ea"/>
                <a:cs typeface="B Titr" pitchFamily="2" charset="-78"/>
              </a:rPr>
              <a:t>تدریس</a:t>
            </a:r>
            <a:endParaRPr lang="en-US" sz="4800" b="1" kern="0" dirty="0">
              <a:solidFill>
                <a:schemeClr val="tx2"/>
              </a:solidFill>
              <a:latin typeface="+mj-lt"/>
              <a:ea typeface="+mj-ea"/>
              <a:cs typeface="B Titr" pitchFamily="2" charset="-78"/>
            </a:endParaRPr>
          </a:p>
        </p:txBody>
      </p:sp>
      <p:sp>
        <p:nvSpPr>
          <p:cNvPr id="8" name="Rectangle 6"/>
          <p:cNvSpPr>
            <a:spLocks noChangeArrowheads="1"/>
          </p:cNvSpPr>
          <p:nvPr/>
        </p:nvSpPr>
        <p:spPr bwMode="auto">
          <a:xfrm>
            <a:off x="685800" y="29718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400" b="1">
                <a:cs typeface="B Yekan" panose="00000400000000000000" pitchFamily="2" charset="-78"/>
              </a:rPr>
              <a:t>تدریس بخشی از آموزش است و همچون آموزش یک سلسله فعالیت های منظم، هدف مدار و از پیش طراحی شده را در بر می گیرد و هدفش ایجاد شرایط یادگیری از سوی معلم است</a:t>
            </a:r>
            <a:endParaRPr lang="en-US" sz="2400" b="1">
              <a:cs typeface="B Yekan" panose="00000400000000000000" pitchFamily="2" charset="-78"/>
            </a:endParaRPr>
          </a:p>
        </p:txBody>
      </p:sp>
      <p:sp>
        <p:nvSpPr>
          <p:cNvPr id="9" name="Rectangle 6"/>
          <p:cNvSpPr>
            <a:spLocks noChangeArrowheads="1"/>
          </p:cNvSpPr>
          <p:nvPr/>
        </p:nvSpPr>
        <p:spPr bwMode="auto">
          <a:xfrm>
            <a:off x="914400" y="46482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400" b="1">
                <a:cs typeface="B Yekan" panose="00000400000000000000" pitchFamily="2" charset="-78"/>
              </a:rPr>
              <a:t>هر تدریسی آموزش است ولی هر آموزشی تدریس نیست.</a:t>
            </a:r>
            <a:endParaRPr lang="en-US" sz="2400" b="1">
              <a:cs typeface="B Yeka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lide(fromBottom)">
                                      <p:cBhvr>
                                        <p:cTn id="12" dur="500"/>
                                        <p:tgtEl>
                                          <p:spTgt spid="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slide(fromBottom)">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85800" y="18288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400" b="1">
                <a:cs typeface="B Yekan" panose="00000400000000000000" pitchFamily="2" charset="-78"/>
              </a:rPr>
              <a:t>الف- وجود تعامل بین معلم و دانش آموزان</a:t>
            </a:r>
          </a:p>
          <a:p>
            <a:pPr algn="r" rtl="1">
              <a:spcBef>
                <a:spcPct val="20000"/>
              </a:spcBef>
              <a:buFontTx/>
              <a:buChar char="•"/>
            </a:pPr>
            <a:r>
              <a:rPr lang="fa-IR" sz="2400" b="1">
                <a:cs typeface="B Yekan" panose="00000400000000000000" pitchFamily="2" charset="-78"/>
              </a:rPr>
              <a:t>ب- فعالیت بر اساس اهداف معین و از پیش تعیین شده</a:t>
            </a:r>
          </a:p>
          <a:p>
            <a:pPr algn="r" rtl="1">
              <a:spcBef>
                <a:spcPct val="20000"/>
              </a:spcBef>
              <a:buFontTx/>
              <a:buChar char="•"/>
            </a:pPr>
            <a:r>
              <a:rPr lang="fa-IR" sz="2400" b="1">
                <a:cs typeface="B Yekan" panose="00000400000000000000" pitchFamily="2" charset="-78"/>
              </a:rPr>
              <a:t>ج- طراحی منظم با توجه به موقعیت و امکانات</a:t>
            </a:r>
          </a:p>
          <a:p>
            <a:pPr algn="r" rtl="1">
              <a:spcBef>
                <a:spcPct val="20000"/>
              </a:spcBef>
              <a:buFontTx/>
              <a:buChar char="•"/>
            </a:pPr>
            <a:r>
              <a:rPr lang="fa-IR" sz="2400" b="1">
                <a:cs typeface="B Yekan" panose="00000400000000000000" pitchFamily="2" charset="-78"/>
              </a:rPr>
              <a:t>د- ایجاد فرصت تسهیل یادگیری</a:t>
            </a:r>
            <a:endParaRPr lang="en-US" sz="2400" b="1">
              <a:cs typeface="B Yekan" panose="00000400000000000000" pitchFamily="2" charset="-78"/>
            </a:endParaRPr>
          </a:p>
        </p:txBody>
      </p:sp>
      <p:sp>
        <p:nvSpPr>
          <p:cNvPr id="7" name="Title 1"/>
          <p:cNvSpPr txBox="1">
            <a:spLocks/>
          </p:cNvSpPr>
          <p:nvPr/>
        </p:nvSpPr>
        <p:spPr bwMode="auto">
          <a:xfrm>
            <a:off x="2133600" y="609600"/>
            <a:ext cx="6096000" cy="1143000"/>
          </a:xfrm>
          <a:prstGeom prst="rect">
            <a:avLst/>
          </a:prstGeom>
          <a:noFill/>
          <a:ln w="9525">
            <a:noFill/>
            <a:miter lim="800000"/>
            <a:headEnd/>
            <a:tailEnd/>
          </a:ln>
        </p:spPr>
        <p:txBody>
          <a:bodyPr anchor="ctr"/>
          <a:lstStyle/>
          <a:p>
            <a:pPr algn="ctr">
              <a:defRPr/>
            </a:pPr>
            <a:r>
              <a:rPr lang="fa-IR" sz="4800" b="1" kern="0" dirty="0">
                <a:solidFill>
                  <a:schemeClr val="tx2"/>
                </a:solidFill>
                <a:latin typeface="+mj-lt"/>
                <a:ea typeface="+mj-ea"/>
                <a:cs typeface="B Titr" pitchFamily="2" charset="-78"/>
              </a:rPr>
              <a:t>ویژگی های تدریس</a:t>
            </a:r>
            <a:endParaRPr lang="en-US" sz="4800" b="1" kern="0" dirty="0">
              <a:solidFill>
                <a:schemeClr val="tx2"/>
              </a:solidFill>
              <a:latin typeface="+mj-lt"/>
              <a:ea typeface="+mj-ea"/>
              <a:cs typeface="B Titr" pitchFamily="2" charset="-78"/>
            </a:endParaRPr>
          </a:p>
        </p:txBody>
      </p:sp>
      <p:sp>
        <p:nvSpPr>
          <p:cNvPr id="8" name="Rectangle 6"/>
          <p:cNvSpPr>
            <a:spLocks noChangeArrowheads="1"/>
          </p:cNvSpPr>
          <p:nvPr/>
        </p:nvSpPr>
        <p:spPr bwMode="auto">
          <a:xfrm>
            <a:off x="914400" y="37338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400" b="1">
                <a:cs typeface="B Yekan" panose="00000400000000000000" pitchFamily="2" charset="-78"/>
              </a:rPr>
              <a:t>تنها موقعیتی را می توان تدریس در نظر گرفت که تمام ویژگی های بالا را در بر داشته باشد و فعالیتهای آموزشی که یکی از ویژگی های بالا را نداشته باشد تدریس محسوب نمی شود اگر چه ممکن است به یادگیری هم بیانجامد ( یادگیری از طریق کتاب، فیلم، تلویزیون)</a:t>
            </a:r>
            <a:endParaRPr lang="en-US" sz="2400" b="1">
              <a:cs typeface="B Yeka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lide(fromBottom)">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533400" y="18288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400" b="1">
                <a:cs typeface="B Yekan" panose="00000400000000000000" pitchFamily="2" charset="-78"/>
              </a:rPr>
              <a:t>حرفه آموزی معنایی بسیار محدودتر نسبت به پرورش، آموزش و تدریس دارد. هدف از حرفه آموزی ارائه فنون و مهارتهای مورد نیاز به کارآموزان برای انجام شغل یا حرفه ای معین است</a:t>
            </a:r>
          </a:p>
          <a:p>
            <a:pPr algn="r" rtl="1">
              <a:spcBef>
                <a:spcPct val="20000"/>
              </a:spcBef>
              <a:buFontTx/>
              <a:buChar char="•"/>
            </a:pPr>
            <a:r>
              <a:rPr lang="fa-IR" sz="2400" b="1">
                <a:cs typeface="B Yekan" panose="00000400000000000000" pitchFamily="2" charset="-78"/>
              </a:rPr>
              <a:t>حرفه آموزی یک فرایند یاددهی- یادگیری کوتاه مدت است با هدف آماده کردن افراد برای حرفه ای معین با حضور معلم یا بدون حضور معلم</a:t>
            </a:r>
            <a:endParaRPr lang="en-US" sz="2400" b="1">
              <a:cs typeface="B Yekan" panose="00000400000000000000" pitchFamily="2" charset="-78"/>
            </a:endParaRPr>
          </a:p>
        </p:txBody>
      </p:sp>
      <p:sp>
        <p:nvSpPr>
          <p:cNvPr id="7" name="Title 1"/>
          <p:cNvSpPr txBox="1">
            <a:spLocks/>
          </p:cNvSpPr>
          <p:nvPr/>
        </p:nvSpPr>
        <p:spPr bwMode="auto">
          <a:xfrm>
            <a:off x="2133600" y="609600"/>
            <a:ext cx="6096000" cy="1143000"/>
          </a:xfrm>
          <a:prstGeom prst="rect">
            <a:avLst/>
          </a:prstGeom>
          <a:noFill/>
          <a:ln w="9525">
            <a:noFill/>
            <a:miter lim="800000"/>
            <a:headEnd/>
            <a:tailEnd/>
          </a:ln>
        </p:spPr>
        <p:txBody>
          <a:bodyPr anchor="ctr"/>
          <a:lstStyle/>
          <a:p>
            <a:pPr algn="ctr">
              <a:defRPr/>
            </a:pPr>
            <a:r>
              <a:rPr lang="fa-IR" sz="4800" b="1" kern="0" dirty="0">
                <a:solidFill>
                  <a:schemeClr val="tx2"/>
                </a:solidFill>
                <a:latin typeface="+mj-lt"/>
                <a:ea typeface="+mj-ea"/>
                <a:cs typeface="B Titr" pitchFamily="2" charset="-78"/>
              </a:rPr>
              <a:t>حرفه آموزی</a:t>
            </a:r>
            <a:endParaRPr lang="en-US" sz="4800" b="1" kern="0" dirty="0">
              <a:solidFill>
                <a:schemeClr val="tx2"/>
              </a:solidFill>
              <a:latin typeface="+mj-lt"/>
              <a:ea typeface="+mj-ea"/>
              <a:cs typeface="B Titr"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txBox="1">
            <a:spLocks/>
          </p:cNvSpPr>
          <p:nvPr/>
        </p:nvSpPr>
        <p:spPr bwMode="auto">
          <a:xfrm>
            <a:off x="1752600" y="-228600"/>
            <a:ext cx="7391400" cy="1143000"/>
          </a:xfrm>
          <a:prstGeom prst="rect">
            <a:avLst/>
          </a:prstGeom>
          <a:noFill/>
          <a:ln w="9525">
            <a:noFill/>
            <a:miter lim="800000"/>
            <a:headEnd/>
            <a:tailEnd/>
          </a:ln>
        </p:spPr>
        <p:txBody>
          <a:bodyPr anchor="ctr"/>
          <a:lstStyle/>
          <a:p>
            <a:pPr algn="ctr">
              <a:defRPr/>
            </a:pPr>
            <a:r>
              <a:rPr lang="fa-IR" sz="3200" b="1" kern="0" dirty="0">
                <a:solidFill>
                  <a:srgbClr val="FFFF00"/>
                </a:solidFill>
                <a:latin typeface="+mj-lt"/>
                <a:ea typeface="+mj-ea"/>
                <a:cs typeface="B Titr" pitchFamily="2" charset="-78"/>
              </a:rPr>
              <a:t>رابطه پرورش، آموزش، تدریس و حرفه آموزی</a:t>
            </a:r>
            <a:endParaRPr lang="en-US" sz="3200" b="1" kern="0" dirty="0">
              <a:solidFill>
                <a:srgbClr val="FFFF00"/>
              </a:solidFill>
              <a:latin typeface="+mj-lt"/>
              <a:ea typeface="+mj-ea"/>
              <a:cs typeface="B Titr" pitchFamily="2" charset="-78"/>
            </a:endParaRPr>
          </a:p>
        </p:txBody>
      </p:sp>
      <p:sp>
        <p:nvSpPr>
          <p:cNvPr id="5" name="Oval 4"/>
          <p:cNvSpPr/>
          <p:nvPr/>
        </p:nvSpPr>
        <p:spPr bwMode="auto">
          <a:xfrm>
            <a:off x="990600" y="685800"/>
            <a:ext cx="7924800" cy="5943600"/>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6" name="Oval 5"/>
          <p:cNvSpPr/>
          <p:nvPr/>
        </p:nvSpPr>
        <p:spPr bwMode="auto">
          <a:xfrm>
            <a:off x="2209800" y="1219200"/>
            <a:ext cx="5715000" cy="5105400"/>
          </a:xfrm>
          <a:prstGeom prst="ellipse">
            <a:avLst/>
          </a:prstGeom>
          <a:solidFill>
            <a:schemeClr val="bg2">
              <a:lumMod val="40000"/>
              <a:lumOff val="60000"/>
            </a:schemeClr>
          </a:solidFill>
          <a:ln w="9525" cap="flat" cmpd="sng" algn="ctr">
            <a:solidFill>
              <a:schemeClr val="tx1"/>
            </a:solidFill>
            <a:prstDash val="solid"/>
            <a:round/>
            <a:headEnd type="none" w="med" len="med"/>
            <a:tailEnd type="none" w="med" len="med"/>
          </a:ln>
          <a:effectLst/>
        </p:spPr>
        <p:txBody>
          <a:bodyPr/>
          <a:lstStyle/>
          <a:p>
            <a:pPr>
              <a:defRPr/>
            </a:pPr>
            <a:endParaRPr lang="en-US">
              <a:solidFill>
                <a:srgbClr val="FF0000"/>
              </a:solidFill>
            </a:endParaRPr>
          </a:p>
        </p:txBody>
      </p:sp>
      <p:sp>
        <p:nvSpPr>
          <p:cNvPr id="60421" name="Oval 8"/>
          <p:cNvSpPr>
            <a:spLocks noChangeArrowheads="1"/>
          </p:cNvSpPr>
          <p:nvPr/>
        </p:nvSpPr>
        <p:spPr bwMode="auto">
          <a:xfrm>
            <a:off x="4572000" y="3048000"/>
            <a:ext cx="2209800" cy="2362200"/>
          </a:xfrm>
          <a:prstGeom prst="ellipse">
            <a:avLst/>
          </a:prstGeom>
          <a:solidFill>
            <a:schemeClr val="bg1"/>
          </a:solidFill>
          <a:ln w="9525" algn="ctr">
            <a:solidFill>
              <a:schemeClr val="tx1"/>
            </a:solidFill>
            <a:round/>
            <a:headEnd/>
            <a:tailEnd/>
          </a:ln>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en-MY">
              <a:solidFill>
                <a:srgbClr val="FF0000"/>
              </a:solidFill>
            </a:endParaRPr>
          </a:p>
        </p:txBody>
      </p:sp>
      <p:sp>
        <p:nvSpPr>
          <p:cNvPr id="60422" name="Oval 6"/>
          <p:cNvSpPr>
            <a:spLocks noChangeArrowheads="1"/>
          </p:cNvSpPr>
          <p:nvPr/>
        </p:nvSpPr>
        <p:spPr bwMode="auto">
          <a:xfrm>
            <a:off x="3200400" y="1981200"/>
            <a:ext cx="2209800" cy="2362200"/>
          </a:xfrm>
          <a:prstGeom prst="ellipse">
            <a:avLst/>
          </a:prstGeom>
          <a:solidFill>
            <a:srgbClr val="FFC000"/>
          </a:solidFill>
          <a:ln w="9525" algn="ctr">
            <a:solidFill>
              <a:schemeClr val="tx1"/>
            </a:solidFill>
            <a:round/>
            <a:headEnd/>
            <a:tailEnd/>
          </a:ln>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en-MY">
              <a:solidFill>
                <a:srgbClr val="FF0000"/>
              </a:solidFill>
            </a:endParaRPr>
          </a:p>
        </p:txBody>
      </p:sp>
      <p:sp>
        <p:nvSpPr>
          <p:cNvPr id="60423" name="Oval 7"/>
          <p:cNvSpPr>
            <a:spLocks noChangeArrowheads="1"/>
          </p:cNvSpPr>
          <p:nvPr/>
        </p:nvSpPr>
        <p:spPr bwMode="auto">
          <a:xfrm>
            <a:off x="4572000" y="3048000"/>
            <a:ext cx="2209800" cy="2362200"/>
          </a:xfrm>
          <a:prstGeom prst="ellipse">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en-MY">
              <a:solidFill>
                <a:srgbClr val="FF0000"/>
              </a:solidFill>
            </a:endParaRPr>
          </a:p>
        </p:txBody>
      </p:sp>
      <p:sp>
        <p:nvSpPr>
          <p:cNvPr id="10" name="Title 1"/>
          <p:cNvSpPr txBox="1">
            <a:spLocks/>
          </p:cNvSpPr>
          <p:nvPr/>
        </p:nvSpPr>
        <p:spPr bwMode="auto">
          <a:xfrm>
            <a:off x="2057400" y="1295400"/>
            <a:ext cx="1219200" cy="685800"/>
          </a:xfrm>
          <a:prstGeom prst="rect">
            <a:avLst/>
          </a:prstGeom>
          <a:noFill/>
          <a:ln w="9525">
            <a:noFill/>
            <a:miter lim="800000"/>
            <a:headEnd/>
            <a:tailEnd/>
          </a:ln>
        </p:spPr>
        <p:txBody>
          <a:bodyPr anchor="ctr"/>
          <a:lstStyle/>
          <a:p>
            <a:pPr algn="ctr">
              <a:defRPr/>
            </a:pPr>
            <a:r>
              <a:rPr lang="fa-IR" sz="2800" b="1" kern="0" dirty="0">
                <a:solidFill>
                  <a:srgbClr val="FF0000"/>
                </a:solidFill>
                <a:latin typeface="+mj-lt"/>
                <a:ea typeface="+mj-ea"/>
                <a:cs typeface="B Titr" pitchFamily="2" charset="-78"/>
              </a:rPr>
              <a:t>پرورش</a:t>
            </a:r>
            <a:endParaRPr lang="en-US" sz="2800" b="1" kern="0" dirty="0">
              <a:solidFill>
                <a:srgbClr val="FF0000"/>
              </a:solidFill>
              <a:latin typeface="+mj-lt"/>
              <a:ea typeface="+mj-ea"/>
              <a:cs typeface="B Titr" pitchFamily="2" charset="-78"/>
            </a:endParaRPr>
          </a:p>
        </p:txBody>
      </p:sp>
      <p:sp>
        <p:nvSpPr>
          <p:cNvPr id="11" name="Title 1"/>
          <p:cNvSpPr txBox="1">
            <a:spLocks/>
          </p:cNvSpPr>
          <p:nvPr/>
        </p:nvSpPr>
        <p:spPr bwMode="auto">
          <a:xfrm>
            <a:off x="4953000" y="1524000"/>
            <a:ext cx="1219200" cy="685800"/>
          </a:xfrm>
          <a:prstGeom prst="rect">
            <a:avLst/>
          </a:prstGeom>
          <a:noFill/>
          <a:ln w="9525">
            <a:noFill/>
            <a:miter lim="800000"/>
            <a:headEnd/>
            <a:tailEnd/>
          </a:ln>
        </p:spPr>
        <p:txBody>
          <a:bodyPr anchor="ctr"/>
          <a:lstStyle/>
          <a:p>
            <a:pPr algn="ctr">
              <a:defRPr/>
            </a:pPr>
            <a:r>
              <a:rPr lang="fa-IR" sz="2800" b="1" kern="0" dirty="0">
                <a:solidFill>
                  <a:srgbClr val="FF0000"/>
                </a:solidFill>
                <a:latin typeface="+mj-lt"/>
                <a:ea typeface="+mj-ea"/>
                <a:cs typeface="B Titr" pitchFamily="2" charset="-78"/>
              </a:rPr>
              <a:t>آموزش</a:t>
            </a:r>
            <a:endParaRPr lang="en-US" sz="2800" b="1" kern="0" dirty="0">
              <a:solidFill>
                <a:srgbClr val="FF0000"/>
              </a:solidFill>
              <a:latin typeface="+mj-lt"/>
              <a:ea typeface="+mj-ea"/>
              <a:cs typeface="B Titr" pitchFamily="2" charset="-78"/>
            </a:endParaRPr>
          </a:p>
        </p:txBody>
      </p:sp>
      <p:sp>
        <p:nvSpPr>
          <p:cNvPr id="12" name="Title 1"/>
          <p:cNvSpPr txBox="1">
            <a:spLocks/>
          </p:cNvSpPr>
          <p:nvPr/>
        </p:nvSpPr>
        <p:spPr bwMode="auto">
          <a:xfrm>
            <a:off x="3276600" y="2590800"/>
            <a:ext cx="2057400" cy="838200"/>
          </a:xfrm>
          <a:prstGeom prst="rect">
            <a:avLst/>
          </a:prstGeom>
          <a:noFill/>
          <a:ln w="9525">
            <a:noFill/>
            <a:miter lim="800000"/>
            <a:headEnd/>
            <a:tailEnd/>
          </a:ln>
        </p:spPr>
        <p:txBody>
          <a:bodyPr anchor="ctr"/>
          <a:lstStyle/>
          <a:p>
            <a:pPr algn="ctr">
              <a:defRPr/>
            </a:pPr>
            <a:r>
              <a:rPr lang="fa-IR" sz="2800" b="1" kern="0" dirty="0">
                <a:solidFill>
                  <a:srgbClr val="FF0000"/>
                </a:solidFill>
                <a:latin typeface="+mj-lt"/>
                <a:ea typeface="+mj-ea"/>
                <a:cs typeface="B Titr" pitchFamily="2" charset="-78"/>
              </a:rPr>
              <a:t>حرفه آموزی</a:t>
            </a:r>
            <a:endParaRPr lang="en-US" sz="2800" b="1" kern="0" dirty="0">
              <a:solidFill>
                <a:srgbClr val="FF0000"/>
              </a:solidFill>
              <a:latin typeface="+mj-lt"/>
              <a:ea typeface="+mj-ea"/>
              <a:cs typeface="B Titr" pitchFamily="2" charset="-78"/>
            </a:endParaRPr>
          </a:p>
        </p:txBody>
      </p:sp>
      <p:sp>
        <p:nvSpPr>
          <p:cNvPr id="13" name="Title 1"/>
          <p:cNvSpPr txBox="1">
            <a:spLocks/>
          </p:cNvSpPr>
          <p:nvPr/>
        </p:nvSpPr>
        <p:spPr bwMode="auto">
          <a:xfrm>
            <a:off x="4800600" y="3886200"/>
            <a:ext cx="2057400" cy="838200"/>
          </a:xfrm>
          <a:prstGeom prst="rect">
            <a:avLst/>
          </a:prstGeom>
          <a:noFill/>
          <a:ln w="9525">
            <a:noFill/>
            <a:miter lim="800000"/>
            <a:headEnd/>
            <a:tailEnd/>
          </a:ln>
        </p:spPr>
        <p:txBody>
          <a:bodyPr anchor="ctr"/>
          <a:lstStyle/>
          <a:p>
            <a:pPr algn="ctr">
              <a:defRPr/>
            </a:pPr>
            <a:r>
              <a:rPr lang="fa-IR" sz="2800" b="1" kern="0" dirty="0">
                <a:solidFill>
                  <a:srgbClr val="FF0000"/>
                </a:solidFill>
                <a:latin typeface="+mj-lt"/>
                <a:ea typeface="+mj-ea"/>
                <a:cs typeface="B Titr" pitchFamily="2" charset="-78"/>
              </a:rPr>
              <a:t>تدریس</a:t>
            </a:r>
            <a:endParaRPr lang="en-US" sz="2800" b="1" kern="0" dirty="0">
              <a:solidFill>
                <a:srgbClr val="FF0000"/>
              </a:solidFill>
              <a:latin typeface="+mj-lt"/>
              <a:ea typeface="+mj-ea"/>
              <a:cs typeface="B Titr" pitchFamily="2" charset="-78"/>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914400" y="5334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400" b="1">
                <a:cs typeface="B Yekan" panose="00000400000000000000" pitchFamily="2" charset="-78"/>
              </a:rPr>
              <a:t>اسمیت پنج نوع تدریس را مشخص کرده است که عبارتند از:</a:t>
            </a:r>
            <a:endParaRPr lang="en-US" sz="2400" b="1">
              <a:cs typeface="B Yekan" panose="00000400000000000000" pitchFamily="2" charset="-78"/>
            </a:endParaRPr>
          </a:p>
        </p:txBody>
      </p:sp>
      <p:sp>
        <p:nvSpPr>
          <p:cNvPr id="7" name="Title 1"/>
          <p:cNvSpPr txBox="1">
            <a:spLocks/>
          </p:cNvSpPr>
          <p:nvPr/>
        </p:nvSpPr>
        <p:spPr bwMode="auto">
          <a:xfrm>
            <a:off x="2667000" y="-304800"/>
            <a:ext cx="6096000" cy="1143000"/>
          </a:xfrm>
          <a:prstGeom prst="rect">
            <a:avLst/>
          </a:prstGeom>
          <a:noFill/>
          <a:ln w="9525">
            <a:noFill/>
            <a:miter lim="800000"/>
            <a:headEnd/>
            <a:tailEnd/>
          </a:ln>
        </p:spPr>
        <p:txBody>
          <a:bodyPr anchor="ctr"/>
          <a:lstStyle/>
          <a:p>
            <a:pPr algn="ctr">
              <a:defRPr/>
            </a:pPr>
            <a:r>
              <a:rPr lang="fa-IR" sz="3600" b="1" kern="0" dirty="0">
                <a:solidFill>
                  <a:srgbClr val="FFFF00"/>
                </a:solidFill>
                <a:latin typeface="+mj-lt"/>
                <a:ea typeface="+mj-ea"/>
                <a:cs typeface="B Titr" pitchFamily="2" charset="-78"/>
              </a:rPr>
              <a:t>مفهوم تدریس از دیدگاه های مختلف</a:t>
            </a:r>
            <a:endParaRPr lang="en-US" sz="3600" b="1" kern="0" dirty="0">
              <a:solidFill>
                <a:srgbClr val="FFFF00"/>
              </a:solidFill>
              <a:latin typeface="+mj-lt"/>
              <a:ea typeface="+mj-ea"/>
              <a:cs typeface="B Titr" pitchFamily="2" charset="-78"/>
            </a:endParaRPr>
          </a:p>
        </p:txBody>
      </p:sp>
      <p:sp>
        <p:nvSpPr>
          <p:cNvPr id="4" name="Curved Up Ribbon 3"/>
          <p:cNvSpPr>
            <a:spLocks noChangeArrowheads="1"/>
          </p:cNvSpPr>
          <p:nvPr/>
        </p:nvSpPr>
        <p:spPr bwMode="auto">
          <a:xfrm>
            <a:off x="3962400" y="1219200"/>
            <a:ext cx="2286000" cy="1371600"/>
          </a:xfrm>
          <a:prstGeom prst="ellipseRibbon2">
            <a:avLst>
              <a:gd name="adj1" fmla="val 25000"/>
              <a:gd name="adj2" fmla="val 50000"/>
              <a:gd name="adj3" fmla="val 12500"/>
            </a:avLst>
          </a:prstGeom>
          <a:solidFill>
            <a:schemeClr val="accent1"/>
          </a:solidFill>
          <a:ln w="9525" algn="ctr">
            <a:solidFill>
              <a:schemeClr val="tx1"/>
            </a:solidFill>
            <a:round/>
            <a:headEnd/>
            <a:tailEnd/>
          </a:ln>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a:cs typeface="B Koodak" panose="00000700000000000000" pitchFamily="2" charset="-78"/>
              </a:rPr>
              <a:t>1- توصیفی</a:t>
            </a:r>
            <a:endParaRPr lang="en-US">
              <a:cs typeface="B Koodak" panose="00000700000000000000" pitchFamily="2" charset="-78"/>
            </a:endParaRPr>
          </a:p>
        </p:txBody>
      </p:sp>
      <p:sp>
        <p:nvSpPr>
          <p:cNvPr id="6" name="TextBox 5"/>
          <p:cNvSpPr txBox="1"/>
          <p:nvPr/>
        </p:nvSpPr>
        <p:spPr>
          <a:xfrm rot="21446015">
            <a:off x="552450" y="1354138"/>
            <a:ext cx="2647950" cy="923925"/>
          </a:xfrm>
          <a:prstGeom prst="rect">
            <a:avLst/>
          </a:prstGeom>
          <a:noFill/>
          <a:ln>
            <a:solidFill>
              <a:schemeClr val="accent2">
                <a:lumMod val="60000"/>
                <a:lumOff val="40000"/>
              </a:schemeClr>
            </a:solidFill>
          </a:ln>
        </p:spPr>
        <p:txBody>
          <a:bodyPr>
            <a:spAutoFit/>
          </a:bodyPr>
          <a:lstStyle/>
          <a:p>
            <a:pPr algn="r">
              <a:defRPr/>
            </a:pPr>
            <a:r>
              <a:rPr lang="fa-IR" dirty="0">
                <a:cs typeface="B Titr" pitchFamily="2" charset="-78"/>
              </a:rPr>
              <a:t>بیان صریح و مستقیم دانش و مهارت از طرف معلم به دانش آموزان</a:t>
            </a:r>
            <a:endParaRPr lang="en-US" sz="1400" dirty="0">
              <a:cs typeface="B Titr" pitchFamily="2" charset="-78"/>
            </a:endParaRPr>
          </a:p>
        </p:txBody>
      </p:sp>
      <p:cxnSp>
        <p:nvCxnSpPr>
          <p:cNvPr id="8" name="Shape 9"/>
          <p:cNvCxnSpPr>
            <a:cxnSpLocks noChangeShapeType="1"/>
          </p:cNvCxnSpPr>
          <p:nvPr/>
        </p:nvCxnSpPr>
        <p:spPr bwMode="auto">
          <a:xfrm rot="10800000">
            <a:off x="3124200" y="1676400"/>
            <a:ext cx="990600" cy="304800"/>
          </a:xfrm>
          <a:prstGeom prst="curvedConnector3">
            <a:avLst>
              <a:gd name="adj1" fmla="val 50000"/>
            </a:avLst>
          </a:prstGeom>
          <a:noFill/>
          <a:ln w="38100"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12" name="Curved Up Ribbon 11"/>
          <p:cNvSpPr>
            <a:spLocks noChangeArrowheads="1"/>
          </p:cNvSpPr>
          <p:nvPr/>
        </p:nvSpPr>
        <p:spPr bwMode="auto">
          <a:xfrm>
            <a:off x="4495800" y="2667000"/>
            <a:ext cx="2514600" cy="1295400"/>
          </a:xfrm>
          <a:prstGeom prst="ellipseRibbon2">
            <a:avLst>
              <a:gd name="adj1" fmla="val 25000"/>
              <a:gd name="adj2" fmla="val 50000"/>
              <a:gd name="adj3" fmla="val 12500"/>
            </a:avLst>
          </a:prstGeom>
          <a:solidFill>
            <a:srgbClr val="FFC000"/>
          </a:solidFill>
          <a:ln w="9525" algn="ctr">
            <a:solidFill>
              <a:schemeClr val="tx1"/>
            </a:solidFill>
            <a:round/>
            <a:headEnd/>
            <a:tailEnd/>
          </a:ln>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b="1">
                <a:cs typeface="B Koodak" panose="00000700000000000000" pitchFamily="2" charset="-78"/>
              </a:rPr>
              <a:t>2- موفقیت</a:t>
            </a:r>
            <a:endParaRPr lang="en-US" b="1">
              <a:cs typeface="B Koodak" panose="00000700000000000000" pitchFamily="2" charset="-78"/>
            </a:endParaRPr>
          </a:p>
        </p:txBody>
      </p:sp>
      <p:sp>
        <p:nvSpPr>
          <p:cNvPr id="13" name="TextBox 12"/>
          <p:cNvSpPr txBox="1"/>
          <p:nvPr/>
        </p:nvSpPr>
        <p:spPr>
          <a:xfrm rot="21446015">
            <a:off x="6484938" y="1470025"/>
            <a:ext cx="2659062" cy="1200150"/>
          </a:xfrm>
          <a:prstGeom prst="rect">
            <a:avLst/>
          </a:prstGeom>
          <a:noFill/>
          <a:ln>
            <a:solidFill>
              <a:schemeClr val="accent2">
                <a:lumMod val="60000"/>
                <a:lumOff val="40000"/>
              </a:schemeClr>
            </a:solidFill>
          </a:ln>
        </p:spPr>
        <p:txBody>
          <a:bodyPr>
            <a:spAutoFit/>
          </a:bodyPr>
          <a:lstStyle/>
          <a:p>
            <a:pPr algn="r">
              <a:defRPr/>
            </a:pPr>
            <a:r>
              <a:rPr lang="fa-IR" dirty="0">
                <a:cs typeface="B Titr" pitchFamily="2" charset="-78"/>
              </a:rPr>
              <a:t>تدریس زمانی صورت می گیرد که به یادگیری بیانجامد- معلم عرضه کننده است و دانش آموز دریافت کننده</a:t>
            </a:r>
            <a:endParaRPr lang="en-US" sz="1400" dirty="0">
              <a:cs typeface="B Titr" pitchFamily="2" charset="-78"/>
            </a:endParaRPr>
          </a:p>
        </p:txBody>
      </p:sp>
      <p:cxnSp>
        <p:nvCxnSpPr>
          <p:cNvPr id="15" name="Shape 9"/>
          <p:cNvCxnSpPr>
            <a:cxnSpLocks noChangeShapeType="1"/>
          </p:cNvCxnSpPr>
          <p:nvPr/>
        </p:nvCxnSpPr>
        <p:spPr bwMode="auto">
          <a:xfrm flipV="1">
            <a:off x="6705600" y="2514600"/>
            <a:ext cx="762000" cy="381000"/>
          </a:xfrm>
          <a:prstGeom prst="curvedConnector3">
            <a:avLst>
              <a:gd name="adj1" fmla="val 50000"/>
            </a:avLst>
          </a:prstGeom>
          <a:noFill/>
          <a:ln w="38100"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19" name="Curved Up Ribbon 18"/>
          <p:cNvSpPr/>
          <p:nvPr/>
        </p:nvSpPr>
        <p:spPr bwMode="auto">
          <a:xfrm>
            <a:off x="2362200" y="3429000"/>
            <a:ext cx="2514600" cy="1295400"/>
          </a:xfrm>
          <a:prstGeom prst="ellipseRibbon2">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anchor="ctr"/>
          <a:lstStyle/>
          <a:p>
            <a:pPr>
              <a:defRPr/>
            </a:pPr>
            <a:r>
              <a:rPr lang="fa-IR" b="1" dirty="0">
                <a:cs typeface="B Koodak" pitchFamily="2" charset="-78"/>
              </a:rPr>
              <a:t>3- ارادی</a:t>
            </a:r>
            <a:endParaRPr lang="en-US" b="1" dirty="0">
              <a:cs typeface="B Koodak" pitchFamily="2" charset="-78"/>
            </a:endParaRPr>
          </a:p>
        </p:txBody>
      </p:sp>
      <p:sp>
        <p:nvSpPr>
          <p:cNvPr id="20" name="TextBox 19"/>
          <p:cNvSpPr txBox="1"/>
          <p:nvPr/>
        </p:nvSpPr>
        <p:spPr>
          <a:xfrm rot="21446015">
            <a:off x="323850" y="2573338"/>
            <a:ext cx="2647950" cy="923925"/>
          </a:xfrm>
          <a:prstGeom prst="rect">
            <a:avLst/>
          </a:prstGeom>
          <a:noFill/>
          <a:ln>
            <a:solidFill>
              <a:schemeClr val="accent2">
                <a:lumMod val="60000"/>
                <a:lumOff val="40000"/>
              </a:schemeClr>
            </a:solidFill>
          </a:ln>
        </p:spPr>
        <p:txBody>
          <a:bodyPr>
            <a:spAutoFit/>
          </a:bodyPr>
          <a:lstStyle/>
          <a:p>
            <a:pPr algn="r">
              <a:defRPr/>
            </a:pPr>
            <a:r>
              <a:rPr lang="fa-IR" dirty="0">
                <a:cs typeface="B Titr" pitchFamily="2" charset="-78"/>
              </a:rPr>
              <a:t>از این دیدگاه باور و نگاه معلمان به فرایند یاددهی- یادگیری مهم قلمداد می شود</a:t>
            </a:r>
            <a:endParaRPr lang="en-US" sz="1400" dirty="0">
              <a:cs typeface="B Titr" pitchFamily="2" charset="-78"/>
            </a:endParaRPr>
          </a:p>
        </p:txBody>
      </p:sp>
      <p:cxnSp>
        <p:nvCxnSpPr>
          <p:cNvPr id="21" name="Shape 9"/>
          <p:cNvCxnSpPr>
            <a:cxnSpLocks noChangeShapeType="1"/>
          </p:cNvCxnSpPr>
          <p:nvPr/>
        </p:nvCxnSpPr>
        <p:spPr bwMode="auto">
          <a:xfrm rot="16200000" flipV="1">
            <a:off x="2667000" y="3048000"/>
            <a:ext cx="838200" cy="228600"/>
          </a:xfrm>
          <a:prstGeom prst="curvedConnector3">
            <a:avLst>
              <a:gd name="adj1" fmla="val 51560"/>
            </a:avLst>
          </a:prstGeom>
          <a:noFill/>
          <a:ln w="38100"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29" name="Curved Up Ribbon 28"/>
          <p:cNvSpPr>
            <a:spLocks noChangeArrowheads="1"/>
          </p:cNvSpPr>
          <p:nvPr/>
        </p:nvSpPr>
        <p:spPr bwMode="auto">
          <a:xfrm>
            <a:off x="4800600" y="4267200"/>
            <a:ext cx="2514600" cy="1295400"/>
          </a:xfrm>
          <a:prstGeom prst="ellipseRibbon2">
            <a:avLst>
              <a:gd name="adj1" fmla="val 25000"/>
              <a:gd name="adj2" fmla="val 50000"/>
              <a:gd name="adj3" fmla="val 12500"/>
            </a:avLst>
          </a:prstGeom>
          <a:solidFill>
            <a:srgbClr val="7030A0"/>
          </a:solidFill>
          <a:ln w="9525" algn="ctr">
            <a:solidFill>
              <a:schemeClr val="tx1"/>
            </a:solidFill>
            <a:round/>
            <a:headEnd/>
            <a:tailEnd/>
          </a:ln>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b="1">
                <a:cs typeface="B Koodak" panose="00000700000000000000" pitchFamily="2" charset="-78"/>
              </a:rPr>
              <a:t>4- هنجاری</a:t>
            </a:r>
            <a:endParaRPr lang="en-US" b="1">
              <a:cs typeface="B Koodak" panose="00000700000000000000" pitchFamily="2" charset="-78"/>
            </a:endParaRPr>
          </a:p>
        </p:txBody>
      </p:sp>
      <p:sp>
        <p:nvSpPr>
          <p:cNvPr id="30" name="TextBox 29"/>
          <p:cNvSpPr txBox="1"/>
          <p:nvPr/>
        </p:nvSpPr>
        <p:spPr>
          <a:xfrm rot="20979944">
            <a:off x="7008813" y="3305175"/>
            <a:ext cx="2124075" cy="1169988"/>
          </a:xfrm>
          <a:prstGeom prst="rect">
            <a:avLst/>
          </a:prstGeom>
          <a:noFill/>
          <a:ln>
            <a:solidFill>
              <a:schemeClr val="accent2">
                <a:lumMod val="60000"/>
                <a:lumOff val="40000"/>
              </a:schemeClr>
            </a:solidFill>
          </a:ln>
        </p:spPr>
        <p:txBody>
          <a:bodyPr>
            <a:spAutoFit/>
          </a:bodyPr>
          <a:lstStyle/>
          <a:p>
            <a:pPr algn="r">
              <a:defRPr/>
            </a:pPr>
            <a:r>
              <a:rPr lang="fa-IR" sz="1400" dirty="0">
                <a:cs typeface="B Titr" pitchFamily="2" charset="-78"/>
              </a:rPr>
              <a:t>بر محتوا ی معتبر و روش های علمی تاکید می شود . محتوای تدریس بایستی ارزشمند  بوده و دانش و مهارت های دانش اموزان را تقویت کند</a:t>
            </a:r>
            <a:endParaRPr lang="en-US" sz="1400" dirty="0">
              <a:cs typeface="B Titr" pitchFamily="2" charset="-78"/>
            </a:endParaRPr>
          </a:p>
        </p:txBody>
      </p:sp>
      <p:cxnSp>
        <p:nvCxnSpPr>
          <p:cNvPr id="31" name="Shape 9"/>
          <p:cNvCxnSpPr>
            <a:cxnSpLocks noChangeShapeType="1"/>
          </p:cNvCxnSpPr>
          <p:nvPr/>
        </p:nvCxnSpPr>
        <p:spPr bwMode="auto">
          <a:xfrm rot="5400000" flipH="1" flipV="1">
            <a:off x="6667500" y="4381500"/>
            <a:ext cx="914400" cy="228600"/>
          </a:xfrm>
          <a:prstGeom prst="curvedConnector3">
            <a:avLst>
              <a:gd name="adj1" fmla="val 50000"/>
            </a:avLst>
          </a:prstGeom>
          <a:noFill/>
          <a:ln w="38100"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38" name="Curved Up Ribbon 37"/>
          <p:cNvSpPr/>
          <p:nvPr/>
        </p:nvSpPr>
        <p:spPr bwMode="auto">
          <a:xfrm>
            <a:off x="3657600" y="5410200"/>
            <a:ext cx="2514600" cy="1295400"/>
          </a:xfrm>
          <a:prstGeom prst="ellipseRibbon2">
            <a:avLst/>
          </a:prstGeom>
          <a:solidFill>
            <a:schemeClr val="accent3">
              <a:lumMod val="85000"/>
            </a:schemeClr>
          </a:solidFill>
          <a:ln w="9525" cap="flat" cmpd="sng" algn="ctr">
            <a:solidFill>
              <a:schemeClr val="tx1"/>
            </a:solidFill>
            <a:prstDash val="solid"/>
            <a:round/>
            <a:headEnd type="none" w="med" len="med"/>
            <a:tailEnd type="none" w="med" len="med"/>
          </a:ln>
          <a:effectLst/>
        </p:spPr>
        <p:txBody>
          <a:bodyPr anchor="ctr"/>
          <a:lstStyle/>
          <a:p>
            <a:pPr>
              <a:defRPr/>
            </a:pPr>
            <a:r>
              <a:rPr lang="fa-IR" b="1" dirty="0">
                <a:cs typeface="B Koodak" pitchFamily="2" charset="-78"/>
              </a:rPr>
              <a:t>5- علمی </a:t>
            </a:r>
            <a:endParaRPr lang="en-US" b="1" dirty="0">
              <a:cs typeface="B Koodak" pitchFamily="2" charset="-78"/>
            </a:endParaRPr>
          </a:p>
        </p:txBody>
      </p:sp>
      <p:sp>
        <p:nvSpPr>
          <p:cNvPr id="39" name="TextBox 38"/>
          <p:cNvSpPr txBox="1"/>
          <p:nvPr/>
        </p:nvSpPr>
        <p:spPr>
          <a:xfrm rot="20979944">
            <a:off x="1077913" y="5165725"/>
            <a:ext cx="2125662" cy="954088"/>
          </a:xfrm>
          <a:prstGeom prst="rect">
            <a:avLst/>
          </a:prstGeom>
          <a:noFill/>
          <a:ln>
            <a:solidFill>
              <a:schemeClr val="accent2">
                <a:lumMod val="60000"/>
                <a:lumOff val="40000"/>
              </a:schemeClr>
            </a:solidFill>
          </a:ln>
        </p:spPr>
        <p:txBody>
          <a:bodyPr>
            <a:spAutoFit/>
          </a:bodyPr>
          <a:lstStyle/>
          <a:p>
            <a:pPr algn="r">
              <a:defRPr/>
            </a:pPr>
            <a:r>
              <a:rPr lang="fa-IR" sz="1400" dirty="0">
                <a:cs typeface="B Titr" pitchFamily="2" charset="-78"/>
              </a:rPr>
              <a:t>تدریس فعالیتی است صریح و دقیق که ریشه در تجارب گذشته معلمان و متخصصان تربیتی دارد</a:t>
            </a:r>
            <a:endParaRPr lang="en-US" sz="1400" dirty="0">
              <a:cs typeface="B Titr" pitchFamily="2" charset="-78"/>
            </a:endParaRPr>
          </a:p>
        </p:txBody>
      </p:sp>
      <p:cxnSp>
        <p:nvCxnSpPr>
          <p:cNvPr id="40" name="Shape 9"/>
          <p:cNvCxnSpPr>
            <a:cxnSpLocks noChangeShapeType="1"/>
          </p:cNvCxnSpPr>
          <p:nvPr/>
        </p:nvCxnSpPr>
        <p:spPr bwMode="auto">
          <a:xfrm rot="10800000">
            <a:off x="2209800" y="5943600"/>
            <a:ext cx="1676400" cy="228600"/>
          </a:xfrm>
          <a:prstGeom prst="curvedConnector3">
            <a:avLst>
              <a:gd name="adj1" fmla="val 50000"/>
            </a:avLst>
          </a:prstGeom>
          <a:noFill/>
          <a:ln w="38100" algn="ctr">
            <a:solidFill>
              <a:srgbClr val="FF0000"/>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to="" calcmode="lin" valueType="num">
                                      <p:cBhvr>
                                        <p:cTn id="12" dur="1" fill="hold"/>
                                        <p:tgtEl>
                                          <p:spTgt spid="4"/>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 to="" calcmode="lin" valueType="num">
                                      <p:cBhvr>
                                        <p:cTn id="17" dur="1" fill="hold"/>
                                        <p:tgtEl>
                                          <p:spTgt spid="8"/>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 to="" calcmode="lin" valueType="num">
                                      <p:cBhvr>
                                        <p:cTn id="22" dur="1" fill="hold"/>
                                        <p:tgtEl>
                                          <p:spTgt spid="6"/>
                                        </p:tgtEl>
                                        <p:attrNameLst>
                                          <p:attrName/>
                                        </p:attrNameLst>
                                      </p:cBhvr>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 to="" calcmode="lin" valueType="num">
                                      <p:cBhvr>
                                        <p:cTn id="27" dur="1" fill="hold"/>
                                        <p:tgtEl>
                                          <p:spTgt spid="12"/>
                                        </p:tgtEl>
                                        <p:attrNameLst>
                                          <p:attrName/>
                                        </p:attrNameLst>
                                      </p:cBhvr>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24" presetClass="entr" presetSubtype="0" fill="hold" nodeType="clickEffect">
                                  <p:stCondLst>
                                    <p:cond delay="0"/>
                                  </p:stCondLst>
                                  <p:childTnLst>
                                    <p:set>
                                      <p:cBhvr>
                                        <p:cTn id="31" dur="1" fill="hold">
                                          <p:stCondLst>
                                            <p:cond delay="0"/>
                                          </p:stCondLst>
                                        </p:cTn>
                                        <p:tgtEl>
                                          <p:spTgt spid="15"/>
                                        </p:tgtEl>
                                        <p:attrNameLst>
                                          <p:attrName>style.visibility</p:attrName>
                                        </p:attrNameLst>
                                      </p:cBhvr>
                                      <p:to>
                                        <p:strVal val="visible"/>
                                      </p:to>
                                    </p:set>
                                    <p:anim to="" calcmode="lin" valueType="num">
                                      <p:cBhvr>
                                        <p:cTn id="32" dur="1" fill="hold"/>
                                        <p:tgtEl>
                                          <p:spTgt spid="15"/>
                                        </p:tgtEl>
                                        <p:attrNameLst>
                                          <p:attrName/>
                                        </p:attrNameLst>
                                      </p:cBhvr>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to="" calcmode="lin" valueType="num">
                                      <p:cBhvr>
                                        <p:cTn id="37" dur="1" fill="hold"/>
                                        <p:tgtEl>
                                          <p:spTgt spid="13"/>
                                        </p:tgtEl>
                                        <p:attrNameLst>
                                          <p:attrName/>
                                        </p:attrNameLst>
                                      </p:cBhvr>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19"/>
                                        </p:tgtEl>
                                        <p:attrNameLst>
                                          <p:attrName>style.visibility</p:attrName>
                                        </p:attrNameLst>
                                      </p:cBhvr>
                                      <p:to>
                                        <p:strVal val="visible"/>
                                      </p:to>
                                    </p:set>
                                    <p:anim to="" calcmode="lin" valueType="num">
                                      <p:cBhvr>
                                        <p:cTn id="42" dur="1" fill="hold"/>
                                        <p:tgtEl>
                                          <p:spTgt spid="19"/>
                                        </p:tgtEl>
                                        <p:attrNameLst>
                                          <p:attrName/>
                                        </p:attrNameLst>
                                      </p:cBhvr>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4" presetClass="entr" presetSubtype="0" fill="hold" nodeType="clickEffect">
                                  <p:stCondLst>
                                    <p:cond delay="0"/>
                                  </p:stCondLst>
                                  <p:childTnLst>
                                    <p:set>
                                      <p:cBhvr>
                                        <p:cTn id="46" dur="1" fill="hold">
                                          <p:stCondLst>
                                            <p:cond delay="0"/>
                                          </p:stCondLst>
                                        </p:cTn>
                                        <p:tgtEl>
                                          <p:spTgt spid="21"/>
                                        </p:tgtEl>
                                        <p:attrNameLst>
                                          <p:attrName>style.visibility</p:attrName>
                                        </p:attrNameLst>
                                      </p:cBhvr>
                                      <p:to>
                                        <p:strVal val="visible"/>
                                      </p:to>
                                    </p:set>
                                    <p:anim to="" calcmode="lin" valueType="num">
                                      <p:cBhvr>
                                        <p:cTn id="47" dur="1" fill="hold"/>
                                        <p:tgtEl>
                                          <p:spTgt spid="21"/>
                                        </p:tgtEl>
                                        <p:attrNameLst>
                                          <p:attrName/>
                                        </p:attrNameLst>
                                      </p:cBhvr>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24" presetClass="entr" presetSubtype="0" fill="hold" grpId="0" nodeType="clickEffect">
                                  <p:stCondLst>
                                    <p:cond delay="0"/>
                                  </p:stCondLst>
                                  <p:childTnLst>
                                    <p:set>
                                      <p:cBhvr>
                                        <p:cTn id="51" dur="1" fill="hold">
                                          <p:stCondLst>
                                            <p:cond delay="0"/>
                                          </p:stCondLst>
                                        </p:cTn>
                                        <p:tgtEl>
                                          <p:spTgt spid="20"/>
                                        </p:tgtEl>
                                        <p:attrNameLst>
                                          <p:attrName>style.visibility</p:attrName>
                                        </p:attrNameLst>
                                      </p:cBhvr>
                                      <p:to>
                                        <p:strVal val="visible"/>
                                      </p:to>
                                    </p:set>
                                    <p:anim to="" calcmode="lin" valueType="num">
                                      <p:cBhvr>
                                        <p:cTn id="52" dur="1" fill="hold"/>
                                        <p:tgtEl>
                                          <p:spTgt spid="20"/>
                                        </p:tgtEl>
                                        <p:attrNameLst>
                                          <p:attrName/>
                                        </p:attrNameLst>
                                      </p:cBhvr>
                                    </p:anim>
                                  </p:childTnLst>
                                </p:cTn>
                              </p:par>
                            </p:childTnLst>
                          </p:cTn>
                        </p:par>
                      </p:childTnLst>
                    </p:cTn>
                  </p:par>
                  <p:par>
                    <p:cTn id="53" fill="hold" nodeType="clickPar">
                      <p:stCondLst>
                        <p:cond delay="indefinite"/>
                      </p:stCondLst>
                      <p:childTnLst>
                        <p:par>
                          <p:cTn id="54" fill="hold" nodeType="withGroup">
                            <p:stCondLst>
                              <p:cond delay="0"/>
                            </p:stCondLst>
                            <p:childTnLst>
                              <p:par>
                                <p:cTn id="55" presetID="24" presetClass="entr" presetSubtype="0" fill="hold" grpId="0" nodeType="clickEffect">
                                  <p:stCondLst>
                                    <p:cond delay="0"/>
                                  </p:stCondLst>
                                  <p:childTnLst>
                                    <p:set>
                                      <p:cBhvr>
                                        <p:cTn id="56" dur="1" fill="hold">
                                          <p:stCondLst>
                                            <p:cond delay="0"/>
                                          </p:stCondLst>
                                        </p:cTn>
                                        <p:tgtEl>
                                          <p:spTgt spid="29"/>
                                        </p:tgtEl>
                                        <p:attrNameLst>
                                          <p:attrName>style.visibility</p:attrName>
                                        </p:attrNameLst>
                                      </p:cBhvr>
                                      <p:to>
                                        <p:strVal val="visible"/>
                                      </p:to>
                                    </p:set>
                                    <p:anim to="" calcmode="lin" valueType="num">
                                      <p:cBhvr>
                                        <p:cTn id="57" dur="1" fill="hold"/>
                                        <p:tgtEl>
                                          <p:spTgt spid="29"/>
                                        </p:tgtEl>
                                        <p:attrNameLst>
                                          <p:attrName/>
                                        </p:attrNameLst>
                                      </p:cBhvr>
                                    </p:anim>
                                  </p:childTnLst>
                                </p:cTn>
                              </p:par>
                            </p:childTnLst>
                          </p:cTn>
                        </p:par>
                      </p:childTnLst>
                    </p:cTn>
                  </p:par>
                  <p:par>
                    <p:cTn id="58" fill="hold" nodeType="clickPar">
                      <p:stCondLst>
                        <p:cond delay="indefinite"/>
                      </p:stCondLst>
                      <p:childTnLst>
                        <p:par>
                          <p:cTn id="59" fill="hold" nodeType="withGroup">
                            <p:stCondLst>
                              <p:cond delay="0"/>
                            </p:stCondLst>
                            <p:childTnLst>
                              <p:par>
                                <p:cTn id="60" presetID="24" presetClass="entr" presetSubtype="0" fill="hold" nodeType="clickEffect">
                                  <p:stCondLst>
                                    <p:cond delay="0"/>
                                  </p:stCondLst>
                                  <p:childTnLst>
                                    <p:set>
                                      <p:cBhvr>
                                        <p:cTn id="61" dur="1" fill="hold">
                                          <p:stCondLst>
                                            <p:cond delay="0"/>
                                          </p:stCondLst>
                                        </p:cTn>
                                        <p:tgtEl>
                                          <p:spTgt spid="31"/>
                                        </p:tgtEl>
                                        <p:attrNameLst>
                                          <p:attrName>style.visibility</p:attrName>
                                        </p:attrNameLst>
                                      </p:cBhvr>
                                      <p:to>
                                        <p:strVal val="visible"/>
                                      </p:to>
                                    </p:set>
                                    <p:anim to="" calcmode="lin" valueType="num">
                                      <p:cBhvr>
                                        <p:cTn id="62" dur="1" fill="hold"/>
                                        <p:tgtEl>
                                          <p:spTgt spid="31"/>
                                        </p:tgtEl>
                                        <p:attrNameLst>
                                          <p:attrName/>
                                        </p:attrNameLst>
                                      </p:cBhvr>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4" presetClass="entr" presetSubtype="0" fill="hold" grpId="0" nodeType="clickEffect">
                                  <p:stCondLst>
                                    <p:cond delay="0"/>
                                  </p:stCondLst>
                                  <p:childTnLst>
                                    <p:set>
                                      <p:cBhvr>
                                        <p:cTn id="66" dur="1" fill="hold">
                                          <p:stCondLst>
                                            <p:cond delay="0"/>
                                          </p:stCondLst>
                                        </p:cTn>
                                        <p:tgtEl>
                                          <p:spTgt spid="30"/>
                                        </p:tgtEl>
                                        <p:attrNameLst>
                                          <p:attrName>style.visibility</p:attrName>
                                        </p:attrNameLst>
                                      </p:cBhvr>
                                      <p:to>
                                        <p:strVal val="visible"/>
                                      </p:to>
                                    </p:set>
                                    <p:anim to="" calcmode="lin" valueType="num">
                                      <p:cBhvr>
                                        <p:cTn id="67" dur="1" fill="hold"/>
                                        <p:tgtEl>
                                          <p:spTgt spid="30"/>
                                        </p:tgtEl>
                                        <p:attrNameLst>
                                          <p:attrName/>
                                        </p:attrNameLst>
                                      </p:cBhvr>
                                    </p:anim>
                                  </p:childTnLst>
                                </p:cTn>
                              </p:par>
                            </p:childTnLst>
                          </p:cTn>
                        </p:par>
                      </p:childTnLst>
                    </p:cTn>
                  </p:par>
                  <p:par>
                    <p:cTn id="68" fill="hold" nodeType="clickPar">
                      <p:stCondLst>
                        <p:cond delay="indefinite"/>
                      </p:stCondLst>
                      <p:childTnLst>
                        <p:par>
                          <p:cTn id="69" fill="hold" nodeType="withGroup">
                            <p:stCondLst>
                              <p:cond delay="0"/>
                            </p:stCondLst>
                            <p:childTnLst>
                              <p:par>
                                <p:cTn id="70" presetID="24" presetClass="entr" presetSubtype="0" fill="hold" grpId="0" nodeType="clickEffect">
                                  <p:stCondLst>
                                    <p:cond delay="0"/>
                                  </p:stCondLst>
                                  <p:childTnLst>
                                    <p:set>
                                      <p:cBhvr>
                                        <p:cTn id="71" dur="1" fill="hold">
                                          <p:stCondLst>
                                            <p:cond delay="0"/>
                                          </p:stCondLst>
                                        </p:cTn>
                                        <p:tgtEl>
                                          <p:spTgt spid="38"/>
                                        </p:tgtEl>
                                        <p:attrNameLst>
                                          <p:attrName>style.visibility</p:attrName>
                                        </p:attrNameLst>
                                      </p:cBhvr>
                                      <p:to>
                                        <p:strVal val="visible"/>
                                      </p:to>
                                    </p:set>
                                    <p:anim to="" calcmode="lin" valueType="num">
                                      <p:cBhvr>
                                        <p:cTn id="72" dur="1" fill="hold"/>
                                        <p:tgtEl>
                                          <p:spTgt spid="38"/>
                                        </p:tgtEl>
                                        <p:attrNameLst>
                                          <p:attrName/>
                                        </p:attrNameLst>
                                      </p:cBhvr>
                                    </p:anim>
                                  </p:childTnLst>
                                </p:cTn>
                              </p:par>
                            </p:childTnLst>
                          </p:cTn>
                        </p:par>
                      </p:childTnLst>
                    </p:cTn>
                  </p:par>
                  <p:par>
                    <p:cTn id="73" fill="hold" nodeType="clickPar">
                      <p:stCondLst>
                        <p:cond delay="indefinite"/>
                      </p:stCondLst>
                      <p:childTnLst>
                        <p:par>
                          <p:cTn id="74" fill="hold" nodeType="withGroup">
                            <p:stCondLst>
                              <p:cond delay="0"/>
                            </p:stCondLst>
                            <p:childTnLst>
                              <p:par>
                                <p:cTn id="75" presetID="24" presetClass="entr" presetSubtype="0" fill="hold" nodeType="clickEffect">
                                  <p:stCondLst>
                                    <p:cond delay="0"/>
                                  </p:stCondLst>
                                  <p:childTnLst>
                                    <p:set>
                                      <p:cBhvr>
                                        <p:cTn id="76" dur="1" fill="hold">
                                          <p:stCondLst>
                                            <p:cond delay="0"/>
                                          </p:stCondLst>
                                        </p:cTn>
                                        <p:tgtEl>
                                          <p:spTgt spid="40"/>
                                        </p:tgtEl>
                                        <p:attrNameLst>
                                          <p:attrName>style.visibility</p:attrName>
                                        </p:attrNameLst>
                                      </p:cBhvr>
                                      <p:to>
                                        <p:strVal val="visible"/>
                                      </p:to>
                                    </p:set>
                                    <p:anim to="" calcmode="lin" valueType="num">
                                      <p:cBhvr>
                                        <p:cTn id="77" dur="1" fill="hold"/>
                                        <p:tgtEl>
                                          <p:spTgt spid="40"/>
                                        </p:tgtEl>
                                        <p:attrNameLst>
                                          <p:attrName/>
                                        </p:attrNameLst>
                                      </p:cBhvr>
                                    </p:anim>
                                  </p:childTnLst>
                                </p:cTn>
                              </p:par>
                            </p:childTnLst>
                          </p:cTn>
                        </p:par>
                      </p:childTnLst>
                    </p:cTn>
                  </p:par>
                  <p:par>
                    <p:cTn id="78" fill="hold" nodeType="clickPar">
                      <p:stCondLst>
                        <p:cond delay="indefinite"/>
                      </p:stCondLst>
                      <p:childTnLst>
                        <p:par>
                          <p:cTn id="79" fill="hold" nodeType="withGroup">
                            <p:stCondLst>
                              <p:cond delay="0"/>
                            </p:stCondLst>
                            <p:childTnLst>
                              <p:par>
                                <p:cTn id="80" presetID="24" presetClass="entr" presetSubtype="0" fill="hold" grpId="0" nodeType="clickEffect">
                                  <p:stCondLst>
                                    <p:cond delay="0"/>
                                  </p:stCondLst>
                                  <p:childTnLst>
                                    <p:set>
                                      <p:cBhvr>
                                        <p:cTn id="81" dur="1" fill="hold">
                                          <p:stCondLst>
                                            <p:cond delay="0"/>
                                          </p:stCondLst>
                                        </p:cTn>
                                        <p:tgtEl>
                                          <p:spTgt spid="39"/>
                                        </p:tgtEl>
                                        <p:attrNameLst>
                                          <p:attrName>style.visibility</p:attrName>
                                        </p:attrNameLst>
                                      </p:cBhvr>
                                      <p:to>
                                        <p:strVal val="visible"/>
                                      </p:to>
                                    </p:set>
                                    <p:anim to="" calcmode="lin" valueType="num">
                                      <p:cBhvr>
                                        <p:cTn id="82" dur="1" fill="hold"/>
                                        <p:tgtEl>
                                          <p:spTgt spid="3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animBg="1"/>
      <p:bldP spid="6" grpId="0" animBg="1"/>
      <p:bldP spid="12" grpId="0" animBg="1"/>
      <p:bldP spid="13" grpId="0" animBg="1"/>
      <p:bldP spid="19" grpId="0" animBg="1"/>
      <p:bldP spid="20" grpId="0" animBg="1"/>
      <p:bldP spid="29" grpId="0" animBg="1"/>
      <p:bldP spid="30" grpId="0" animBg="1"/>
      <p:bldP spid="38" grpId="0" animBg="1"/>
      <p:bldP spid="39" grpId="0" animBg="1"/>
    </p:bld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533400" y="18288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3200" b="1">
                <a:cs typeface="B Yekan" panose="00000400000000000000" pitchFamily="2" charset="-78"/>
              </a:rPr>
              <a:t>تدریس سلسله فعالیتهای مرتب، منظم، هدف مدار و از پیش طراحی شده است که هدفش ایجاد شرایط مطلوب یادگیری است</a:t>
            </a:r>
            <a:endParaRPr lang="en-US" sz="3200" b="1">
              <a:cs typeface="B Yeka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3490" name="Picture 4" descr="2005_strategy_analysis.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2590800"/>
            <a:ext cx="6119813"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bwMode="auto">
          <a:xfrm>
            <a:off x="2209800" y="914400"/>
            <a:ext cx="6629400" cy="1143000"/>
          </a:xfrm>
          <a:prstGeom prst="rect">
            <a:avLst/>
          </a:prstGeom>
          <a:noFill/>
          <a:ln w="9525">
            <a:noFill/>
            <a:miter lim="800000"/>
            <a:headEnd/>
            <a:tailEnd/>
          </a:ln>
        </p:spPr>
        <p:txBody>
          <a:bodyPr anchor="ctr"/>
          <a:lstStyle/>
          <a:p>
            <a:pPr algn="ctr">
              <a:defRPr/>
            </a:pPr>
            <a:r>
              <a:rPr lang="fa-IR" sz="4800" b="1" kern="0" dirty="0">
                <a:solidFill>
                  <a:schemeClr val="accent2">
                    <a:lumMod val="50000"/>
                  </a:schemeClr>
                </a:solidFill>
                <a:latin typeface="+mj-lt"/>
                <a:ea typeface="+mj-ea"/>
                <a:cs typeface="B Titr" pitchFamily="2" charset="-78"/>
              </a:rPr>
              <a:t>ارتباط و نقش آن در آموزش</a:t>
            </a:r>
            <a:endParaRPr lang="en-US" sz="4800" b="1" kern="0" dirty="0">
              <a:solidFill>
                <a:schemeClr val="accent2">
                  <a:lumMod val="50000"/>
                </a:schemeClr>
              </a:solidFill>
              <a:latin typeface="+mj-lt"/>
              <a:ea typeface="+mj-ea"/>
              <a:cs typeface="B Titr" pitchFamily="2" charset="-78"/>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09600" y="1752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cs typeface="B Yekan" panose="00000400000000000000" pitchFamily="2" charset="-78"/>
              </a:rPr>
              <a:t>معنی لغوی ارتباط عبارتست از پیوند دادن، ربط دادن</a:t>
            </a:r>
          </a:p>
          <a:p>
            <a:pPr algn="r" rtl="1">
              <a:spcBef>
                <a:spcPct val="20000"/>
              </a:spcBef>
              <a:buFontTx/>
              <a:buChar char="•"/>
            </a:pPr>
            <a:r>
              <a:rPr lang="fa-IR" sz="2800" b="1">
                <a:cs typeface="B Yekan" panose="00000400000000000000" pitchFamily="2" charset="-78"/>
              </a:rPr>
              <a:t>در علوم ارتباطات مفاهیمی چون انتقال و  انتشار آگاهیها، اندیشه ها، ایجاد پیوستگی اجتماعی، اشتراک فکر و تفاهم استنباط می شود.</a:t>
            </a:r>
          </a:p>
          <a:p>
            <a:pPr algn="r" rtl="1">
              <a:spcBef>
                <a:spcPct val="20000"/>
              </a:spcBef>
              <a:buFontTx/>
              <a:buChar char="•"/>
            </a:pPr>
            <a:r>
              <a:rPr lang="fa-IR" sz="2800" b="1">
                <a:cs typeface="B Yekan" panose="00000400000000000000" pitchFamily="2" charset="-78"/>
              </a:rPr>
              <a:t>از گذشته به عنوان انتقال افکار، اطلاعات، و رفتارها از شخصی به شخص دیگر به کار رفته است.</a:t>
            </a:r>
          </a:p>
          <a:p>
            <a:pPr algn="r" rtl="1">
              <a:spcBef>
                <a:spcPct val="20000"/>
              </a:spcBef>
              <a:buFontTx/>
              <a:buChar char="•"/>
            </a:pPr>
            <a:r>
              <a:rPr lang="fa-IR" sz="2800" b="1">
                <a:cs typeface="B Yekan" panose="00000400000000000000" pitchFamily="2" charset="-78"/>
              </a:rPr>
              <a:t>ارتباط فرایندی است که در جریان آن انسانها یکدیگر را تحت تاثیر قرار می دهند.</a:t>
            </a:r>
          </a:p>
        </p:txBody>
      </p:sp>
      <p:sp>
        <p:nvSpPr>
          <p:cNvPr id="7" name="Title 1"/>
          <p:cNvSpPr txBox="1">
            <a:spLocks/>
          </p:cNvSpPr>
          <p:nvPr/>
        </p:nvSpPr>
        <p:spPr bwMode="auto">
          <a:xfrm>
            <a:off x="2133600" y="609600"/>
            <a:ext cx="6096000" cy="1143000"/>
          </a:xfrm>
          <a:prstGeom prst="rect">
            <a:avLst/>
          </a:prstGeom>
          <a:noFill/>
          <a:ln w="9525">
            <a:noFill/>
            <a:miter lim="800000"/>
            <a:headEnd/>
            <a:tailEnd/>
          </a:ln>
        </p:spPr>
        <p:txBody>
          <a:bodyPr anchor="ctr"/>
          <a:lstStyle/>
          <a:p>
            <a:pPr algn="ctr">
              <a:defRPr/>
            </a:pPr>
            <a:r>
              <a:rPr lang="fa-IR" sz="4800" b="1" kern="0" dirty="0">
                <a:solidFill>
                  <a:schemeClr val="accent2">
                    <a:lumMod val="50000"/>
                  </a:schemeClr>
                </a:solidFill>
                <a:latin typeface="+mj-lt"/>
                <a:ea typeface="+mj-ea"/>
                <a:cs typeface="B Titr" pitchFamily="2" charset="-78"/>
              </a:rPr>
              <a:t>مفهوم ارتباط</a:t>
            </a:r>
            <a:endParaRPr lang="en-US" sz="4800" b="1" kern="0" dirty="0">
              <a:solidFill>
                <a:schemeClr val="accent2">
                  <a:lumMod val="50000"/>
                </a:schemeClr>
              </a:solidFill>
              <a:latin typeface="+mj-lt"/>
              <a:ea typeface="+mj-ea"/>
              <a:cs typeface="B Titr"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09600" y="24384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cs typeface="B Yekan" panose="00000400000000000000" pitchFamily="2" charset="-78"/>
              </a:rPr>
              <a:t>در فرایند ارتباط فرستنده به دنبال این است که گیرنده پیام با فرستنده در یک مورد یا مسئله همانندی یا اشتراک فکر ایجاد کند. هر چه وجوه اشتراک بین گیرنده و فرستنده بیشتر باشد برقراری ارتباط آسان تر و موثرتر خواهد بود</a:t>
            </a:r>
          </a:p>
        </p:txBody>
      </p:sp>
      <p:sp>
        <p:nvSpPr>
          <p:cNvPr id="7" name="Title 1"/>
          <p:cNvSpPr txBox="1">
            <a:spLocks/>
          </p:cNvSpPr>
          <p:nvPr/>
        </p:nvSpPr>
        <p:spPr bwMode="auto">
          <a:xfrm>
            <a:off x="2133600" y="914400"/>
            <a:ext cx="6096000" cy="1143000"/>
          </a:xfrm>
          <a:prstGeom prst="rect">
            <a:avLst/>
          </a:prstGeom>
          <a:noFill/>
          <a:ln w="9525">
            <a:noFill/>
            <a:miter lim="800000"/>
            <a:headEnd/>
            <a:tailEnd/>
          </a:ln>
        </p:spPr>
        <p:txBody>
          <a:bodyPr anchor="ctr"/>
          <a:lstStyle/>
          <a:p>
            <a:pPr algn="ctr">
              <a:defRPr/>
            </a:pPr>
            <a:r>
              <a:rPr lang="fa-IR" sz="4800" b="1" kern="0" dirty="0">
                <a:solidFill>
                  <a:schemeClr val="accent2">
                    <a:lumMod val="50000"/>
                  </a:schemeClr>
                </a:solidFill>
                <a:latin typeface="+mj-lt"/>
                <a:ea typeface="+mj-ea"/>
                <a:cs typeface="B Titr" pitchFamily="2" charset="-78"/>
              </a:rPr>
              <a:t>مفهوم ارتباط</a:t>
            </a:r>
            <a:endParaRPr lang="en-US" sz="4800" b="1" kern="0" dirty="0">
              <a:solidFill>
                <a:schemeClr val="accent2">
                  <a:lumMod val="50000"/>
                </a:schemeClr>
              </a:solidFill>
              <a:latin typeface="+mj-lt"/>
              <a:ea typeface="+mj-ea"/>
              <a:cs typeface="B Titr"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09600" y="2133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3600" b="1">
                <a:cs typeface="B Yekan" panose="00000400000000000000" pitchFamily="2" charset="-78"/>
              </a:rPr>
              <a:t>فرایند تغییر نسبتا پایدار در توان رفتاری بر اثر تجربه</a:t>
            </a:r>
            <a:endParaRPr lang="en-US" sz="3600" b="1">
              <a:cs typeface="B Yekan" panose="00000400000000000000" pitchFamily="2" charset="-78"/>
            </a:endParaRPr>
          </a:p>
        </p:txBody>
      </p:sp>
      <p:sp>
        <p:nvSpPr>
          <p:cNvPr id="7" name="Title 1"/>
          <p:cNvSpPr txBox="1">
            <a:spLocks/>
          </p:cNvSpPr>
          <p:nvPr/>
        </p:nvSpPr>
        <p:spPr bwMode="auto">
          <a:xfrm>
            <a:off x="2362200" y="533400"/>
            <a:ext cx="3962400" cy="1143000"/>
          </a:xfrm>
          <a:prstGeom prst="rect">
            <a:avLst/>
          </a:prstGeom>
          <a:noFill/>
          <a:ln w="9525">
            <a:noFill/>
            <a:miter lim="800000"/>
            <a:headEnd/>
            <a:tailEnd/>
          </a:ln>
        </p:spPr>
        <p:txBody>
          <a:bodyPr anchor="ctr"/>
          <a:lstStyle/>
          <a:p>
            <a:pPr algn="r">
              <a:defRPr/>
            </a:pPr>
            <a:r>
              <a:rPr lang="fa-IR" sz="4800" b="1" kern="0" dirty="0">
                <a:solidFill>
                  <a:schemeClr val="tx2"/>
                </a:solidFill>
                <a:latin typeface="+mj-lt"/>
                <a:ea typeface="+mj-ea"/>
                <a:cs typeface="B Titr" pitchFamily="2" charset="-78"/>
              </a:rPr>
              <a:t>تعریف یادگیری</a:t>
            </a:r>
            <a:endParaRPr lang="en-US" sz="4800" b="1" kern="0" dirty="0">
              <a:solidFill>
                <a:schemeClr val="tx2"/>
              </a:solidFill>
              <a:latin typeface="+mj-lt"/>
              <a:ea typeface="+mj-ea"/>
              <a:cs typeface="B Titr"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09600" y="16002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cs typeface="B Yekan" panose="00000400000000000000" pitchFamily="2" charset="-78"/>
              </a:rPr>
              <a:t>در فرایند یاددهی- یادگیری ارتباط به معنی اشتراک فکر و برقراری رابطه مطلوب و موثر بین یاددهنده و یادگیرنده به منظور تغییر در رفتار به کار برده می شود.</a:t>
            </a:r>
          </a:p>
          <a:p>
            <a:pPr algn="r" rtl="1">
              <a:spcBef>
                <a:spcPct val="20000"/>
              </a:spcBef>
              <a:buFontTx/>
              <a:buChar char="•"/>
            </a:pPr>
            <a:r>
              <a:rPr lang="fa-IR" sz="2800" b="1">
                <a:cs typeface="B Yekan" panose="00000400000000000000" pitchFamily="2" charset="-78"/>
              </a:rPr>
              <a:t>تنها انتقال پیام ارتباط محسوب نمی شود بلکه در جریان انتقال باید نوعی اشتراک دانش و اندیشه بین فرستنده و گیرنده پیام وجود داشته باشد تا این دو بتوانند یکدیگر را تحت تاثیر قرار دهند. </a:t>
            </a:r>
          </a:p>
        </p:txBody>
      </p:sp>
      <p:sp>
        <p:nvSpPr>
          <p:cNvPr id="7" name="Title 1"/>
          <p:cNvSpPr txBox="1">
            <a:spLocks/>
          </p:cNvSpPr>
          <p:nvPr/>
        </p:nvSpPr>
        <p:spPr bwMode="auto">
          <a:xfrm>
            <a:off x="2362200" y="457200"/>
            <a:ext cx="6096000" cy="1143000"/>
          </a:xfrm>
          <a:prstGeom prst="rect">
            <a:avLst/>
          </a:prstGeom>
          <a:noFill/>
          <a:ln w="9525">
            <a:noFill/>
            <a:miter lim="800000"/>
            <a:headEnd/>
            <a:tailEnd/>
          </a:ln>
        </p:spPr>
        <p:txBody>
          <a:bodyPr anchor="ctr"/>
          <a:lstStyle/>
          <a:p>
            <a:pPr algn="ctr">
              <a:defRPr/>
            </a:pPr>
            <a:r>
              <a:rPr lang="fa-IR" sz="4800" b="1" kern="0" dirty="0">
                <a:solidFill>
                  <a:schemeClr val="accent2">
                    <a:lumMod val="50000"/>
                  </a:schemeClr>
                </a:solidFill>
                <a:latin typeface="+mj-lt"/>
                <a:ea typeface="+mj-ea"/>
                <a:cs typeface="B Titr" pitchFamily="2" charset="-78"/>
              </a:rPr>
              <a:t>مفهوم ارتباط</a:t>
            </a:r>
            <a:endParaRPr lang="en-US" sz="4800" b="1" kern="0" dirty="0">
              <a:solidFill>
                <a:schemeClr val="accent2">
                  <a:lumMod val="50000"/>
                </a:schemeClr>
              </a:solidFill>
              <a:latin typeface="+mj-lt"/>
              <a:ea typeface="+mj-ea"/>
              <a:cs typeface="B Titr" pitchFamily="2" charset="-78"/>
            </a:endParaRPr>
          </a:p>
        </p:txBody>
      </p:sp>
      <p:sp>
        <p:nvSpPr>
          <p:cNvPr id="4" name="Rectangle 6"/>
          <p:cNvSpPr>
            <a:spLocks noChangeArrowheads="1"/>
          </p:cNvSpPr>
          <p:nvPr/>
        </p:nvSpPr>
        <p:spPr bwMode="auto">
          <a:xfrm>
            <a:off x="914400" y="5181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cs typeface="B Yekan" panose="00000400000000000000" pitchFamily="2" charset="-78"/>
              </a:rPr>
              <a:t>ارتباط یک جریان است که در آن افکار، احساسات و عقاید به علایم و رمز تبدیل می شوند و هدف تاثیر و تاثر و کنترل و هدایت است</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09600" y="18288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cs typeface="B Yekan" panose="00000400000000000000" pitchFamily="2" charset="-78"/>
              </a:rPr>
              <a:t>هر چه بین معنی مورد نظر فرستنده و معنی ایجاد شده در ذهن گیرنده مشابهت و اشتراک بیشتری وجود داشته باشد ارتباط بهتر و موثرتر خواهد بود. </a:t>
            </a:r>
          </a:p>
        </p:txBody>
      </p:sp>
      <p:sp>
        <p:nvSpPr>
          <p:cNvPr id="7" name="Title 1"/>
          <p:cNvSpPr txBox="1">
            <a:spLocks/>
          </p:cNvSpPr>
          <p:nvPr/>
        </p:nvSpPr>
        <p:spPr bwMode="auto">
          <a:xfrm>
            <a:off x="2209800" y="685800"/>
            <a:ext cx="6096000" cy="1143000"/>
          </a:xfrm>
          <a:prstGeom prst="rect">
            <a:avLst/>
          </a:prstGeom>
          <a:noFill/>
          <a:ln w="9525">
            <a:noFill/>
            <a:miter lim="800000"/>
            <a:headEnd/>
            <a:tailEnd/>
          </a:ln>
        </p:spPr>
        <p:txBody>
          <a:bodyPr anchor="ctr"/>
          <a:lstStyle/>
          <a:p>
            <a:pPr algn="ctr">
              <a:defRPr/>
            </a:pPr>
            <a:r>
              <a:rPr lang="fa-IR" sz="4800" b="1" kern="0" dirty="0">
                <a:solidFill>
                  <a:schemeClr val="accent2">
                    <a:lumMod val="50000"/>
                  </a:schemeClr>
                </a:solidFill>
                <a:latin typeface="+mj-lt"/>
                <a:ea typeface="+mj-ea"/>
                <a:cs typeface="B Titr" pitchFamily="2" charset="-78"/>
              </a:rPr>
              <a:t>ارتباط موثر</a:t>
            </a:r>
            <a:endParaRPr lang="en-US" sz="4800" b="1" kern="0" dirty="0">
              <a:solidFill>
                <a:schemeClr val="accent2">
                  <a:lumMod val="50000"/>
                </a:schemeClr>
              </a:solidFill>
              <a:latin typeface="+mj-lt"/>
              <a:ea typeface="+mj-ea"/>
              <a:cs typeface="B Titr" pitchFamily="2" charset="-78"/>
            </a:endParaRPr>
          </a:p>
        </p:txBody>
      </p:sp>
      <p:sp>
        <p:nvSpPr>
          <p:cNvPr id="4" name="Rectangle 6"/>
          <p:cNvSpPr>
            <a:spLocks noChangeArrowheads="1"/>
          </p:cNvSpPr>
          <p:nvPr/>
        </p:nvSpPr>
        <p:spPr bwMode="auto">
          <a:xfrm>
            <a:off x="762000" y="3505200"/>
            <a:ext cx="38862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cs typeface="B Yekan" panose="00000400000000000000" pitchFamily="2" charset="-78"/>
              </a:rPr>
              <a:t>معنی مورد نظر فرستنده</a:t>
            </a:r>
          </a:p>
        </p:txBody>
      </p:sp>
      <p:sp>
        <p:nvSpPr>
          <p:cNvPr id="6" name="Rectangle 6"/>
          <p:cNvSpPr>
            <a:spLocks noChangeArrowheads="1"/>
          </p:cNvSpPr>
          <p:nvPr/>
        </p:nvSpPr>
        <p:spPr bwMode="auto">
          <a:xfrm>
            <a:off x="838200" y="4495800"/>
            <a:ext cx="38862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cs typeface="B Yekan" panose="00000400000000000000" pitchFamily="2" charset="-78"/>
              </a:rPr>
              <a:t>معنی مشهود گیرنده</a:t>
            </a:r>
          </a:p>
        </p:txBody>
      </p:sp>
      <p:cxnSp>
        <p:nvCxnSpPr>
          <p:cNvPr id="63494" name="Straight Connector 8"/>
          <p:cNvCxnSpPr>
            <a:cxnSpLocks noChangeShapeType="1"/>
          </p:cNvCxnSpPr>
          <p:nvPr/>
        </p:nvCxnSpPr>
        <p:spPr bwMode="auto">
          <a:xfrm>
            <a:off x="1143000" y="4267200"/>
            <a:ext cx="3886200" cy="1588"/>
          </a:xfrm>
          <a:prstGeom prst="line">
            <a:avLst/>
          </a:prstGeom>
          <a:noFill/>
          <a:ln w="38100" algn="ctr">
            <a:solidFill>
              <a:schemeClr val="tx1"/>
            </a:solidFill>
            <a:round/>
            <a:headEnd/>
            <a:tailEnd/>
          </a:ln>
          <a:extLst>
            <a:ext uri="{909E8E84-426E-40DD-AFC4-6F175D3DCCD1}">
              <a14:hiddenFill xmlns:a14="http://schemas.microsoft.com/office/drawing/2010/main">
                <a:noFill/>
              </a14:hiddenFill>
            </a:ext>
          </a:extLst>
        </p:spPr>
      </p:cxnSp>
      <p:cxnSp>
        <p:nvCxnSpPr>
          <p:cNvPr id="63495" name="Straight Connector 9"/>
          <p:cNvCxnSpPr>
            <a:cxnSpLocks noChangeShapeType="1"/>
          </p:cNvCxnSpPr>
          <p:nvPr/>
        </p:nvCxnSpPr>
        <p:spPr bwMode="auto">
          <a:xfrm>
            <a:off x="5257800" y="4267200"/>
            <a:ext cx="228600" cy="1588"/>
          </a:xfrm>
          <a:prstGeom prst="line">
            <a:avLst/>
          </a:prstGeom>
          <a:noFill/>
          <a:ln w="38100" algn="ctr">
            <a:solidFill>
              <a:schemeClr val="tx1"/>
            </a:solidFill>
            <a:round/>
            <a:headEnd/>
            <a:tailEnd/>
          </a:ln>
          <a:extLst>
            <a:ext uri="{909E8E84-426E-40DD-AFC4-6F175D3DCCD1}">
              <a14:hiddenFill xmlns:a14="http://schemas.microsoft.com/office/drawing/2010/main">
                <a:noFill/>
              </a14:hiddenFill>
            </a:ext>
          </a:extLst>
        </p:spPr>
      </p:cxnSp>
      <p:cxnSp>
        <p:nvCxnSpPr>
          <p:cNvPr id="63496" name="Straight Connector 13"/>
          <p:cNvCxnSpPr>
            <a:cxnSpLocks noChangeShapeType="1"/>
          </p:cNvCxnSpPr>
          <p:nvPr/>
        </p:nvCxnSpPr>
        <p:spPr bwMode="auto">
          <a:xfrm>
            <a:off x="5257800" y="4343400"/>
            <a:ext cx="228600" cy="1588"/>
          </a:xfrm>
          <a:prstGeom prst="line">
            <a:avLst/>
          </a:prstGeom>
          <a:noFill/>
          <a:ln w="38100" algn="ctr">
            <a:solidFill>
              <a:schemeClr val="tx1"/>
            </a:solidFill>
            <a:round/>
            <a:headEnd/>
            <a:tailEnd/>
          </a:ln>
          <a:extLst>
            <a:ext uri="{909E8E84-426E-40DD-AFC4-6F175D3DCCD1}">
              <a14:hiddenFill xmlns:a14="http://schemas.microsoft.com/office/drawing/2010/main">
                <a:noFill/>
              </a14:hiddenFill>
            </a:ext>
          </a:extLst>
        </p:spPr>
      </p:cxnSp>
      <p:sp>
        <p:nvSpPr>
          <p:cNvPr id="15" name="Rectangle 6"/>
          <p:cNvSpPr>
            <a:spLocks noChangeArrowheads="1"/>
          </p:cNvSpPr>
          <p:nvPr/>
        </p:nvSpPr>
        <p:spPr bwMode="auto">
          <a:xfrm>
            <a:off x="5105400" y="3962400"/>
            <a:ext cx="838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4000" b="1">
                <a:cs typeface="B Yekan" panose="00000400000000000000" pitchFamily="2" charset="-78"/>
              </a:rPr>
              <a:t>1</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lide(fromBottom)">
                                      <p:cBhvr>
                                        <p:cTn id="17" dur="500"/>
                                        <p:tgtEl>
                                          <p:spTgt spid="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slide(fromBottom)">
                                      <p:cBhvr>
                                        <p:cTn id="22" dur="500"/>
                                        <p:tgtEl>
                                          <p:spTgt spid="1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4" presetClass="entr" presetSubtype="0" fill="hold" nodeType="clickEffect">
                                  <p:stCondLst>
                                    <p:cond delay="0"/>
                                  </p:stCondLst>
                                  <p:childTnLst>
                                    <p:set>
                                      <p:cBhvr>
                                        <p:cTn id="26" dur="1" fill="hold">
                                          <p:stCondLst>
                                            <p:cond delay="0"/>
                                          </p:stCondLst>
                                        </p:cTn>
                                        <p:tgtEl>
                                          <p:spTgt spid="63494"/>
                                        </p:tgtEl>
                                        <p:attrNameLst>
                                          <p:attrName>style.visibility</p:attrName>
                                        </p:attrNameLst>
                                      </p:cBhvr>
                                      <p:to>
                                        <p:strVal val="visible"/>
                                      </p:to>
                                    </p:set>
                                    <p:anim to="" calcmode="lin" valueType="num">
                                      <p:cBhvr>
                                        <p:cTn id="27" dur="1" fill="hold"/>
                                        <p:tgtEl>
                                          <p:spTgt spid="63494"/>
                                        </p:tgtEl>
                                        <p:attrNameLst>
                                          <p:attrName/>
                                        </p:attrNameLst>
                                      </p:cBhvr>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24" presetClass="entr" presetSubtype="0" fill="hold" nodeType="clickEffect">
                                  <p:stCondLst>
                                    <p:cond delay="0"/>
                                  </p:stCondLst>
                                  <p:childTnLst>
                                    <p:set>
                                      <p:cBhvr>
                                        <p:cTn id="31" dur="1" fill="hold">
                                          <p:stCondLst>
                                            <p:cond delay="0"/>
                                          </p:stCondLst>
                                        </p:cTn>
                                        <p:tgtEl>
                                          <p:spTgt spid="63496"/>
                                        </p:tgtEl>
                                        <p:attrNameLst>
                                          <p:attrName>style.visibility</p:attrName>
                                        </p:attrNameLst>
                                      </p:cBhvr>
                                      <p:to>
                                        <p:strVal val="visible"/>
                                      </p:to>
                                    </p:set>
                                    <p:anim to="" calcmode="lin" valueType="num">
                                      <p:cBhvr>
                                        <p:cTn id="32" dur="1" fill="hold"/>
                                        <p:tgtEl>
                                          <p:spTgt spid="63496"/>
                                        </p:tgtEl>
                                        <p:attrNameLst>
                                          <p:attrName/>
                                        </p:attrNameLst>
                                      </p:cBhvr>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4" presetClass="entr" presetSubtype="0" fill="hold" nodeType="clickEffect">
                                  <p:stCondLst>
                                    <p:cond delay="0"/>
                                  </p:stCondLst>
                                  <p:childTnLst>
                                    <p:set>
                                      <p:cBhvr>
                                        <p:cTn id="36" dur="1" fill="hold">
                                          <p:stCondLst>
                                            <p:cond delay="0"/>
                                          </p:stCondLst>
                                        </p:cTn>
                                        <p:tgtEl>
                                          <p:spTgt spid="63495"/>
                                        </p:tgtEl>
                                        <p:attrNameLst>
                                          <p:attrName>style.visibility</p:attrName>
                                        </p:attrNameLst>
                                      </p:cBhvr>
                                      <p:to>
                                        <p:strVal val="visible"/>
                                      </p:to>
                                    </p:set>
                                    <p:anim to="" calcmode="lin" valueType="num">
                                      <p:cBhvr>
                                        <p:cTn id="37" dur="1" fill="hold"/>
                                        <p:tgtEl>
                                          <p:spTgt spid="6349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P spid="6" grpId="0"/>
      <p:bldP spid="15" grpId="0"/>
    </p:bldLst>
  </p:timing>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09600" y="18288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cs typeface="B Yekan" panose="00000400000000000000" pitchFamily="2" charset="-78"/>
              </a:rPr>
              <a:t>آیا معنی در علایم و نشانه هاست؟</a:t>
            </a:r>
          </a:p>
        </p:txBody>
      </p:sp>
      <p:sp>
        <p:nvSpPr>
          <p:cNvPr id="7" name="Title 1"/>
          <p:cNvSpPr txBox="1">
            <a:spLocks/>
          </p:cNvSpPr>
          <p:nvPr/>
        </p:nvSpPr>
        <p:spPr bwMode="auto">
          <a:xfrm>
            <a:off x="2209800" y="685800"/>
            <a:ext cx="6096000" cy="1143000"/>
          </a:xfrm>
          <a:prstGeom prst="rect">
            <a:avLst/>
          </a:prstGeom>
          <a:noFill/>
          <a:ln w="9525">
            <a:noFill/>
            <a:miter lim="800000"/>
            <a:headEnd/>
            <a:tailEnd/>
          </a:ln>
        </p:spPr>
        <p:txBody>
          <a:bodyPr anchor="ctr"/>
          <a:lstStyle/>
          <a:p>
            <a:pPr algn="ctr">
              <a:defRPr/>
            </a:pPr>
            <a:r>
              <a:rPr lang="fa-IR" sz="4800" b="1" kern="0" dirty="0">
                <a:solidFill>
                  <a:schemeClr val="accent2">
                    <a:lumMod val="50000"/>
                  </a:schemeClr>
                </a:solidFill>
                <a:latin typeface="+mj-lt"/>
                <a:ea typeface="+mj-ea"/>
                <a:cs typeface="B Titr" pitchFamily="2" charset="-78"/>
              </a:rPr>
              <a:t>معنی</a:t>
            </a:r>
            <a:endParaRPr lang="en-US" sz="4800" b="1" kern="0" dirty="0">
              <a:solidFill>
                <a:schemeClr val="accent2">
                  <a:lumMod val="50000"/>
                </a:schemeClr>
              </a:solidFill>
              <a:latin typeface="+mj-lt"/>
              <a:ea typeface="+mj-ea"/>
              <a:cs typeface="B Titr" pitchFamily="2" charset="-78"/>
            </a:endParaRPr>
          </a:p>
        </p:txBody>
      </p:sp>
      <p:sp>
        <p:nvSpPr>
          <p:cNvPr id="4" name="Rectangle 3"/>
          <p:cNvSpPr>
            <a:spLocks noChangeArrowheads="1"/>
          </p:cNvSpPr>
          <p:nvPr/>
        </p:nvSpPr>
        <p:spPr bwMode="auto">
          <a:xfrm>
            <a:off x="2286000" y="3105150"/>
            <a:ext cx="59436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cs typeface="B Yekan" panose="00000400000000000000" pitchFamily="2" charset="-78"/>
              </a:rPr>
              <a:t>آن چیزی که منتقل می شود معنی نیست بلکه پیام است.</a:t>
            </a:r>
          </a:p>
        </p:txBody>
      </p:sp>
      <p:sp>
        <p:nvSpPr>
          <p:cNvPr id="6" name="Rectangle 5"/>
          <p:cNvSpPr>
            <a:spLocks noChangeArrowheads="1"/>
          </p:cNvSpPr>
          <p:nvPr/>
        </p:nvSpPr>
        <p:spPr bwMode="auto">
          <a:xfrm>
            <a:off x="3886200" y="4800600"/>
            <a:ext cx="43227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cs typeface="B Yekan" panose="00000400000000000000" pitchFamily="2" charset="-78"/>
              </a:rPr>
              <a:t>حافظه کوتاه مدت و بلند مدت</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to="" calcmode="lin" valueType="num">
                                      <p:cBhvr>
                                        <p:cTn id="12" dur="1" fill="hold"/>
                                        <p:tgtEl>
                                          <p:spTgt spid="4"/>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to="" calcmode="lin" valueType="num">
                                      <p:cBhvr>
                                        <p:cTn id="17" dur="1" fill="hold"/>
                                        <p:tgtEl>
                                          <p:spTgt spid="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P spid="6" grpId="0"/>
    </p:bldLst>
  </p:timing>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09600" y="18288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cs typeface="B Yekan" panose="00000400000000000000" pitchFamily="2" charset="-78"/>
              </a:rPr>
              <a:t>ارتباط ارادی و غیرارادی</a:t>
            </a:r>
          </a:p>
          <a:p>
            <a:pPr algn="r" rtl="1">
              <a:spcBef>
                <a:spcPct val="20000"/>
              </a:spcBef>
            </a:pPr>
            <a:r>
              <a:rPr lang="fa-IR" sz="2800" b="1">
                <a:cs typeface="B Yekan" panose="00000400000000000000" pitchFamily="2" charset="-78"/>
              </a:rPr>
              <a:t>اگر ارتباط با طرح و برنامه ریزی قبلی باشد ارتباط ارادی است و اگر بدون طرح و برنامه ریزی قبلی باشد ارتباط غیرارادی محسوب می شود</a:t>
            </a:r>
          </a:p>
        </p:txBody>
      </p:sp>
      <p:sp>
        <p:nvSpPr>
          <p:cNvPr id="3" name="Title 1"/>
          <p:cNvSpPr txBox="1">
            <a:spLocks/>
          </p:cNvSpPr>
          <p:nvPr/>
        </p:nvSpPr>
        <p:spPr bwMode="auto">
          <a:xfrm>
            <a:off x="2209800" y="685800"/>
            <a:ext cx="6096000" cy="1143000"/>
          </a:xfrm>
          <a:prstGeom prst="rect">
            <a:avLst/>
          </a:prstGeom>
          <a:noFill/>
          <a:ln w="9525">
            <a:noFill/>
            <a:miter lim="800000"/>
            <a:headEnd/>
            <a:tailEnd/>
          </a:ln>
        </p:spPr>
        <p:txBody>
          <a:bodyPr anchor="ctr"/>
          <a:lstStyle/>
          <a:p>
            <a:pPr algn="ctr">
              <a:defRPr/>
            </a:pPr>
            <a:r>
              <a:rPr lang="fa-IR" sz="4800" b="1" kern="0" dirty="0">
                <a:solidFill>
                  <a:schemeClr val="accent2">
                    <a:lumMod val="50000"/>
                  </a:schemeClr>
                </a:solidFill>
                <a:latin typeface="+mj-lt"/>
                <a:ea typeface="+mj-ea"/>
                <a:cs typeface="B Titr" pitchFamily="2" charset="-78"/>
              </a:rPr>
              <a:t>انواع ارتباط</a:t>
            </a:r>
            <a:endParaRPr lang="en-US" sz="4800" b="1" kern="0" dirty="0">
              <a:solidFill>
                <a:schemeClr val="accent2">
                  <a:lumMod val="50000"/>
                </a:schemeClr>
              </a:solidFill>
              <a:latin typeface="+mj-lt"/>
              <a:ea typeface="+mj-ea"/>
              <a:cs typeface="B Titr" pitchFamily="2" charset="-78"/>
            </a:endParaRPr>
          </a:p>
        </p:txBody>
      </p:sp>
      <p:sp>
        <p:nvSpPr>
          <p:cNvPr id="6" name="Rectangle 6"/>
          <p:cNvSpPr>
            <a:spLocks noChangeArrowheads="1"/>
          </p:cNvSpPr>
          <p:nvPr/>
        </p:nvSpPr>
        <p:spPr bwMode="auto">
          <a:xfrm>
            <a:off x="762000" y="4038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cs typeface="B Yekan" panose="00000400000000000000" pitchFamily="2" charset="-78"/>
              </a:rPr>
              <a:t>ارتباط رسمی و ارتباط غیررسمی</a:t>
            </a:r>
          </a:p>
          <a:p>
            <a:pPr algn="r" rtl="1">
              <a:spcBef>
                <a:spcPct val="20000"/>
              </a:spcBef>
            </a:pPr>
            <a:r>
              <a:rPr lang="fa-IR" sz="2800" b="1">
                <a:cs typeface="B Yekan" panose="00000400000000000000" pitchFamily="2" charset="-78"/>
              </a:rPr>
              <a:t>ارتباط رسمی آن دسته از روش های ارتباطی است که در سطحی وسیع در محیطهای رسمی رخ می دهد. اتباط غیررسمی ارتباطی است که در محیط های غیررسمی رخ می دهد و معمولا صمیمانه تر و عمیق تر است.</a:t>
            </a:r>
          </a:p>
        </p:txBody>
      </p:sp>
      <p:sp>
        <p:nvSpPr>
          <p:cNvPr id="7" name="Rectangle 6"/>
          <p:cNvSpPr>
            <a:spLocks noChangeArrowheads="1"/>
          </p:cNvSpPr>
          <p:nvPr/>
        </p:nvSpPr>
        <p:spPr bwMode="auto">
          <a:xfrm>
            <a:off x="685800" y="2362200"/>
            <a:ext cx="8077200" cy="14478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8" name="Rectangle 7"/>
          <p:cNvSpPr>
            <a:spLocks noChangeArrowheads="1"/>
          </p:cNvSpPr>
          <p:nvPr/>
        </p:nvSpPr>
        <p:spPr bwMode="auto">
          <a:xfrm>
            <a:off x="838200" y="4495800"/>
            <a:ext cx="8077200" cy="19050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xit" presetSubtype="0" fill="hold" grpId="0" nodeType="clickEffect">
                                  <p:stCondLst>
                                    <p:cond delay="0"/>
                                  </p:stCondLst>
                                  <p:childTnLst>
                                    <p:animEffect transition="out" filter="fade">
                                      <p:cBhvr>
                                        <p:cTn id="11" dur="2000"/>
                                        <p:tgtEl>
                                          <p:spTgt spid="7"/>
                                        </p:tgtEl>
                                      </p:cBhvr>
                                    </p:animEffect>
                                    <p:set>
                                      <p:cBhvr>
                                        <p:cTn id="12" dur="1" fill="hold">
                                          <p:stCondLst>
                                            <p:cond delay="1999"/>
                                          </p:stCondLst>
                                        </p:cTn>
                                        <p:tgtEl>
                                          <p:spTgt spid="7"/>
                                        </p:tgtEl>
                                        <p:attrNameLst>
                                          <p:attrName>style.visibility</p:attrName>
                                        </p:attrNameLst>
                                      </p:cBhvr>
                                      <p:to>
                                        <p:strVal val="hidden"/>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lide(fromBottom)">
                                      <p:cBhvr>
                                        <p:cTn id="17" dur="500"/>
                                        <p:tgtEl>
                                          <p:spTgt spid="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xit" presetSubtype="0" fill="hold" grpId="0" nodeType="clickEffect">
                                  <p:stCondLst>
                                    <p:cond delay="0"/>
                                  </p:stCondLst>
                                  <p:childTnLst>
                                    <p:animEffect transition="out" filter="fade">
                                      <p:cBhvr>
                                        <p:cTn id="21" dur="2000"/>
                                        <p:tgtEl>
                                          <p:spTgt spid="8"/>
                                        </p:tgtEl>
                                      </p:cBhvr>
                                    </p:animEffect>
                                    <p:set>
                                      <p:cBhvr>
                                        <p:cTn id="22" dur="1" fill="hold">
                                          <p:stCondLst>
                                            <p:cond delay="1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Lst>
  </p:timing>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914400" y="11430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cs typeface="B Yekan" panose="00000400000000000000" pitchFamily="2" charset="-78"/>
              </a:rPr>
              <a:t>ارتباط مستقیم و غیرمستقیم</a:t>
            </a:r>
          </a:p>
          <a:p>
            <a:pPr algn="r" rtl="1">
              <a:spcBef>
                <a:spcPct val="20000"/>
              </a:spcBef>
            </a:pPr>
            <a:r>
              <a:rPr lang="fa-IR" sz="2800" b="1">
                <a:cs typeface="B Yekan" panose="00000400000000000000" pitchFamily="2" charset="-78"/>
              </a:rPr>
              <a:t>ارتباط مستقیم ارتباطی بی واسطه است (گفتگوی دو نفر). ارتباط غیرمستقیم با واسطه بوده و چهره به چهره نیست. معمولا در چنین ارتباطی فرستنده و گیرنده پیام یکدیگر را نمی شناسند.(مولف و مخاطبین)</a:t>
            </a:r>
          </a:p>
        </p:txBody>
      </p:sp>
      <p:sp>
        <p:nvSpPr>
          <p:cNvPr id="3" name="Title 1"/>
          <p:cNvSpPr txBox="1">
            <a:spLocks/>
          </p:cNvSpPr>
          <p:nvPr/>
        </p:nvSpPr>
        <p:spPr bwMode="auto">
          <a:xfrm>
            <a:off x="2209800" y="304800"/>
            <a:ext cx="6096000" cy="1143000"/>
          </a:xfrm>
          <a:prstGeom prst="rect">
            <a:avLst/>
          </a:prstGeom>
          <a:noFill/>
          <a:ln w="9525">
            <a:noFill/>
            <a:miter lim="800000"/>
            <a:headEnd/>
            <a:tailEnd/>
          </a:ln>
        </p:spPr>
        <p:txBody>
          <a:bodyPr anchor="ctr"/>
          <a:lstStyle/>
          <a:p>
            <a:pPr algn="ctr">
              <a:defRPr/>
            </a:pPr>
            <a:r>
              <a:rPr lang="fa-IR" sz="4800" b="1" kern="0" dirty="0">
                <a:solidFill>
                  <a:schemeClr val="accent2">
                    <a:lumMod val="50000"/>
                  </a:schemeClr>
                </a:solidFill>
                <a:latin typeface="+mj-lt"/>
                <a:ea typeface="+mj-ea"/>
                <a:cs typeface="B Titr" pitchFamily="2" charset="-78"/>
              </a:rPr>
              <a:t>انواع ارتباط</a:t>
            </a:r>
            <a:endParaRPr lang="en-US" sz="4800" b="1" kern="0" dirty="0">
              <a:solidFill>
                <a:schemeClr val="accent2">
                  <a:lumMod val="50000"/>
                </a:schemeClr>
              </a:solidFill>
              <a:latin typeface="+mj-lt"/>
              <a:ea typeface="+mj-ea"/>
              <a:cs typeface="B Titr" pitchFamily="2" charset="-78"/>
            </a:endParaRPr>
          </a:p>
        </p:txBody>
      </p:sp>
      <p:sp>
        <p:nvSpPr>
          <p:cNvPr id="4" name="Rectangle 6"/>
          <p:cNvSpPr>
            <a:spLocks noChangeArrowheads="1"/>
          </p:cNvSpPr>
          <p:nvPr/>
        </p:nvSpPr>
        <p:spPr bwMode="auto">
          <a:xfrm>
            <a:off x="685800" y="35814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cs typeface="B Yekan" panose="00000400000000000000" pitchFamily="2" charset="-78"/>
              </a:rPr>
              <a:t>ارتباط فردی و ارتباط جمعی</a:t>
            </a:r>
          </a:p>
          <a:p>
            <a:pPr algn="r" rtl="1">
              <a:spcBef>
                <a:spcPct val="20000"/>
              </a:spcBef>
            </a:pPr>
            <a:r>
              <a:rPr lang="fa-IR" sz="2800" b="1">
                <a:cs typeface="B Yekan" panose="00000400000000000000" pitchFamily="2" charset="-78"/>
              </a:rPr>
              <a:t>ارتباط بین دو یا چند نفر، معمولا مستقیم است- ارتباط یک نفر با یک گروه که می تواند مستقیم یا غیرمستقیم باشد.</a:t>
            </a:r>
          </a:p>
        </p:txBody>
      </p:sp>
      <p:sp>
        <p:nvSpPr>
          <p:cNvPr id="6" name="Rectangle 6"/>
          <p:cNvSpPr>
            <a:spLocks noChangeArrowheads="1"/>
          </p:cNvSpPr>
          <p:nvPr/>
        </p:nvSpPr>
        <p:spPr bwMode="auto">
          <a:xfrm>
            <a:off x="304800" y="5181600"/>
            <a:ext cx="88392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cs typeface="B Yekan" panose="00000400000000000000" pitchFamily="2" charset="-78"/>
              </a:rPr>
              <a:t>ارتباط یک طرفه و دو طرفه ( ارتباط یک طرفه یک سویه از فرستنده شروع و به گیرنده ختم می شود- ارتباط دو طرفه ارتباطی است که پیوسته نقش فرستنده و گیرنده عوض می شود</a:t>
            </a:r>
          </a:p>
        </p:txBody>
      </p:sp>
      <p:sp>
        <p:nvSpPr>
          <p:cNvPr id="7" name="Rectangle 6"/>
          <p:cNvSpPr>
            <a:spLocks noChangeArrowheads="1"/>
          </p:cNvSpPr>
          <p:nvPr/>
        </p:nvSpPr>
        <p:spPr bwMode="auto">
          <a:xfrm>
            <a:off x="609600" y="1676400"/>
            <a:ext cx="8534400" cy="19812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8" name="Rectangle 7"/>
          <p:cNvSpPr>
            <a:spLocks noChangeArrowheads="1"/>
          </p:cNvSpPr>
          <p:nvPr/>
        </p:nvSpPr>
        <p:spPr bwMode="auto">
          <a:xfrm>
            <a:off x="228600" y="4114800"/>
            <a:ext cx="8915400" cy="11430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9" name="Rectangle 8"/>
          <p:cNvSpPr>
            <a:spLocks noChangeArrowheads="1"/>
          </p:cNvSpPr>
          <p:nvPr/>
        </p:nvSpPr>
        <p:spPr bwMode="auto">
          <a:xfrm>
            <a:off x="228600" y="4953000"/>
            <a:ext cx="8915400" cy="16002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xit" presetSubtype="0" fill="hold" grpId="0" nodeType="clickEffect">
                                  <p:stCondLst>
                                    <p:cond delay="0"/>
                                  </p:stCondLst>
                                  <p:childTnLst>
                                    <p:animEffect transition="out" filter="fade">
                                      <p:cBhvr>
                                        <p:cTn id="11" dur="2000"/>
                                        <p:tgtEl>
                                          <p:spTgt spid="7"/>
                                        </p:tgtEl>
                                      </p:cBhvr>
                                    </p:animEffect>
                                    <p:set>
                                      <p:cBhvr>
                                        <p:cTn id="12" dur="1" fill="hold">
                                          <p:stCondLst>
                                            <p:cond delay="1999"/>
                                          </p:stCondLst>
                                        </p:cTn>
                                        <p:tgtEl>
                                          <p:spTgt spid="7"/>
                                        </p:tgtEl>
                                        <p:attrNameLst>
                                          <p:attrName>style.visibility</p:attrName>
                                        </p:attrNameLst>
                                      </p:cBhvr>
                                      <p:to>
                                        <p:strVal val="hidden"/>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slide(fromBottom)">
                                      <p:cBhvr>
                                        <p:cTn id="17" dur="500"/>
                                        <p:tgtEl>
                                          <p:spTgt spid="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slide(fromBottom)">
                                      <p:cBhvr>
                                        <p:cTn id="22" dur="500"/>
                                        <p:tgtEl>
                                          <p:spTgt spid="6"/>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xit" presetSubtype="0" fill="hold" grpId="0" nodeType="clickEffect">
                                  <p:stCondLst>
                                    <p:cond delay="0"/>
                                  </p:stCondLst>
                                  <p:childTnLst>
                                    <p:animEffect transition="out" filter="fade">
                                      <p:cBhvr>
                                        <p:cTn id="26" dur="2000"/>
                                        <p:tgtEl>
                                          <p:spTgt spid="8"/>
                                        </p:tgtEl>
                                      </p:cBhvr>
                                    </p:animEffect>
                                    <p:set>
                                      <p:cBhvr>
                                        <p:cTn id="27" dur="1" fill="hold">
                                          <p:stCondLst>
                                            <p:cond delay="1999"/>
                                          </p:stCondLst>
                                        </p:cTn>
                                        <p:tgtEl>
                                          <p:spTgt spid="8"/>
                                        </p:tgtEl>
                                        <p:attrNameLst>
                                          <p:attrName>style.visibility</p:attrName>
                                        </p:attrNameLst>
                                      </p:cBhvr>
                                      <p:to>
                                        <p:strVal val="hidden"/>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xit" presetSubtype="0" fill="hold" grpId="0" nodeType="clickEffect">
                                  <p:stCondLst>
                                    <p:cond delay="0"/>
                                  </p:stCondLst>
                                  <p:childTnLst>
                                    <p:animEffect transition="out" filter="fade">
                                      <p:cBhvr>
                                        <p:cTn id="31" dur="2000"/>
                                        <p:tgtEl>
                                          <p:spTgt spid="9"/>
                                        </p:tgtEl>
                                      </p:cBhvr>
                                    </p:animEffect>
                                    <p:set>
                                      <p:cBhvr>
                                        <p:cTn id="32" dur="1" fill="hold">
                                          <p:stCondLst>
                                            <p:cond delay="19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P spid="6" grpId="0"/>
      <p:bldP spid="7" grpId="0" animBg="1"/>
      <p:bldP spid="8" grpId="0" animBg="1"/>
      <p:bldP spid="9" grpId="0" animBg="1"/>
    </p:bldLst>
  </p:timing>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914400" y="1371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cs typeface="B Yekan" panose="00000400000000000000" pitchFamily="2" charset="-78"/>
              </a:rPr>
              <a:t>ارتباط کلامی و غیر کلامی</a:t>
            </a:r>
          </a:p>
        </p:txBody>
      </p:sp>
      <p:sp>
        <p:nvSpPr>
          <p:cNvPr id="3" name="Title 1"/>
          <p:cNvSpPr txBox="1">
            <a:spLocks/>
          </p:cNvSpPr>
          <p:nvPr/>
        </p:nvSpPr>
        <p:spPr bwMode="auto">
          <a:xfrm>
            <a:off x="2209800" y="381000"/>
            <a:ext cx="6096000" cy="1143000"/>
          </a:xfrm>
          <a:prstGeom prst="rect">
            <a:avLst/>
          </a:prstGeom>
          <a:noFill/>
          <a:ln w="9525">
            <a:noFill/>
            <a:miter lim="800000"/>
            <a:headEnd/>
            <a:tailEnd/>
          </a:ln>
        </p:spPr>
        <p:txBody>
          <a:bodyPr anchor="ctr"/>
          <a:lstStyle/>
          <a:p>
            <a:pPr algn="ctr">
              <a:defRPr/>
            </a:pPr>
            <a:r>
              <a:rPr lang="fa-IR" sz="4800" b="1" kern="0" dirty="0">
                <a:solidFill>
                  <a:schemeClr val="accent2">
                    <a:lumMod val="50000"/>
                  </a:schemeClr>
                </a:solidFill>
                <a:latin typeface="+mj-lt"/>
                <a:ea typeface="+mj-ea"/>
                <a:cs typeface="B Titr" pitchFamily="2" charset="-78"/>
              </a:rPr>
              <a:t>انواع ارتباط</a:t>
            </a:r>
            <a:endParaRPr lang="en-US" sz="4800" b="1" kern="0" dirty="0">
              <a:solidFill>
                <a:schemeClr val="accent2">
                  <a:lumMod val="50000"/>
                </a:schemeClr>
              </a:solidFill>
              <a:latin typeface="+mj-lt"/>
              <a:ea typeface="+mj-ea"/>
              <a:cs typeface="B Titr" pitchFamily="2" charset="-78"/>
            </a:endParaRPr>
          </a:p>
        </p:txBody>
      </p:sp>
      <p:sp>
        <p:nvSpPr>
          <p:cNvPr id="7" name="Rectangle 6"/>
          <p:cNvSpPr>
            <a:spLocks noChangeArrowheads="1"/>
          </p:cNvSpPr>
          <p:nvPr/>
        </p:nvSpPr>
        <p:spPr bwMode="auto">
          <a:xfrm>
            <a:off x="914400" y="20574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cs typeface="B Yekan" panose="00000400000000000000" pitchFamily="2" charset="-78"/>
              </a:rPr>
              <a:t>در ارتباط کلامی پیام از طریق رمزهای کلامی منتقل می شود. در ارتباط غیرکلامی پیام از طریق رمزهای غیرکلامی منتقل می شود(حرکات دست، چشم، صورت). ارتباط کلامی و غیرکلامی مکمل یکدیگرند.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slide(fromBottom)">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914400" y="1371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cs typeface="B Yekan" panose="00000400000000000000" pitchFamily="2" charset="-78"/>
              </a:rPr>
              <a:t>تفاوت ارتباط کلامی و غیرکلامی</a:t>
            </a:r>
          </a:p>
        </p:txBody>
      </p:sp>
      <p:sp>
        <p:nvSpPr>
          <p:cNvPr id="3" name="Title 1"/>
          <p:cNvSpPr txBox="1">
            <a:spLocks/>
          </p:cNvSpPr>
          <p:nvPr/>
        </p:nvSpPr>
        <p:spPr bwMode="auto">
          <a:xfrm>
            <a:off x="2209800" y="381000"/>
            <a:ext cx="6096000" cy="1143000"/>
          </a:xfrm>
          <a:prstGeom prst="rect">
            <a:avLst/>
          </a:prstGeom>
          <a:noFill/>
          <a:ln w="9525">
            <a:noFill/>
            <a:miter lim="800000"/>
            <a:headEnd/>
            <a:tailEnd/>
          </a:ln>
        </p:spPr>
        <p:txBody>
          <a:bodyPr anchor="ctr"/>
          <a:lstStyle/>
          <a:p>
            <a:pPr algn="ctr">
              <a:defRPr/>
            </a:pPr>
            <a:r>
              <a:rPr lang="fa-IR" sz="4800" b="1" kern="0" dirty="0">
                <a:solidFill>
                  <a:schemeClr val="accent2">
                    <a:lumMod val="50000"/>
                  </a:schemeClr>
                </a:solidFill>
                <a:latin typeface="+mj-lt"/>
                <a:ea typeface="+mj-ea"/>
                <a:cs typeface="B Titr" pitchFamily="2" charset="-78"/>
              </a:rPr>
              <a:t>انواع ارتباط</a:t>
            </a:r>
            <a:endParaRPr lang="en-US" sz="4800" b="1" kern="0" dirty="0">
              <a:solidFill>
                <a:schemeClr val="accent2">
                  <a:lumMod val="50000"/>
                </a:schemeClr>
              </a:solidFill>
              <a:latin typeface="+mj-lt"/>
              <a:ea typeface="+mj-ea"/>
              <a:cs typeface="B Titr" pitchFamily="2" charset="-78"/>
            </a:endParaRPr>
          </a:p>
        </p:txBody>
      </p:sp>
      <p:sp>
        <p:nvSpPr>
          <p:cNvPr id="7" name="Rectangle 6"/>
          <p:cNvSpPr>
            <a:spLocks noChangeArrowheads="1"/>
          </p:cNvSpPr>
          <p:nvPr/>
        </p:nvSpPr>
        <p:spPr bwMode="auto">
          <a:xfrm>
            <a:off x="914400" y="20574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cs typeface="B Yekan" panose="00000400000000000000" pitchFamily="2" charset="-78"/>
              </a:rPr>
              <a:t>الف- استفاده از قانون کدگذاری</a:t>
            </a:r>
          </a:p>
          <a:p>
            <a:pPr algn="r" rtl="1">
              <a:spcBef>
                <a:spcPct val="20000"/>
              </a:spcBef>
              <a:buFontTx/>
              <a:buChar char="•"/>
            </a:pPr>
            <a:r>
              <a:rPr lang="fa-IR" sz="2800" b="1">
                <a:cs typeface="B Yekan" panose="00000400000000000000" pitchFamily="2" charset="-78"/>
              </a:rPr>
              <a:t>ب- تمثیلی و رقمی بودن</a:t>
            </a:r>
          </a:p>
          <a:p>
            <a:pPr algn="r" rtl="1">
              <a:spcBef>
                <a:spcPct val="20000"/>
              </a:spcBef>
              <a:buFontTx/>
              <a:buChar char="•"/>
            </a:pPr>
            <a:r>
              <a:rPr lang="fa-IR" sz="2800" b="1">
                <a:cs typeface="B Yekan" panose="00000400000000000000" pitchFamily="2" charset="-78"/>
              </a:rPr>
              <a:t>ج- ارادی و غیرارادی بودن</a:t>
            </a:r>
          </a:p>
          <a:p>
            <a:pPr algn="r" rtl="1">
              <a:spcBef>
                <a:spcPct val="20000"/>
              </a:spcBef>
              <a:buFontTx/>
              <a:buChar char="•"/>
            </a:pPr>
            <a:r>
              <a:rPr lang="fa-IR" sz="2800" b="1">
                <a:cs typeface="B Yekan" panose="00000400000000000000" pitchFamily="2" charset="-78"/>
              </a:rPr>
              <a:t>د- تمایز از نظر کانالهای ارتباطی</a:t>
            </a:r>
          </a:p>
          <a:p>
            <a:pPr algn="r" rtl="1">
              <a:spcBef>
                <a:spcPct val="20000"/>
              </a:spcBef>
              <a:buFontTx/>
              <a:buChar char="•"/>
            </a:pPr>
            <a:r>
              <a:rPr lang="fa-IR" sz="2800" b="1">
                <a:cs typeface="B Yekan" panose="00000400000000000000" pitchFamily="2" charset="-78"/>
              </a:rPr>
              <a:t>ه- صداقت و قابل اعتماد بودن</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slide(fromBottom)">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3730" name="Title 1"/>
          <p:cNvSpPr txBox="1">
            <a:spLocks/>
          </p:cNvSpPr>
          <p:nvPr/>
        </p:nvSpPr>
        <p:spPr bwMode="auto">
          <a:xfrm>
            <a:off x="2133600" y="609600"/>
            <a:ext cx="6096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800" b="1">
                <a:solidFill>
                  <a:srgbClr val="005800"/>
                </a:solidFill>
                <a:latin typeface="Trebuchet MS" panose="020B0603020202020204" pitchFamily="34" charset="0"/>
                <a:cs typeface="B Titr" panose="00000700000000000000" pitchFamily="2" charset="-78"/>
              </a:rPr>
              <a:t>الگوی ارتباط</a:t>
            </a:r>
            <a:endParaRPr lang="en-US" sz="4800" b="1">
              <a:solidFill>
                <a:srgbClr val="005800"/>
              </a:solidFill>
              <a:latin typeface="Trebuchet MS" panose="020B0603020202020204" pitchFamily="34" charset="0"/>
              <a:cs typeface="B Titr" panose="00000700000000000000" pitchFamily="2" charset="-78"/>
            </a:endParaRPr>
          </a:p>
        </p:txBody>
      </p:sp>
      <p:sp>
        <p:nvSpPr>
          <p:cNvPr id="2" name="Rectangle 1"/>
          <p:cNvSpPr/>
          <p:nvPr/>
        </p:nvSpPr>
        <p:spPr bwMode="auto">
          <a:xfrm>
            <a:off x="7010400" y="2667000"/>
            <a:ext cx="1752600" cy="1219200"/>
          </a:xfrm>
          <a:prstGeom prst="rect">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anchor="ctr"/>
          <a:lstStyle/>
          <a:p>
            <a:pPr algn="ctr">
              <a:defRPr/>
            </a:pPr>
            <a:r>
              <a:rPr lang="fa-IR" sz="2800" b="1" dirty="0">
                <a:solidFill>
                  <a:srgbClr val="FF0000"/>
                </a:solidFill>
              </a:rPr>
              <a:t>فرستنده</a:t>
            </a:r>
            <a:endParaRPr lang="en-MY" sz="2800" b="1" dirty="0">
              <a:solidFill>
                <a:srgbClr val="FF0000"/>
              </a:solidFill>
              <a:latin typeface="Tahoma" pitchFamily="34" charset="0"/>
            </a:endParaRPr>
          </a:p>
        </p:txBody>
      </p:sp>
      <p:sp>
        <p:nvSpPr>
          <p:cNvPr id="4" name="Rectangle 3"/>
          <p:cNvSpPr/>
          <p:nvPr/>
        </p:nvSpPr>
        <p:spPr bwMode="auto">
          <a:xfrm>
            <a:off x="3736975" y="2743200"/>
            <a:ext cx="1752600" cy="914400"/>
          </a:xfrm>
          <a:prstGeom prst="rect">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anchor="ctr"/>
          <a:lstStyle/>
          <a:p>
            <a:pPr algn="ctr">
              <a:defRPr/>
            </a:pPr>
            <a:r>
              <a:rPr lang="fa-IR" sz="2800" b="1" dirty="0">
                <a:solidFill>
                  <a:srgbClr val="FF0000"/>
                </a:solidFill>
              </a:rPr>
              <a:t>پیام</a:t>
            </a:r>
            <a:endParaRPr lang="en-MY" sz="2800" b="1" dirty="0">
              <a:solidFill>
                <a:srgbClr val="FF0000"/>
              </a:solidFill>
              <a:latin typeface="Tahoma" pitchFamily="34" charset="0"/>
            </a:endParaRPr>
          </a:p>
        </p:txBody>
      </p:sp>
      <p:sp>
        <p:nvSpPr>
          <p:cNvPr id="5" name="Rectangle 4"/>
          <p:cNvSpPr/>
          <p:nvPr/>
        </p:nvSpPr>
        <p:spPr bwMode="auto">
          <a:xfrm>
            <a:off x="914400" y="2590800"/>
            <a:ext cx="1752600" cy="1295400"/>
          </a:xfrm>
          <a:prstGeom prst="rect">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anchor="ctr"/>
          <a:lstStyle/>
          <a:p>
            <a:pPr algn="ctr">
              <a:defRPr/>
            </a:pPr>
            <a:r>
              <a:rPr lang="fa-IR" sz="2800" b="1" dirty="0">
                <a:solidFill>
                  <a:srgbClr val="FF0000"/>
                </a:solidFill>
              </a:rPr>
              <a:t>گیرنده</a:t>
            </a:r>
            <a:endParaRPr lang="en-MY" sz="2800" b="1" dirty="0">
              <a:solidFill>
                <a:srgbClr val="FF0000"/>
              </a:solidFill>
              <a:latin typeface="Tahoma" pitchFamily="34" charset="0"/>
            </a:endParaRPr>
          </a:p>
        </p:txBody>
      </p:sp>
      <p:cxnSp>
        <p:nvCxnSpPr>
          <p:cNvPr id="73734" name="Straight Arrow Connector 5"/>
          <p:cNvCxnSpPr>
            <a:cxnSpLocks noChangeShapeType="1"/>
          </p:cNvCxnSpPr>
          <p:nvPr/>
        </p:nvCxnSpPr>
        <p:spPr bwMode="auto">
          <a:xfrm>
            <a:off x="2667000" y="2895600"/>
            <a:ext cx="4343400" cy="0"/>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73735" name="Straight Arrow Connector 7"/>
          <p:cNvCxnSpPr>
            <a:cxnSpLocks noChangeShapeType="1"/>
          </p:cNvCxnSpPr>
          <p:nvPr/>
        </p:nvCxnSpPr>
        <p:spPr bwMode="auto">
          <a:xfrm flipH="1">
            <a:off x="2514600" y="3505200"/>
            <a:ext cx="4495800" cy="0"/>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09600" y="1752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cs typeface="B Yekan" panose="00000400000000000000" pitchFamily="2" charset="-78"/>
              </a:rPr>
              <a:t>منبع و فرستنده پیام می توانند یکی باشند یا از هم جدا باشند.</a:t>
            </a:r>
          </a:p>
          <a:p>
            <a:pPr algn="r" rtl="1">
              <a:spcBef>
                <a:spcPct val="20000"/>
              </a:spcBef>
            </a:pPr>
            <a:r>
              <a:rPr lang="fa-IR" sz="2800" b="1">
                <a:cs typeface="B Yekan" panose="00000400000000000000" pitchFamily="2" charset="-78"/>
              </a:rPr>
              <a:t>منبع هر چقدر از نظر محتوای علمی غنی تر باشد، معتبرتر بوده و تاثیرگذاری پیام آن منبع نیز بیشتر خواهد بود.</a:t>
            </a:r>
          </a:p>
        </p:txBody>
      </p:sp>
      <p:sp>
        <p:nvSpPr>
          <p:cNvPr id="74755" name="Title 1"/>
          <p:cNvSpPr txBox="1">
            <a:spLocks/>
          </p:cNvSpPr>
          <p:nvPr/>
        </p:nvSpPr>
        <p:spPr bwMode="auto">
          <a:xfrm>
            <a:off x="2133600" y="609600"/>
            <a:ext cx="6096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800" b="1">
                <a:solidFill>
                  <a:srgbClr val="005800"/>
                </a:solidFill>
                <a:latin typeface="Trebuchet MS" panose="020B0603020202020204" pitchFamily="34" charset="0"/>
                <a:cs typeface="B Titr" panose="00000700000000000000" pitchFamily="2" charset="-78"/>
              </a:rPr>
              <a:t>منبع و فرستنده پیام</a:t>
            </a:r>
            <a:endParaRPr lang="en-US" sz="4800" b="1">
              <a:solidFill>
                <a:srgbClr val="005800"/>
              </a:solidFill>
              <a:latin typeface="Trebuchet MS" panose="020B0603020202020204" pitchFamily="34" charset="0"/>
              <a:cs typeface="B Titr" panose="000007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09600" y="1752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cs typeface="B Yekan" panose="00000400000000000000" pitchFamily="2" charset="-78"/>
              </a:rPr>
              <a:t>1- خودشناسی:</a:t>
            </a:r>
          </a:p>
          <a:p>
            <a:pPr algn="r" rtl="1">
              <a:spcBef>
                <a:spcPct val="20000"/>
              </a:spcBef>
            </a:pPr>
            <a:r>
              <a:rPr lang="fa-IR" sz="2800" b="1">
                <a:cs typeface="B Yekan" panose="00000400000000000000" pitchFamily="2" charset="-78"/>
              </a:rPr>
              <a:t>برداشت و آگاهی فرد از توانایی ها، نگرش ها و علایق در فرایند ارتباطی دارای نقش اساسی است. شخصیت یک فرد تابعی است از نحوه صحبت کردن، طرز پوشش، حالت چهره و بدن، آهنگ صدا، دیدگاه ها و اندیشه ها</a:t>
            </a:r>
          </a:p>
          <a:p>
            <a:pPr algn="r" rtl="1">
              <a:spcBef>
                <a:spcPct val="20000"/>
              </a:spcBef>
            </a:pPr>
            <a:r>
              <a:rPr lang="fa-IR" sz="2800" b="1">
                <a:cs typeface="B Yekan" panose="00000400000000000000" pitchFamily="2" charset="-78"/>
              </a:rPr>
              <a:t>زمانی که تصویر فرد از خود با تصویر دیگران از آن فرد انطباق داشته باشد ارتباط بهتر صورت می گیرد</a:t>
            </a:r>
          </a:p>
          <a:p>
            <a:pPr algn="r" rtl="1">
              <a:spcBef>
                <a:spcPct val="20000"/>
              </a:spcBef>
            </a:pPr>
            <a:r>
              <a:rPr lang="fa-IR" sz="2800" b="1">
                <a:cs typeface="B Yekan" panose="00000400000000000000" pitchFamily="2" charset="-78"/>
              </a:rPr>
              <a:t>فرستند پیام بایستی از نگرش گیرندگان پیام نسبت به خود، افکار و عقاید آگاهی داشته باشد.</a:t>
            </a:r>
          </a:p>
        </p:txBody>
      </p:sp>
      <p:sp>
        <p:nvSpPr>
          <p:cNvPr id="75779" name="Title 1"/>
          <p:cNvSpPr txBox="1">
            <a:spLocks/>
          </p:cNvSpPr>
          <p:nvPr/>
        </p:nvSpPr>
        <p:spPr bwMode="auto">
          <a:xfrm>
            <a:off x="2133600" y="609600"/>
            <a:ext cx="6096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800" b="1">
                <a:solidFill>
                  <a:srgbClr val="005800"/>
                </a:solidFill>
                <a:latin typeface="Trebuchet MS" panose="020B0603020202020204" pitchFamily="34" charset="0"/>
                <a:cs typeface="B Titr" panose="00000700000000000000" pitchFamily="2" charset="-78"/>
              </a:rPr>
              <a:t>ویژگیهای فرستنده پیام</a:t>
            </a:r>
            <a:endParaRPr lang="en-US" sz="4800" b="1">
              <a:solidFill>
                <a:srgbClr val="005800"/>
              </a:solidFill>
              <a:latin typeface="Trebuchet MS" panose="020B0603020202020204" pitchFamily="34" charset="0"/>
              <a:cs typeface="B Titr" panose="00000700000000000000" pitchFamily="2" charset="-78"/>
            </a:endParaRPr>
          </a:p>
        </p:txBody>
      </p:sp>
      <p:sp>
        <p:nvSpPr>
          <p:cNvPr id="4" name="Rectangle 3"/>
          <p:cNvSpPr>
            <a:spLocks noChangeArrowheads="1"/>
          </p:cNvSpPr>
          <p:nvPr/>
        </p:nvSpPr>
        <p:spPr bwMode="auto">
          <a:xfrm>
            <a:off x="228600" y="2286000"/>
            <a:ext cx="8915400" cy="42672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xit" presetSubtype="0" fill="hold" grpId="0" nodeType="clickEffect">
                                  <p:stCondLst>
                                    <p:cond delay="0"/>
                                  </p:stCondLst>
                                  <p:childTnLst>
                                    <p:animEffect transition="out" filter="fade">
                                      <p:cBhvr>
                                        <p:cTn id="11" dur="2000"/>
                                        <p:tgtEl>
                                          <p:spTgt spid="4"/>
                                        </p:tgtEl>
                                      </p:cBhvr>
                                    </p:animEffect>
                                    <p:set>
                                      <p:cBhvr>
                                        <p:cTn id="12"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Oval 3"/>
          <p:cNvSpPr>
            <a:spLocks noChangeArrowheads="1"/>
          </p:cNvSpPr>
          <p:nvPr/>
        </p:nvSpPr>
        <p:spPr bwMode="auto">
          <a:xfrm>
            <a:off x="2133600" y="3200400"/>
            <a:ext cx="2133600" cy="1981200"/>
          </a:xfrm>
          <a:prstGeom prst="ellipse">
            <a:avLst/>
          </a:prstGeom>
          <a:solidFill>
            <a:schemeClr val="accent1"/>
          </a:solidFill>
          <a:ln w="9525" algn="ctr">
            <a:solidFill>
              <a:schemeClr val="tx1"/>
            </a:solidFill>
            <a:round/>
            <a:headEnd/>
            <a:tailEnd/>
          </a:ln>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b="1">
                <a:solidFill>
                  <a:srgbClr val="FFFF00"/>
                </a:solidFill>
              </a:rPr>
              <a:t>فرایند</a:t>
            </a:r>
            <a:endParaRPr lang="en-US" sz="4000" b="1">
              <a:solidFill>
                <a:srgbClr val="FFFF00"/>
              </a:solidFill>
            </a:endParaRPr>
          </a:p>
        </p:txBody>
      </p:sp>
      <p:cxnSp>
        <p:nvCxnSpPr>
          <p:cNvPr id="10243" name="Shape 8"/>
          <p:cNvCxnSpPr>
            <a:cxnSpLocks noChangeShapeType="1"/>
            <a:stCxn id="12290" idx="7"/>
          </p:cNvCxnSpPr>
          <p:nvPr/>
        </p:nvCxnSpPr>
        <p:spPr bwMode="auto">
          <a:xfrm rot="5400000" flipH="1" flipV="1">
            <a:off x="4003675" y="2617788"/>
            <a:ext cx="823913" cy="922337"/>
          </a:xfrm>
          <a:prstGeom prst="curvedConnector2">
            <a:avLst/>
          </a:prstGeom>
          <a:noFill/>
          <a:ln w="38100" algn="ctr">
            <a:solidFill>
              <a:srgbClr val="FF0000"/>
            </a:solidFill>
            <a:round/>
            <a:headEnd/>
            <a:tailEnd type="arrow" w="med" len="med"/>
          </a:ln>
          <a:extLst>
            <a:ext uri="{909E8E84-426E-40DD-AFC4-6F175D3DCCD1}">
              <a14:hiddenFill xmlns:a14="http://schemas.microsoft.com/office/drawing/2010/main">
                <a:noFill/>
              </a14:hiddenFill>
            </a:ext>
          </a:extLst>
        </p:spPr>
      </p:cxnSp>
      <p:grpSp>
        <p:nvGrpSpPr>
          <p:cNvPr id="2" name="Group 8"/>
          <p:cNvGrpSpPr>
            <a:grpSpLocks/>
          </p:cNvGrpSpPr>
          <p:nvPr/>
        </p:nvGrpSpPr>
        <p:grpSpPr bwMode="auto">
          <a:xfrm>
            <a:off x="4724400" y="1295400"/>
            <a:ext cx="2209800" cy="1600200"/>
            <a:chOff x="4724400" y="1295400"/>
            <a:chExt cx="2209800" cy="1600200"/>
          </a:xfrm>
        </p:grpSpPr>
        <p:sp>
          <p:nvSpPr>
            <p:cNvPr id="10" name="Explosion 2 9"/>
            <p:cNvSpPr/>
            <p:nvPr/>
          </p:nvSpPr>
          <p:spPr bwMode="auto">
            <a:xfrm>
              <a:off x="4724400" y="1295400"/>
              <a:ext cx="2209800" cy="1600200"/>
            </a:xfrm>
            <a:prstGeom prst="irregularSeal2">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a:lstStyle/>
            <a:p>
              <a:pPr>
                <a:defRPr/>
              </a:pPr>
              <a:endPar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2298" name="TextBox 10"/>
            <p:cNvSpPr txBox="1">
              <a:spLocks noChangeArrowheads="1"/>
            </p:cNvSpPr>
            <p:nvPr/>
          </p:nvSpPr>
          <p:spPr bwMode="auto">
            <a:xfrm rot="-1660814">
              <a:off x="5189538" y="1422400"/>
              <a:ext cx="1295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sz="2400">
                  <a:cs typeface="B Titr" panose="00000700000000000000" pitchFamily="2" charset="-78"/>
                </a:rPr>
                <a:t>پویایی و پیوستگی-</a:t>
              </a:r>
              <a:endParaRPr lang="en-US">
                <a:cs typeface="B Titr" panose="00000700000000000000" pitchFamily="2" charset="-78"/>
              </a:endParaRPr>
            </a:p>
          </p:txBody>
        </p:sp>
      </p:grpSp>
      <p:cxnSp>
        <p:nvCxnSpPr>
          <p:cNvPr id="10247" name="Shape 13"/>
          <p:cNvCxnSpPr>
            <a:cxnSpLocks noChangeShapeType="1"/>
          </p:cNvCxnSpPr>
          <p:nvPr/>
        </p:nvCxnSpPr>
        <p:spPr bwMode="auto">
          <a:xfrm>
            <a:off x="4114800" y="4710113"/>
            <a:ext cx="762000" cy="395287"/>
          </a:xfrm>
          <a:prstGeom prst="curvedConnector3">
            <a:avLst>
              <a:gd name="adj1" fmla="val 50000"/>
            </a:avLst>
          </a:prstGeom>
          <a:noFill/>
          <a:ln w="38100" algn="ctr">
            <a:solidFill>
              <a:srgbClr val="FF0000"/>
            </a:solidFill>
            <a:round/>
            <a:headEnd/>
            <a:tailEnd type="arrow" w="med" len="med"/>
          </a:ln>
          <a:extLst>
            <a:ext uri="{909E8E84-426E-40DD-AFC4-6F175D3DCCD1}">
              <a14:hiddenFill xmlns:a14="http://schemas.microsoft.com/office/drawing/2010/main">
                <a:noFill/>
              </a14:hiddenFill>
            </a:ext>
          </a:extLst>
        </p:spPr>
      </p:cxnSp>
      <p:grpSp>
        <p:nvGrpSpPr>
          <p:cNvPr id="3" name="Group 10"/>
          <p:cNvGrpSpPr>
            <a:grpSpLocks/>
          </p:cNvGrpSpPr>
          <p:nvPr/>
        </p:nvGrpSpPr>
        <p:grpSpPr bwMode="auto">
          <a:xfrm>
            <a:off x="4635500" y="3810000"/>
            <a:ext cx="2298700" cy="1981200"/>
            <a:chOff x="4635500" y="3810000"/>
            <a:chExt cx="2298700" cy="1981200"/>
          </a:xfrm>
        </p:grpSpPr>
        <p:sp>
          <p:nvSpPr>
            <p:cNvPr id="12" name="Explosion 2 11"/>
            <p:cNvSpPr/>
            <p:nvPr/>
          </p:nvSpPr>
          <p:spPr bwMode="auto">
            <a:xfrm>
              <a:off x="4724400" y="3810000"/>
              <a:ext cx="2209800" cy="1981200"/>
            </a:xfrm>
            <a:prstGeom prst="irregularSeal2">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a:lstStyle/>
            <a:p>
              <a:pPr>
                <a:defRPr/>
              </a:pPr>
              <a:endPar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2296" name="TextBox 15"/>
            <p:cNvSpPr txBox="1">
              <a:spLocks noChangeArrowheads="1"/>
            </p:cNvSpPr>
            <p:nvPr/>
          </p:nvSpPr>
          <p:spPr bwMode="auto">
            <a:xfrm rot="-1660814">
              <a:off x="4635500" y="4438650"/>
              <a:ext cx="22574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2400">
                  <a:cs typeface="B Titr" panose="00000700000000000000" pitchFamily="2" charset="-78"/>
                </a:rPr>
                <a:t>تعامل دائم</a:t>
              </a:r>
            </a:p>
            <a:p>
              <a:pPr algn="ctr"/>
              <a:r>
                <a:rPr lang="fa-IR" sz="2400">
                  <a:cs typeface="B Titr" panose="00000700000000000000" pitchFamily="2" charset="-78"/>
                </a:rPr>
                <a:t> با محیط</a:t>
              </a:r>
              <a:endParaRPr lang="en-US">
                <a:cs typeface="B Titr" panose="00000700000000000000" pitchFamily="2" charset="-78"/>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0"/>
                                          </p:stCondLst>
                                        </p:cTn>
                                        <p:tgtEl>
                                          <p:spTgt spid="10243"/>
                                        </p:tgtEl>
                                        <p:attrNameLst>
                                          <p:attrName>style.visibility</p:attrName>
                                        </p:attrNameLst>
                                      </p:cBhvr>
                                      <p:to>
                                        <p:strVal val="visible"/>
                                      </p:to>
                                    </p:set>
                                    <p:anim to="" calcmode="lin" valueType="num">
                                      <p:cBhvr>
                                        <p:cTn id="7" dur="1" fill="hold"/>
                                        <p:tgtEl>
                                          <p:spTgt spid="10243"/>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to="" calcmode="lin" valueType="num">
                                      <p:cBhvr>
                                        <p:cTn id="12" dur="1" fill="hold"/>
                                        <p:tgtEl>
                                          <p:spTgt spid="2"/>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nodeType="clickEffect">
                                  <p:stCondLst>
                                    <p:cond delay="0"/>
                                  </p:stCondLst>
                                  <p:childTnLst>
                                    <p:set>
                                      <p:cBhvr>
                                        <p:cTn id="16" dur="1" fill="hold">
                                          <p:stCondLst>
                                            <p:cond delay="0"/>
                                          </p:stCondLst>
                                        </p:cTn>
                                        <p:tgtEl>
                                          <p:spTgt spid="10247"/>
                                        </p:tgtEl>
                                        <p:attrNameLst>
                                          <p:attrName>style.visibility</p:attrName>
                                        </p:attrNameLst>
                                      </p:cBhvr>
                                      <p:to>
                                        <p:strVal val="visible"/>
                                      </p:to>
                                    </p:set>
                                    <p:anim to="" calcmode="lin" valueType="num">
                                      <p:cBhvr>
                                        <p:cTn id="17" dur="1" fill="hold"/>
                                        <p:tgtEl>
                                          <p:spTgt spid="10247"/>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 to="" calcmode="lin" valueType="num">
                                      <p:cBhvr>
                                        <p:cTn id="22" dur="1" fill="hold"/>
                                        <p:tgtEl>
                                          <p:spTgt spid="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09600" y="1752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cs typeface="B Yekan" panose="00000400000000000000" pitchFamily="2" charset="-78"/>
              </a:rPr>
              <a:t>2- مخاطب شناسی</a:t>
            </a:r>
          </a:p>
          <a:p>
            <a:pPr algn="r" rtl="1">
              <a:spcBef>
                <a:spcPct val="20000"/>
              </a:spcBef>
            </a:pPr>
            <a:r>
              <a:rPr lang="fa-IR" sz="2800" b="1">
                <a:cs typeface="B Yekan" panose="00000400000000000000" pitchFamily="2" charset="-78"/>
              </a:rPr>
              <a:t>شناخت دیگران آنگونه که هستند. – شناخت دیگران ساده نیست</a:t>
            </a:r>
          </a:p>
          <a:p>
            <a:pPr algn="r" rtl="1">
              <a:spcBef>
                <a:spcPct val="20000"/>
              </a:spcBef>
            </a:pPr>
            <a:r>
              <a:rPr lang="fa-IR" sz="2800" b="1">
                <a:cs typeface="B Yekan" panose="00000400000000000000" pitchFamily="2" charset="-78"/>
              </a:rPr>
              <a:t>بایستی زمینه ای ایجاد کرد که در آن مخاطب احساس امنیت کند. و راحتتر ارتباط برقرار کند. </a:t>
            </a:r>
          </a:p>
        </p:txBody>
      </p:sp>
      <p:sp>
        <p:nvSpPr>
          <p:cNvPr id="76803" name="Title 1"/>
          <p:cNvSpPr txBox="1">
            <a:spLocks/>
          </p:cNvSpPr>
          <p:nvPr/>
        </p:nvSpPr>
        <p:spPr bwMode="auto">
          <a:xfrm>
            <a:off x="2133600" y="609600"/>
            <a:ext cx="6096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800" b="1">
                <a:solidFill>
                  <a:srgbClr val="005800"/>
                </a:solidFill>
                <a:latin typeface="Trebuchet MS" panose="020B0603020202020204" pitchFamily="34" charset="0"/>
                <a:cs typeface="B Titr" panose="00000700000000000000" pitchFamily="2" charset="-78"/>
              </a:rPr>
              <a:t>ویژگیهای فرستنده پیام</a:t>
            </a:r>
            <a:endParaRPr lang="en-US" sz="4800" b="1">
              <a:solidFill>
                <a:srgbClr val="005800"/>
              </a:solidFill>
              <a:latin typeface="Trebuchet MS" panose="020B0603020202020204" pitchFamily="34" charset="0"/>
              <a:cs typeface="B Titr" panose="00000700000000000000" pitchFamily="2" charset="-78"/>
            </a:endParaRPr>
          </a:p>
        </p:txBody>
      </p:sp>
      <p:sp>
        <p:nvSpPr>
          <p:cNvPr id="4" name="Rectangle 3"/>
          <p:cNvSpPr>
            <a:spLocks noChangeArrowheads="1"/>
          </p:cNvSpPr>
          <p:nvPr/>
        </p:nvSpPr>
        <p:spPr bwMode="auto">
          <a:xfrm>
            <a:off x="76200" y="2286000"/>
            <a:ext cx="8915400" cy="42672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xit" presetSubtype="0" fill="hold" grpId="0" nodeType="clickEffect">
                                  <p:stCondLst>
                                    <p:cond delay="0"/>
                                  </p:stCondLst>
                                  <p:childTnLst>
                                    <p:animEffect transition="out" filter="fade">
                                      <p:cBhvr>
                                        <p:cTn id="11" dur="2000"/>
                                        <p:tgtEl>
                                          <p:spTgt spid="4"/>
                                        </p:tgtEl>
                                      </p:cBhvr>
                                    </p:animEffect>
                                    <p:set>
                                      <p:cBhvr>
                                        <p:cTn id="12"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animBg="1"/>
    </p:bldLst>
  </p:timing>
</p:sld>
</file>

<file path=ppt/slides/slide7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09600" y="1752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cs typeface="B Yekan" panose="00000400000000000000" pitchFamily="2" charset="-78"/>
              </a:rPr>
              <a:t>3- تسلط بر محتوای پیام</a:t>
            </a:r>
          </a:p>
          <a:p>
            <a:pPr algn="r" rtl="1">
              <a:spcBef>
                <a:spcPct val="20000"/>
              </a:spcBef>
            </a:pPr>
            <a:r>
              <a:rPr lang="fa-IR" sz="2800" b="1">
                <a:cs typeface="B Yekan" panose="00000400000000000000" pitchFamily="2" charset="-78"/>
              </a:rPr>
              <a:t>فرستنده بایستی بر محتوای پیام تسلط داشته باشد و پیام را به شکل مناسب رمزگذاری کرده و منتقل کند. </a:t>
            </a:r>
          </a:p>
        </p:txBody>
      </p:sp>
      <p:sp>
        <p:nvSpPr>
          <p:cNvPr id="77827" name="Title 1"/>
          <p:cNvSpPr txBox="1">
            <a:spLocks/>
          </p:cNvSpPr>
          <p:nvPr/>
        </p:nvSpPr>
        <p:spPr bwMode="auto">
          <a:xfrm>
            <a:off x="2133600" y="609600"/>
            <a:ext cx="6096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800" b="1">
                <a:solidFill>
                  <a:srgbClr val="005800"/>
                </a:solidFill>
                <a:latin typeface="Trebuchet MS" panose="020B0603020202020204" pitchFamily="34" charset="0"/>
                <a:cs typeface="B Titr" panose="00000700000000000000" pitchFamily="2" charset="-78"/>
              </a:rPr>
              <a:t>ویژگیهای فرستنده پیام</a:t>
            </a:r>
            <a:endParaRPr lang="en-US" sz="4800" b="1">
              <a:solidFill>
                <a:srgbClr val="005800"/>
              </a:solidFill>
              <a:latin typeface="Trebuchet MS" panose="020B0603020202020204" pitchFamily="34" charset="0"/>
              <a:cs typeface="B Titr" panose="000007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09600" y="1752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cs typeface="B Yekan" panose="00000400000000000000" pitchFamily="2" charset="-78"/>
              </a:rPr>
              <a:t>4- آشنایی با اصول و روش های ارتباط</a:t>
            </a:r>
          </a:p>
          <a:p>
            <a:pPr algn="r" rtl="1">
              <a:spcBef>
                <a:spcPct val="20000"/>
              </a:spcBef>
            </a:pPr>
            <a:r>
              <a:rPr lang="fa-IR" sz="2800" b="1">
                <a:cs typeface="B Yekan" panose="00000400000000000000" pitchFamily="2" charset="-78"/>
              </a:rPr>
              <a:t>فرستنده  بایستی با اصول ارتباط و همچنین روشهای انتقال پیام آشنایی داشته باشد. از روش های غیرکلامی به صورت مطلوب استفاده کند</a:t>
            </a:r>
          </a:p>
          <a:p>
            <a:pPr algn="r" rtl="1">
              <a:spcBef>
                <a:spcPct val="20000"/>
              </a:spcBef>
            </a:pPr>
            <a:r>
              <a:rPr lang="fa-IR" sz="2800" b="1">
                <a:cs typeface="B Yekan" panose="00000400000000000000" pitchFamily="2" charset="-78"/>
              </a:rPr>
              <a:t>فرستنده برای انتقال پیام بایستی کانال متناسب آن پیام را انتخاب کند. </a:t>
            </a:r>
          </a:p>
        </p:txBody>
      </p:sp>
      <p:sp>
        <p:nvSpPr>
          <p:cNvPr id="78851" name="Title 1"/>
          <p:cNvSpPr txBox="1">
            <a:spLocks/>
          </p:cNvSpPr>
          <p:nvPr/>
        </p:nvSpPr>
        <p:spPr bwMode="auto">
          <a:xfrm>
            <a:off x="2133600" y="609600"/>
            <a:ext cx="6096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800" b="1">
                <a:solidFill>
                  <a:srgbClr val="005800"/>
                </a:solidFill>
                <a:latin typeface="Trebuchet MS" panose="020B0603020202020204" pitchFamily="34" charset="0"/>
                <a:cs typeface="B Titr" panose="00000700000000000000" pitchFamily="2" charset="-78"/>
              </a:rPr>
              <a:t>ویژگیهای فرستنده پیام</a:t>
            </a:r>
            <a:endParaRPr lang="en-US" sz="4800" b="1">
              <a:solidFill>
                <a:srgbClr val="005800"/>
              </a:solidFill>
              <a:latin typeface="Trebuchet MS" panose="020B0603020202020204" pitchFamily="34" charset="0"/>
              <a:cs typeface="B Titr" panose="00000700000000000000" pitchFamily="2" charset="-78"/>
            </a:endParaRPr>
          </a:p>
        </p:txBody>
      </p:sp>
      <p:sp>
        <p:nvSpPr>
          <p:cNvPr id="4" name="Rectangle 3"/>
          <p:cNvSpPr>
            <a:spLocks noChangeArrowheads="1"/>
          </p:cNvSpPr>
          <p:nvPr/>
        </p:nvSpPr>
        <p:spPr bwMode="auto">
          <a:xfrm>
            <a:off x="228600" y="2286000"/>
            <a:ext cx="8915400" cy="42672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xit" presetSubtype="0" fill="hold" grpId="0" nodeType="clickEffect">
                                  <p:stCondLst>
                                    <p:cond delay="0"/>
                                  </p:stCondLst>
                                  <p:childTnLst>
                                    <p:animEffect transition="out" filter="fade">
                                      <p:cBhvr>
                                        <p:cTn id="11" dur="2000"/>
                                        <p:tgtEl>
                                          <p:spTgt spid="4"/>
                                        </p:tgtEl>
                                      </p:cBhvr>
                                    </p:animEffect>
                                    <p:set>
                                      <p:cBhvr>
                                        <p:cTn id="12"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animBg="1"/>
    </p:bldLst>
  </p:timing>
</p:sld>
</file>

<file path=ppt/slides/slide7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09600" y="1752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cs typeface="B Yekan" panose="00000400000000000000" pitchFamily="2" charset="-78"/>
              </a:rPr>
              <a:t>پیام تولید عملی و فیزیکی از منبع رمزگذار است. (گفتار، نوشته، نقاشی، حرکات بدن و...)</a:t>
            </a:r>
          </a:p>
          <a:p>
            <a:pPr algn="r" rtl="1">
              <a:spcBef>
                <a:spcPct val="20000"/>
              </a:spcBef>
            </a:pPr>
            <a:endParaRPr lang="fa-IR" sz="2800" b="1">
              <a:cs typeface="B Yekan" panose="00000400000000000000" pitchFamily="2" charset="-78"/>
            </a:endParaRPr>
          </a:p>
          <a:p>
            <a:pPr algn="r" rtl="1">
              <a:spcBef>
                <a:spcPct val="20000"/>
              </a:spcBef>
            </a:pPr>
            <a:r>
              <a:rPr lang="fa-IR" sz="2800" b="1">
                <a:cs typeface="B Yekan" panose="00000400000000000000" pitchFamily="2" charset="-78"/>
              </a:rPr>
              <a:t>هر پیامی از سه عامل یا سازه تشکیل شده است 1- کدها یا علایم پیام، 2- محتوای پیام 3- نحوه ارائه پیام</a:t>
            </a:r>
          </a:p>
        </p:txBody>
      </p:sp>
      <p:sp>
        <p:nvSpPr>
          <p:cNvPr id="79875" name="Title 1"/>
          <p:cNvSpPr txBox="1">
            <a:spLocks/>
          </p:cNvSpPr>
          <p:nvPr/>
        </p:nvSpPr>
        <p:spPr bwMode="auto">
          <a:xfrm>
            <a:off x="2133600" y="609600"/>
            <a:ext cx="6096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800" b="1">
                <a:solidFill>
                  <a:srgbClr val="005800"/>
                </a:solidFill>
                <a:latin typeface="Trebuchet MS" panose="020B0603020202020204" pitchFamily="34" charset="0"/>
                <a:cs typeface="B Titr" panose="00000700000000000000" pitchFamily="2" charset="-78"/>
              </a:rPr>
              <a:t>پیام</a:t>
            </a:r>
            <a:endParaRPr lang="en-US" sz="4800" b="1">
              <a:solidFill>
                <a:srgbClr val="005800"/>
              </a:solidFill>
              <a:latin typeface="Trebuchet MS" panose="020B0603020202020204" pitchFamily="34" charset="0"/>
              <a:cs typeface="B Titr" panose="000007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09600" y="14478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cs typeface="B Yekan" panose="00000400000000000000" pitchFamily="2" charset="-78"/>
              </a:rPr>
              <a:t>کدها یا علایم پیام</a:t>
            </a:r>
          </a:p>
        </p:txBody>
      </p:sp>
      <p:sp>
        <p:nvSpPr>
          <p:cNvPr id="80899" name="Title 1"/>
          <p:cNvSpPr txBox="1">
            <a:spLocks/>
          </p:cNvSpPr>
          <p:nvPr/>
        </p:nvSpPr>
        <p:spPr bwMode="auto">
          <a:xfrm>
            <a:off x="2133600" y="609600"/>
            <a:ext cx="6096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800" b="1">
                <a:solidFill>
                  <a:srgbClr val="005800"/>
                </a:solidFill>
                <a:latin typeface="Trebuchet MS" panose="020B0603020202020204" pitchFamily="34" charset="0"/>
                <a:cs typeface="B Titr" panose="00000700000000000000" pitchFamily="2" charset="-78"/>
              </a:rPr>
              <a:t>پیام</a:t>
            </a:r>
            <a:endParaRPr lang="en-US" sz="4800" b="1">
              <a:solidFill>
                <a:srgbClr val="005800"/>
              </a:solidFill>
              <a:latin typeface="Trebuchet MS" panose="020B0603020202020204" pitchFamily="34" charset="0"/>
              <a:cs typeface="B Titr" panose="00000700000000000000" pitchFamily="2" charset="-78"/>
            </a:endParaRPr>
          </a:p>
        </p:txBody>
      </p:sp>
      <p:sp>
        <p:nvSpPr>
          <p:cNvPr id="4" name="Rectangle 6"/>
          <p:cNvSpPr>
            <a:spLocks noChangeArrowheads="1"/>
          </p:cNvSpPr>
          <p:nvPr/>
        </p:nvSpPr>
        <p:spPr bwMode="auto">
          <a:xfrm>
            <a:off x="768350" y="2082800"/>
            <a:ext cx="8229600" cy="965200"/>
          </a:xfrm>
          <a:prstGeom prst="rect">
            <a:avLst/>
          </a:prstGeom>
          <a:noFill/>
          <a:ln>
            <a:noFill/>
          </a:ln>
          <a:extLst/>
        </p:spPr>
        <p:txBody>
          <a:bodyPr/>
          <a:lstStyle/>
          <a:p>
            <a:pPr marL="342900" indent="-342900" algn="r" rtl="1">
              <a:spcBef>
                <a:spcPct val="20000"/>
              </a:spcBef>
              <a:buFont typeface="Arial" charset="0"/>
              <a:buNone/>
              <a:defRPr/>
            </a:pPr>
            <a:r>
              <a:rPr lang="fa-IR" sz="2800" b="1" dirty="0">
                <a:cs typeface="B Yekan" pitchFamily="2" charset="-78"/>
              </a:rPr>
              <a:t>کدها یا علایم گروهی از نمادها هستند که به شیوه ای خاص ساخته می شوند تا برای برخی افراد تجلی معنی کنند. انواع علائم عبارتند از: </a:t>
            </a:r>
          </a:p>
          <a:p>
            <a:pPr marL="457200" indent="-457200" algn="r" rtl="1">
              <a:spcBef>
                <a:spcPct val="20000"/>
              </a:spcBef>
              <a:buFont typeface="Arial" pitchFamily="34" charset="0"/>
              <a:buChar char="•"/>
              <a:defRPr/>
            </a:pPr>
            <a:r>
              <a:rPr lang="fa-IR" sz="2800" b="1" dirty="0">
                <a:cs typeface="B Yekan" pitchFamily="2" charset="-78"/>
              </a:rPr>
              <a:t>علایم طبیعی</a:t>
            </a:r>
          </a:p>
          <a:p>
            <a:pPr marL="457200" indent="-457200" algn="r" rtl="1">
              <a:spcBef>
                <a:spcPct val="20000"/>
              </a:spcBef>
              <a:defRPr/>
            </a:pPr>
            <a:r>
              <a:rPr lang="fa-IR" sz="2800" b="1" dirty="0">
                <a:cs typeface="B Yekan" pitchFamily="2" charset="-78"/>
              </a:rPr>
              <a:t> (بین دو پدیده رابطه همایندی وجود دارد- دود و آتش)</a:t>
            </a:r>
          </a:p>
          <a:p>
            <a:pPr marL="457200" indent="-457200" algn="r" rtl="1">
              <a:spcBef>
                <a:spcPct val="20000"/>
              </a:spcBef>
              <a:buFont typeface="Arial" pitchFamily="34" charset="0"/>
              <a:buChar char="•"/>
              <a:defRPr/>
            </a:pPr>
            <a:r>
              <a:rPr lang="fa-IR" sz="2800" b="1" dirty="0">
                <a:cs typeface="B Yekan" pitchFamily="2" charset="-78"/>
              </a:rPr>
              <a:t>علایم تصویری</a:t>
            </a:r>
          </a:p>
          <a:p>
            <a:pPr marL="457200" indent="-457200" algn="r" rtl="1">
              <a:spcBef>
                <a:spcPct val="20000"/>
              </a:spcBef>
              <a:defRPr/>
            </a:pPr>
            <a:r>
              <a:rPr lang="fa-IR" sz="2800" b="1" dirty="0">
                <a:cs typeface="B Yekan" pitchFamily="2" charset="-78"/>
              </a:rPr>
              <a:t> ( بین دو پدیده شباهتی عینی  وجود دارد (تصاویر)</a:t>
            </a:r>
          </a:p>
          <a:p>
            <a:pPr marL="457200" indent="-457200" algn="r" rtl="1">
              <a:spcBef>
                <a:spcPct val="20000"/>
              </a:spcBef>
              <a:buFont typeface="Arial" pitchFamily="34" charset="0"/>
              <a:buChar char="•"/>
              <a:defRPr/>
            </a:pPr>
            <a:r>
              <a:rPr lang="fa-IR" sz="2800" b="1" dirty="0">
                <a:cs typeface="B Yekan" pitchFamily="2" charset="-78"/>
              </a:rPr>
              <a:t>علایم قراردادی:</a:t>
            </a:r>
          </a:p>
          <a:p>
            <a:pPr marL="457200" indent="-457200" algn="r" rtl="1">
              <a:spcBef>
                <a:spcPct val="20000"/>
              </a:spcBef>
              <a:defRPr/>
            </a:pPr>
            <a:r>
              <a:rPr lang="fa-IR" sz="2800" b="1" dirty="0">
                <a:cs typeface="B Yekan" pitchFamily="2" charset="-78"/>
              </a:rPr>
              <a:t> بین دو پدیده رابطه ای قراردادی وضع شده است (علایم گفتاری، نوشتاری، علایم راهنمایی رانندگی)</a:t>
            </a:r>
          </a:p>
          <a:p>
            <a:pPr marL="457200" indent="-457200" algn="r" rtl="1">
              <a:spcBef>
                <a:spcPct val="20000"/>
              </a:spcBef>
              <a:buFont typeface="Arial" pitchFamily="34" charset="0"/>
              <a:buChar char="•"/>
              <a:defRPr/>
            </a:pPr>
            <a:endParaRPr lang="fa-IR" sz="2800" b="1" dirty="0">
              <a:cs typeface="B Yekan" pitchFamily="2" charset="-78"/>
            </a:endParaRPr>
          </a:p>
          <a:p>
            <a:pPr marL="342900" indent="-342900" algn="r" rtl="1">
              <a:spcBef>
                <a:spcPct val="20000"/>
              </a:spcBef>
              <a:buFont typeface="Arial" charset="0"/>
              <a:buNone/>
              <a:defRPr/>
            </a:pPr>
            <a:endParaRPr lang="fa-IR" sz="2800" b="1" dirty="0">
              <a:cs typeface="B Yekan" pitchFamily="2" charset="-78"/>
            </a:endParaRPr>
          </a:p>
        </p:txBody>
      </p:sp>
      <p:sp>
        <p:nvSpPr>
          <p:cNvPr id="6" name="Rectangle 5"/>
          <p:cNvSpPr>
            <a:spLocks noChangeArrowheads="1"/>
          </p:cNvSpPr>
          <p:nvPr/>
        </p:nvSpPr>
        <p:spPr bwMode="auto">
          <a:xfrm>
            <a:off x="228600" y="3886200"/>
            <a:ext cx="8915400" cy="6858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7" name="Rectangle 6"/>
          <p:cNvSpPr>
            <a:spLocks noChangeArrowheads="1"/>
          </p:cNvSpPr>
          <p:nvPr/>
        </p:nvSpPr>
        <p:spPr bwMode="auto">
          <a:xfrm>
            <a:off x="228600" y="4953000"/>
            <a:ext cx="8915400" cy="6858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8" name="Rectangle 7"/>
          <p:cNvSpPr>
            <a:spLocks noChangeArrowheads="1"/>
          </p:cNvSpPr>
          <p:nvPr/>
        </p:nvSpPr>
        <p:spPr bwMode="auto">
          <a:xfrm>
            <a:off x="0" y="6096000"/>
            <a:ext cx="9144000" cy="7620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xit" presetSubtype="0" fill="hold" grpId="0" nodeType="clickEffect">
                                  <p:stCondLst>
                                    <p:cond delay="0"/>
                                  </p:stCondLst>
                                  <p:childTnLst>
                                    <p:animEffect transition="out" filter="fade">
                                      <p:cBhvr>
                                        <p:cTn id="16" dur="2000"/>
                                        <p:tgtEl>
                                          <p:spTgt spid="6"/>
                                        </p:tgtEl>
                                      </p:cBhvr>
                                    </p:animEffect>
                                    <p:set>
                                      <p:cBhvr>
                                        <p:cTn id="17" dur="1" fill="hold">
                                          <p:stCondLst>
                                            <p:cond delay="1999"/>
                                          </p:stCondLst>
                                        </p:cTn>
                                        <p:tgtEl>
                                          <p:spTgt spid="6"/>
                                        </p:tgtEl>
                                        <p:attrNameLst>
                                          <p:attrName>style.visibility</p:attrName>
                                        </p:attrNameLst>
                                      </p:cBhvr>
                                      <p:to>
                                        <p:strVal val="hidden"/>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xit" presetSubtype="0" fill="hold" grpId="0" nodeType="clickEffect">
                                  <p:stCondLst>
                                    <p:cond delay="0"/>
                                  </p:stCondLst>
                                  <p:childTnLst>
                                    <p:animEffect transition="out" filter="fade">
                                      <p:cBhvr>
                                        <p:cTn id="21" dur="2000"/>
                                        <p:tgtEl>
                                          <p:spTgt spid="7"/>
                                        </p:tgtEl>
                                      </p:cBhvr>
                                    </p:animEffect>
                                    <p:set>
                                      <p:cBhvr>
                                        <p:cTn id="22" dur="1" fill="hold">
                                          <p:stCondLst>
                                            <p:cond delay="1999"/>
                                          </p:stCondLst>
                                        </p:cTn>
                                        <p:tgtEl>
                                          <p:spTgt spid="7"/>
                                        </p:tgtEl>
                                        <p:attrNameLst>
                                          <p:attrName>style.visibility</p:attrName>
                                        </p:attrNameLst>
                                      </p:cBhvr>
                                      <p:to>
                                        <p:strVal val="hidden"/>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xit" presetSubtype="0" fill="hold" grpId="0" nodeType="clickEffect">
                                  <p:stCondLst>
                                    <p:cond delay="0"/>
                                  </p:stCondLst>
                                  <p:childTnLst>
                                    <p:animEffect transition="out" filter="fade">
                                      <p:cBhvr>
                                        <p:cTn id="26" dur="2000"/>
                                        <p:tgtEl>
                                          <p:spTgt spid="8"/>
                                        </p:tgtEl>
                                      </p:cBhvr>
                                    </p:animEffect>
                                    <p:set>
                                      <p:cBhvr>
                                        <p:cTn id="27" dur="1" fill="hold">
                                          <p:stCondLst>
                                            <p:cond delay="1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P spid="6" grpId="0" animBg="1"/>
      <p:bldP spid="7" grpId="0" animBg="1"/>
      <p:bldP spid="8" grpId="0" animBg="1"/>
    </p:bldLst>
  </p:timing>
</p:sld>
</file>

<file path=ppt/slides/slide7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09600" y="14478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cs typeface="B Yekan" panose="00000400000000000000" pitchFamily="2" charset="-78"/>
              </a:rPr>
              <a:t>محتوای پیام</a:t>
            </a:r>
          </a:p>
        </p:txBody>
      </p:sp>
      <p:sp>
        <p:nvSpPr>
          <p:cNvPr id="81923" name="Title 1"/>
          <p:cNvSpPr txBox="1">
            <a:spLocks/>
          </p:cNvSpPr>
          <p:nvPr/>
        </p:nvSpPr>
        <p:spPr bwMode="auto">
          <a:xfrm>
            <a:off x="2133600" y="609600"/>
            <a:ext cx="6096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800" b="1">
                <a:solidFill>
                  <a:srgbClr val="005800"/>
                </a:solidFill>
                <a:latin typeface="Trebuchet MS" panose="020B0603020202020204" pitchFamily="34" charset="0"/>
                <a:cs typeface="B Titr" panose="00000700000000000000" pitchFamily="2" charset="-78"/>
              </a:rPr>
              <a:t>پیام</a:t>
            </a:r>
            <a:endParaRPr lang="en-US" sz="4800" b="1">
              <a:solidFill>
                <a:srgbClr val="005800"/>
              </a:solidFill>
              <a:latin typeface="Trebuchet MS" panose="020B0603020202020204" pitchFamily="34" charset="0"/>
              <a:cs typeface="B Titr" panose="00000700000000000000" pitchFamily="2" charset="-78"/>
            </a:endParaRPr>
          </a:p>
        </p:txBody>
      </p:sp>
      <p:sp>
        <p:nvSpPr>
          <p:cNvPr id="4" name="Rectangle 6"/>
          <p:cNvSpPr>
            <a:spLocks noChangeArrowheads="1"/>
          </p:cNvSpPr>
          <p:nvPr/>
        </p:nvSpPr>
        <p:spPr bwMode="auto">
          <a:xfrm>
            <a:off x="768350" y="2082800"/>
            <a:ext cx="8229600" cy="965200"/>
          </a:xfrm>
          <a:prstGeom prst="rect">
            <a:avLst/>
          </a:prstGeom>
          <a:noFill/>
          <a:ln>
            <a:noFill/>
          </a:ln>
          <a:extLst/>
        </p:spPr>
        <p:txBody>
          <a:bodyPr/>
          <a:lstStyle/>
          <a:p>
            <a:pPr marL="457200" indent="-457200" algn="r" rtl="1">
              <a:spcBef>
                <a:spcPct val="20000"/>
              </a:spcBef>
              <a:buFont typeface="Arial" pitchFamily="34" charset="0"/>
              <a:buChar char="•"/>
              <a:defRPr/>
            </a:pPr>
            <a:endParaRPr lang="fa-IR" sz="2800" b="1" dirty="0">
              <a:cs typeface="B Yekan" pitchFamily="2" charset="-78"/>
            </a:endParaRPr>
          </a:p>
          <a:p>
            <a:pPr marL="342900" indent="-342900" algn="r" rtl="1">
              <a:spcBef>
                <a:spcPct val="20000"/>
              </a:spcBef>
              <a:buFont typeface="Arial" charset="0"/>
              <a:buNone/>
              <a:defRPr/>
            </a:pPr>
            <a:endParaRPr lang="fa-IR" sz="2800" b="1" dirty="0">
              <a:cs typeface="B Yekan" pitchFamily="2" charset="-78"/>
            </a:endParaRPr>
          </a:p>
        </p:txBody>
      </p:sp>
      <p:sp>
        <p:nvSpPr>
          <p:cNvPr id="6" name="Rectangle 6"/>
          <p:cNvSpPr>
            <a:spLocks noChangeArrowheads="1"/>
          </p:cNvSpPr>
          <p:nvPr/>
        </p:nvSpPr>
        <p:spPr bwMode="auto">
          <a:xfrm>
            <a:off x="755650" y="20828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cs typeface="B Yekan" panose="00000400000000000000" pitchFamily="2" charset="-78"/>
              </a:rPr>
              <a:t>اطلاعات و مطالب درون پیام که فرستنده یا منبع برای هدفی خاص آنها را انتخاب می کند محتوای پیام است. فرستنده بایستی در محتوای پیام به ساختار و سازماندهی پیام توجه کند.</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nodePh="1">
                                  <p:stCondLst>
                                    <p:cond delay="0"/>
                                  </p:stCondLst>
                                  <p:endCondLst>
                                    <p:cond evt="begin" delay="0">
                                      <p:tn val="10"/>
                                    </p:cond>
                                  </p:end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lide(fromBottom)">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P spid="6" grpId="0"/>
    </p:bldLst>
  </p:timing>
</p:sld>
</file>

<file path=ppt/slides/slide7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09600" y="14478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cs typeface="B Yekan" panose="00000400000000000000" pitchFamily="2" charset="-78"/>
              </a:rPr>
              <a:t>نحوه ارائه پیام</a:t>
            </a:r>
          </a:p>
          <a:p>
            <a:pPr algn="r" rtl="1">
              <a:spcBef>
                <a:spcPct val="20000"/>
              </a:spcBef>
            </a:pPr>
            <a:r>
              <a:rPr lang="fa-IR" sz="2800" b="1">
                <a:cs typeface="B Yekan" panose="00000400000000000000" pitchFamily="2" charset="-78"/>
              </a:rPr>
              <a:t>فرستنده ممکن است به روش های مختلف پیام خود را ارائه دهد. ترتیب و توالی پیام را تغییر داده و بر بخش هایی تاکید و یا بخش هایی را حذف کند</a:t>
            </a:r>
          </a:p>
          <a:p>
            <a:pPr algn="r" rtl="1">
              <a:spcBef>
                <a:spcPct val="20000"/>
              </a:spcBef>
            </a:pPr>
            <a:r>
              <a:rPr lang="fa-IR" sz="2800" b="1">
                <a:cs typeface="B Yekan" panose="00000400000000000000" pitchFamily="2" charset="-78"/>
              </a:rPr>
              <a:t>حامل وسیله ای است که با به کارگیری آن پیام به رمز در می آید و به گیرندگان پیام ارسال می شود</a:t>
            </a:r>
          </a:p>
          <a:p>
            <a:pPr algn="r" rtl="1">
              <a:spcBef>
                <a:spcPct val="20000"/>
              </a:spcBef>
            </a:pPr>
            <a:r>
              <a:rPr lang="fa-IR" sz="2800" b="1">
                <a:cs typeface="B Yekan" panose="00000400000000000000" pitchFamily="2" charset="-78"/>
              </a:rPr>
              <a:t>کانال ارتباط مسیری است که حامل از طریق آن پیام را منتقل می کند</a:t>
            </a:r>
          </a:p>
          <a:p>
            <a:pPr algn="r" rtl="1">
              <a:spcBef>
                <a:spcPct val="20000"/>
              </a:spcBef>
            </a:pPr>
            <a:r>
              <a:rPr lang="fa-IR" sz="2800" b="1">
                <a:cs typeface="B Yekan" panose="00000400000000000000" pitchFamily="2" charset="-78"/>
              </a:rPr>
              <a:t>در ارائه پیام بایستی به ویژگی های گیرنده پیام نیز توجه شود</a:t>
            </a:r>
          </a:p>
        </p:txBody>
      </p:sp>
      <p:sp>
        <p:nvSpPr>
          <p:cNvPr id="82947" name="Title 1"/>
          <p:cNvSpPr txBox="1">
            <a:spLocks/>
          </p:cNvSpPr>
          <p:nvPr/>
        </p:nvSpPr>
        <p:spPr bwMode="auto">
          <a:xfrm>
            <a:off x="2133600" y="609600"/>
            <a:ext cx="6096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800" b="1">
                <a:solidFill>
                  <a:srgbClr val="005800"/>
                </a:solidFill>
                <a:latin typeface="Trebuchet MS" panose="020B0603020202020204" pitchFamily="34" charset="0"/>
                <a:cs typeface="B Titr" panose="00000700000000000000" pitchFamily="2" charset="-78"/>
              </a:rPr>
              <a:t>پیام</a:t>
            </a:r>
            <a:endParaRPr lang="en-US" sz="4800" b="1">
              <a:solidFill>
                <a:srgbClr val="005800"/>
              </a:solidFill>
              <a:latin typeface="Trebuchet MS" panose="020B0603020202020204" pitchFamily="34" charset="0"/>
              <a:cs typeface="B Titr" panose="00000700000000000000" pitchFamily="2" charset="-78"/>
            </a:endParaRPr>
          </a:p>
        </p:txBody>
      </p:sp>
      <p:sp>
        <p:nvSpPr>
          <p:cNvPr id="4" name="Rectangle 6"/>
          <p:cNvSpPr>
            <a:spLocks noChangeArrowheads="1"/>
          </p:cNvSpPr>
          <p:nvPr/>
        </p:nvSpPr>
        <p:spPr bwMode="auto">
          <a:xfrm>
            <a:off x="768350" y="2082800"/>
            <a:ext cx="8229600" cy="965200"/>
          </a:xfrm>
          <a:prstGeom prst="rect">
            <a:avLst/>
          </a:prstGeom>
          <a:noFill/>
          <a:ln>
            <a:noFill/>
          </a:ln>
          <a:extLst/>
        </p:spPr>
        <p:txBody>
          <a:bodyPr/>
          <a:lstStyle/>
          <a:p>
            <a:pPr marL="457200" indent="-457200" algn="r" rtl="1">
              <a:spcBef>
                <a:spcPct val="20000"/>
              </a:spcBef>
              <a:buFont typeface="Arial" pitchFamily="34" charset="0"/>
              <a:buChar char="•"/>
              <a:defRPr/>
            </a:pPr>
            <a:endParaRPr lang="fa-IR" sz="2800" b="1" dirty="0">
              <a:cs typeface="B Yekan" pitchFamily="2" charset="-78"/>
            </a:endParaRPr>
          </a:p>
          <a:p>
            <a:pPr marL="342900" indent="-342900" algn="r" rtl="1">
              <a:spcBef>
                <a:spcPct val="20000"/>
              </a:spcBef>
              <a:buFont typeface="Arial" charset="0"/>
              <a:buNone/>
              <a:defRPr/>
            </a:pPr>
            <a:endParaRPr lang="fa-IR" sz="2800" b="1" dirty="0">
              <a:cs typeface="B Yekan" pitchFamily="2" charset="-78"/>
            </a:endParaRPr>
          </a:p>
        </p:txBody>
      </p:sp>
      <p:sp>
        <p:nvSpPr>
          <p:cNvPr id="6" name="Rectangle 6"/>
          <p:cNvSpPr>
            <a:spLocks noChangeArrowheads="1"/>
          </p:cNvSpPr>
          <p:nvPr/>
        </p:nvSpPr>
        <p:spPr bwMode="auto">
          <a:xfrm>
            <a:off x="755650" y="20828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endParaRPr lang="fa-IR" sz="2800" b="1">
              <a:cs typeface="B Yekan" panose="00000400000000000000" pitchFamily="2" charset="-78"/>
            </a:endParaRPr>
          </a:p>
        </p:txBody>
      </p:sp>
      <p:sp>
        <p:nvSpPr>
          <p:cNvPr id="7" name="Rectangle 6"/>
          <p:cNvSpPr>
            <a:spLocks noChangeArrowheads="1"/>
          </p:cNvSpPr>
          <p:nvPr/>
        </p:nvSpPr>
        <p:spPr bwMode="auto">
          <a:xfrm>
            <a:off x="0" y="1981200"/>
            <a:ext cx="9144000" cy="48768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nodePh="1">
                                  <p:stCondLst>
                                    <p:cond delay="0"/>
                                  </p:stCondLst>
                                  <p:endCondLst>
                                    <p:cond evt="begin" delay="0">
                                      <p:tn val="10"/>
                                    </p:cond>
                                  </p:end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nodePh="1">
                                  <p:stCondLst>
                                    <p:cond delay="0"/>
                                  </p:stCondLst>
                                  <p:endCondLst>
                                    <p:cond evt="begin" delay="0">
                                      <p:tn val="15"/>
                                    </p:cond>
                                  </p:endCondLst>
                                  <p:childTnLst>
                                    <p:set>
                                      <p:cBhvr>
                                        <p:cTn id="16" dur="1" fill="hold">
                                          <p:stCondLst>
                                            <p:cond delay="0"/>
                                          </p:stCondLst>
                                        </p:cTn>
                                        <p:tgtEl>
                                          <p:spTgt spid="6"/>
                                        </p:tgtEl>
                                        <p:attrNameLst>
                                          <p:attrName>style.visibility</p:attrName>
                                        </p:attrNameLst>
                                      </p:cBhvr>
                                      <p:to>
                                        <p:strVal val="visible"/>
                                      </p:to>
                                    </p:set>
                                    <p:animEffect transition="in" filter="slide(fromBottom)">
                                      <p:cBhvr>
                                        <p:cTn id="17" dur="500"/>
                                        <p:tgtEl>
                                          <p:spTgt spid="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xit" presetSubtype="0" fill="hold" grpId="0" nodeType="clickEffect">
                                  <p:stCondLst>
                                    <p:cond delay="0"/>
                                  </p:stCondLst>
                                  <p:childTnLst>
                                    <p:animEffect transition="out" filter="fade">
                                      <p:cBhvr>
                                        <p:cTn id="21" dur="2000"/>
                                        <p:tgtEl>
                                          <p:spTgt spid="7"/>
                                        </p:tgtEl>
                                      </p:cBhvr>
                                    </p:animEffect>
                                    <p:set>
                                      <p:cBhvr>
                                        <p:cTn id="22" dur="1" fill="hold">
                                          <p:stCondLst>
                                            <p:cond delay="1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P spid="6" grpId="0"/>
      <p:bldP spid="7" grpId="0" animBg="1"/>
    </p:bldLst>
  </p:timing>
</p:sld>
</file>

<file path=ppt/slides/slide7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09600" y="1752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cs typeface="B Yekan" panose="00000400000000000000" pitchFamily="2" charset="-78"/>
              </a:rPr>
              <a:t>گیرندگان در فرایند ارتباط نقش انفعالی ندارند. آنها بر حسب نیاز خود پیام ها را انتخاب می کنند، آنها را ارزشیابی کرده و برخی را مهم قلمداد کرده و برخی دیگر را نادیده می گیرند. در مورد مخاطب بایستی ویژگی های زیر تحلیل شود</a:t>
            </a:r>
          </a:p>
          <a:p>
            <a:pPr algn="r" rtl="1">
              <a:spcBef>
                <a:spcPct val="20000"/>
              </a:spcBef>
            </a:pPr>
            <a:r>
              <a:rPr lang="fa-IR" sz="2800" b="1">
                <a:cs typeface="B Yekan" panose="00000400000000000000" pitchFamily="2" charset="-78"/>
              </a:rPr>
              <a:t>1- ساخت شناختی (یادگیرندگان بایستی زمینه لازم در رابطه با پیام داشته باشند و بتوانند پیامها را به ساخت شناختی خود ربط دهند</a:t>
            </a:r>
          </a:p>
          <a:p>
            <a:pPr algn="r" rtl="1">
              <a:spcBef>
                <a:spcPct val="20000"/>
              </a:spcBef>
            </a:pPr>
            <a:r>
              <a:rPr lang="fa-IR" sz="2800" b="1">
                <a:cs typeface="B Yekan" panose="00000400000000000000" pitchFamily="2" charset="-78"/>
              </a:rPr>
              <a:t>2- بستر اجتماعی ( زمینه های فرهنگی، خانوادگی، اقتصادی و اجتماعی افراد بر میزان درک آنها از پیام تاثیر می گذارد)</a:t>
            </a:r>
          </a:p>
        </p:txBody>
      </p:sp>
      <p:sp>
        <p:nvSpPr>
          <p:cNvPr id="83971" name="Title 1"/>
          <p:cNvSpPr txBox="1">
            <a:spLocks/>
          </p:cNvSpPr>
          <p:nvPr/>
        </p:nvSpPr>
        <p:spPr bwMode="auto">
          <a:xfrm>
            <a:off x="2133600" y="609600"/>
            <a:ext cx="6096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800" b="1">
                <a:solidFill>
                  <a:srgbClr val="005800"/>
                </a:solidFill>
                <a:latin typeface="Trebuchet MS" panose="020B0603020202020204" pitchFamily="34" charset="0"/>
                <a:cs typeface="B Titr" panose="00000700000000000000" pitchFamily="2" charset="-78"/>
              </a:rPr>
              <a:t>گیرنده پیام</a:t>
            </a:r>
            <a:endParaRPr lang="en-US" sz="4800" b="1">
              <a:solidFill>
                <a:srgbClr val="005800"/>
              </a:solidFill>
              <a:latin typeface="Trebuchet MS" panose="020B0603020202020204" pitchFamily="34" charset="0"/>
              <a:cs typeface="B Titr" panose="00000700000000000000" pitchFamily="2" charset="-78"/>
            </a:endParaRPr>
          </a:p>
        </p:txBody>
      </p:sp>
      <p:sp>
        <p:nvSpPr>
          <p:cNvPr id="4" name="Rectangle 3"/>
          <p:cNvSpPr>
            <a:spLocks noChangeArrowheads="1"/>
          </p:cNvSpPr>
          <p:nvPr/>
        </p:nvSpPr>
        <p:spPr bwMode="auto">
          <a:xfrm>
            <a:off x="0" y="3657600"/>
            <a:ext cx="9144000" cy="32004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xit" presetSubtype="0" fill="hold" grpId="0" nodeType="clickEffect">
                                  <p:stCondLst>
                                    <p:cond delay="0"/>
                                  </p:stCondLst>
                                  <p:childTnLst>
                                    <p:animEffect transition="out" filter="fade">
                                      <p:cBhvr>
                                        <p:cTn id="11" dur="2000"/>
                                        <p:tgtEl>
                                          <p:spTgt spid="4"/>
                                        </p:tgtEl>
                                      </p:cBhvr>
                                    </p:animEffect>
                                    <p:set>
                                      <p:cBhvr>
                                        <p:cTn id="12"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animBg="1"/>
    </p:bldLst>
  </p:timing>
</p:sld>
</file>

<file path=ppt/slides/slide7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Oval 5"/>
          <p:cNvSpPr/>
          <p:nvPr/>
        </p:nvSpPr>
        <p:spPr bwMode="auto">
          <a:xfrm>
            <a:off x="1143000" y="5334000"/>
            <a:ext cx="1676400" cy="1143000"/>
          </a:xfrm>
          <a:prstGeom prst="ellipse">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defRPr/>
            </a:pPr>
            <a:endParaRPr lang="en-US">
              <a:solidFill>
                <a:schemeClr val="tx1"/>
              </a:solidFill>
              <a:latin typeface="Tahoma" pitchFamily="34" charset="0"/>
            </a:endParaRPr>
          </a:p>
        </p:txBody>
      </p:sp>
      <p:sp>
        <p:nvSpPr>
          <p:cNvPr id="5" name="Rectangle 6"/>
          <p:cNvSpPr>
            <a:spLocks noChangeArrowheads="1"/>
          </p:cNvSpPr>
          <p:nvPr/>
        </p:nvSpPr>
        <p:spPr bwMode="auto">
          <a:xfrm>
            <a:off x="609600" y="1752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cs typeface="B Yekan" panose="00000400000000000000" pitchFamily="2" charset="-78"/>
              </a:rPr>
              <a:t>3- سطح توانایی ارتباط</a:t>
            </a:r>
          </a:p>
          <a:p>
            <a:pPr algn="r" rtl="1">
              <a:spcBef>
                <a:spcPct val="20000"/>
              </a:spcBef>
            </a:pPr>
            <a:r>
              <a:rPr lang="fa-IR" sz="2800" b="1">
                <a:cs typeface="B Yekan" panose="00000400000000000000" pitchFamily="2" charset="-78"/>
              </a:rPr>
              <a:t>سطح توانایی عبارتست از توان فرد در شناخت موقعیت، رمزگذاری، رمزخوانی و انتخاب عناصر و ساخت و نحوه ارائه پیام اطلاق می گردد</a:t>
            </a:r>
          </a:p>
          <a:p>
            <a:pPr algn="r" rtl="1">
              <a:spcBef>
                <a:spcPct val="20000"/>
              </a:spcBef>
            </a:pPr>
            <a:r>
              <a:rPr lang="fa-IR" sz="2800" b="1">
                <a:cs typeface="B Yekan" panose="00000400000000000000" pitchFamily="2" charset="-78"/>
              </a:rPr>
              <a:t>4- اشتراک معنی ( وجه مشترک افراد از نظر ساخت شناختی، عاطفی و سایر ارزشهای اجتماعی فرهنگی دارای وجه مشترک بر ارتباط اثر مهمی دارد)</a:t>
            </a:r>
          </a:p>
        </p:txBody>
      </p:sp>
      <p:sp>
        <p:nvSpPr>
          <p:cNvPr id="84996" name="Title 1"/>
          <p:cNvSpPr txBox="1">
            <a:spLocks/>
          </p:cNvSpPr>
          <p:nvPr/>
        </p:nvSpPr>
        <p:spPr bwMode="auto">
          <a:xfrm>
            <a:off x="2133600" y="609600"/>
            <a:ext cx="6096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800" b="1">
                <a:solidFill>
                  <a:srgbClr val="005800"/>
                </a:solidFill>
                <a:latin typeface="Trebuchet MS" panose="020B0603020202020204" pitchFamily="34" charset="0"/>
                <a:cs typeface="B Titr" panose="00000700000000000000" pitchFamily="2" charset="-78"/>
              </a:rPr>
              <a:t>گیرنده پیام</a:t>
            </a:r>
            <a:endParaRPr lang="en-US" sz="4800" b="1">
              <a:solidFill>
                <a:srgbClr val="005800"/>
              </a:solidFill>
              <a:latin typeface="Trebuchet MS" panose="020B0603020202020204" pitchFamily="34" charset="0"/>
              <a:cs typeface="B Titr" panose="00000700000000000000" pitchFamily="2" charset="-78"/>
            </a:endParaRPr>
          </a:p>
        </p:txBody>
      </p:sp>
      <p:sp>
        <p:nvSpPr>
          <p:cNvPr id="4" name="Oval 3"/>
          <p:cNvSpPr/>
          <p:nvPr/>
        </p:nvSpPr>
        <p:spPr bwMode="auto">
          <a:xfrm>
            <a:off x="381000" y="5334000"/>
            <a:ext cx="1676400" cy="1143000"/>
          </a:xfrm>
          <a:prstGeom prst="ellipse">
            <a:avLst/>
          </a:prstGeom>
          <a:no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defRPr/>
            </a:pPr>
            <a:endParaRPr lang="en-US">
              <a:solidFill>
                <a:schemeClr val="tx1"/>
              </a:solidFill>
              <a:latin typeface="Tahoma" pitchFamily="34" charset="0"/>
            </a:endParaRPr>
          </a:p>
        </p:txBody>
      </p:sp>
      <p:sp>
        <p:nvSpPr>
          <p:cNvPr id="7" name="Oval 6"/>
          <p:cNvSpPr/>
          <p:nvPr/>
        </p:nvSpPr>
        <p:spPr bwMode="auto">
          <a:xfrm>
            <a:off x="1143000" y="5410200"/>
            <a:ext cx="914400" cy="990600"/>
          </a:xfrm>
          <a:prstGeom prst="ellipse">
            <a:avLst/>
          </a:prstGeom>
          <a:solidFill>
            <a:srgbClr val="FFC000"/>
          </a:solidFill>
          <a:ln w="38100" cap="flat" cmpd="sng" algn="ctr">
            <a:solidFill>
              <a:schemeClr val="bg2">
                <a:lumMod val="40000"/>
                <a:lumOff val="60000"/>
              </a:schemeClr>
            </a:solidFill>
            <a:prstDash val="solid"/>
            <a:round/>
            <a:headEnd type="none" w="med" len="med"/>
            <a:tailEnd type="none" w="med" len="med"/>
          </a:ln>
          <a:effectLst/>
        </p:spPr>
        <p:txBody>
          <a:bodyPr/>
          <a:lstStyle/>
          <a:p>
            <a:pPr>
              <a:defRPr/>
            </a:pPr>
            <a:endParaRPr lang="en-US"/>
          </a:p>
        </p:txBody>
      </p:sp>
      <p:sp>
        <p:nvSpPr>
          <p:cNvPr id="8" name="Oval 7"/>
          <p:cNvSpPr/>
          <p:nvPr/>
        </p:nvSpPr>
        <p:spPr bwMode="auto">
          <a:xfrm>
            <a:off x="4495800" y="5334000"/>
            <a:ext cx="1676400" cy="1143000"/>
          </a:xfrm>
          <a:prstGeom prst="ellipse">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defRPr/>
            </a:pPr>
            <a:endParaRPr lang="en-US">
              <a:solidFill>
                <a:schemeClr val="tx1"/>
              </a:solidFill>
              <a:latin typeface="Tahoma" pitchFamily="34" charset="0"/>
            </a:endParaRPr>
          </a:p>
        </p:txBody>
      </p:sp>
      <p:sp>
        <p:nvSpPr>
          <p:cNvPr id="9" name="Oval 8"/>
          <p:cNvSpPr/>
          <p:nvPr/>
        </p:nvSpPr>
        <p:spPr bwMode="auto">
          <a:xfrm>
            <a:off x="6705600" y="5334000"/>
            <a:ext cx="1676400" cy="1143000"/>
          </a:xfrm>
          <a:prstGeom prst="ellipse">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a:defRPr/>
            </a:pPr>
            <a:endParaRPr lang="en-US">
              <a:solidFill>
                <a:schemeClr val="tx1"/>
              </a:solidFill>
              <a:latin typeface="Tahoma" pitchFamily="34" charset="0"/>
            </a:endParaRPr>
          </a:p>
        </p:txBody>
      </p:sp>
      <p:sp>
        <p:nvSpPr>
          <p:cNvPr id="85001" name="Title 1"/>
          <p:cNvSpPr txBox="1">
            <a:spLocks/>
          </p:cNvSpPr>
          <p:nvPr/>
        </p:nvSpPr>
        <p:spPr bwMode="auto">
          <a:xfrm>
            <a:off x="7010400" y="5257800"/>
            <a:ext cx="1066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2800" b="1">
                <a:solidFill>
                  <a:srgbClr val="005800"/>
                </a:solidFill>
                <a:latin typeface="Trebuchet MS" panose="020B0603020202020204" pitchFamily="34" charset="0"/>
                <a:cs typeface="B Titr" panose="00000700000000000000" pitchFamily="2" charset="-78"/>
              </a:rPr>
              <a:t>الف</a:t>
            </a:r>
            <a:endParaRPr lang="en-US" sz="2800" b="1">
              <a:solidFill>
                <a:srgbClr val="005800"/>
              </a:solidFill>
              <a:latin typeface="Trebuchet MS" panose="020B0603020202020204" pitchFamily="34" charset="0"/>
              <a:cs typeface="B Titr" panose="00000700000000000000" pitchFamily="2" charset="-78"/>
            </a:endParaRPr>
          </a:p>
        </p:txBody>
      </p:sp>
      <p:sp>
        <p:nvSpPr>
          <p:cNvPr id="85002" name="Title 1"/>
          <p:cNvSpPr txBox="1">
            <a:spLocks/>
          </p:cNvSpPr>
          <p:nvPr/>
        </p:nvSpPr>
        <p:spPr bwMode="auto">
          <a:xfrm>
            <a:off x="4724400" y="5334000"/>
            <a:ext cx="1066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2800" b="1">
                <a:solidFill>
                  <a:srgbClr val="005800"/>
                </a:solidFill>
                <a:latin typeface="Trebuchet MS" panose="020B0603020202020204" pitchFamily="34" charset="0"/>
                <a:cs typeface="B Titr" panose="00000700000000000000" pitchFamily="2" charset="-78"/>
              </a:rPr>
              <a:t>ب</a:t>
            </a:r>
            <a:endParaRPr lang="en-US" sz="2800" b="1">
              <a:solidFill>
                <a:srgbClr val="005800"/>
              </a:solidFill>
              <a:latin typeface="Trebuchet MS" panose="020B0603020202020204" pitchFamily="34" charset="0"/>
              <a:cs typeface="B Titr" panose="00000700000000000000" pitchFamily="2" charset="-78"/>
            </a:endParaRPr>
          </a:p>
        </p:txBody>
      </p:sp>
      <p:sp>
        <p:nvSpPr>
          <p:cNvPr id="85003" name="Title 1"/>
          <p:cNvSpPr txBox="1">
            <a:spLocks/>
          </p:cNvSpPr>
          <p:nvPr/>
        </p:nvSpPr>
        <p:spPr bwMode="auto">
          <a:xfrm>
            <a:off x="1828800" y="5334000"/>
            <a:ext cx="1066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2800" b="1">
                <a:solidFill>
                  <a:srgbClr val="005800"/>
                </a:solidFill>
                <a:latin typeface="Trebuchet MS" panose="020B0603020202020204" pitchFamily="34" charset="0"/>
                <a:cs typeface="B Titr" panose="00000700000000000000" pitchFamily="2" charset="-78"/>
              </a:rPr>
              <a:t>الف</a:t>
            </a:r>
            <a:endParaRPr lang="en-US" sz="2800" b="1">
              <a:solidFill>
                <a:srgbClr val="005800"/>
              </a:solidFill>
              <a:latin typeface="Trebuchet MS" panose="020B0603020202020204" pitchFamily="34" charset="0"/>
              <a:cs typeface="B Titr" panose="00000700000000000000" pitchFamily="2" charset="-78"/>
            </a:endParaRPr>
          </a:p>
        </p:txBody>
      </p:sp>
      <p:sp>
        <p:nvSpPr>
          <p:cNvPr id="85004" name="Title 1"/>
          <p:cNvSpPr txBox="1">
            <a:spLocks/>
          </p:cNvSpPr>
          <p:nvPr/>
        </p:nvSpPr>
        <p:spPr bwMode="auto">
          <a:xfrm>
            <a:off x="381000" y="5257800"/>
            <a:ext cx="1066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2800" b="1">
                <a:solidFill>
                  <a:srgbClr val="005800"/>
                </a:solidFill>
                <a:latin typeface="Trebuchet MS" panose="020B0603020202020204" pitchFamily="34" charset="0"/>
                <a:cs typeface="B Titr" panose="00000700000000000000" pitchFamily="2" charset="-78"/>
              </a:rPr>
              <a:t>ب</a:t>
            </a:r>
            <a:endParaRPr lang="en-US" sz="2800" b="1">
              <a:solidFill>
                <a:srgbClr val="005800"/>
              </a:solidFill>
              <a:latin typeface="Trebuchet MS" panose="020B0603020202020204" pitchFamily="34" charset="0"/>
              <a:cs typeface="B Titr" panose="00000700000000000000" pitchFamily="2" charset="-78"/>
            </a:endParaRPr>
          </a:p>
        </p:txBody>
      </p:sp>
      <p:sp>
        <p:nvSpPr>
          <p:cNvPr id="13" name="Rectangle 12"/>
          <p:cNvSpPr>
            <a:spLocks noChangeArrowheads="1"/>
          </p:cNvSpPr>
          <p:nvPr/>
        </p:nvSpPr>
        <p:spPr bwMode="auto">
          <a:xfrm>
            <a:off x="0" y="2286000"/>
            <a:ext cx="9144000" cy="13716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14" name="Rectangle 13"/>
          <p:cNvSpPr>
            <a:spLocks noChangeArrowheads="1"/>
          </p:cNvSpPr>
          <p:nvPr/>
        </p:nvSpPr>
        <p:spPr bwMode="auto">
          <a:xfrm>
            <a:off x="0" y="3657600"/>
            <a:ext cx="9144000" cy="28956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xit" presetSubtype="0" fill="hold" grpId="0" nodeType="clickEffect">
                                  <p:stCondLst>
                                    <p:cond delay="0"/>
                                  </p:stCondLst>
                                  <p:childTnLst>
                                    <p:animEffect transition="out" filter="fade">
                                      <p:cBhvr>
                                        <p:cTn id="11" dur="2000"/>
                                        <p:tgtEl>
                                          <p:spTgt spid="13"/>
                                        </p:tgtEl>
                                      </p:cBhvr>
                                    </p:animEffect>
                                    <p:set>
                                      <p:cBhvr>
                                        <p:cTn id="12" dur="1" fill="hold">
                                          <p:stCondLst>
                                            <p:cond delay="1999"/>
                                          </p:stCondLst>
                                        </p:cTn>
                                        <p:tgtEl>
                                          <p:spTgt spid="13"/>
                                        </p:tgtEl>
                                        <p:attrNameLst>
                                          <p:attrName>style.visibility</p:attrName>
                                        </p:attrNameLst>
                                      </p:cBhvr>
                                      <p:to>
                                        <p:strVal val="hidden"/>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xit" presetSubtype="0" fill="hold" grpId="0" nodeType="clickEffect">
                                  <p:stCondLst>
                                    <p:cond delay="0"/>
                                  </p:stCondLst>
                                  <p:childTnLst>
                                    <p:animEffect transition="out" filter="fade">
                                      <p:cBhvr>
                                        <p:cTn id="16" dur="2000"/>
                                        <p:tgtEl>
                                          <p:spTgt spid="14"/>
                                        </p:tgtEl>
                                      </p:cBhvr>
                                    </p:animEffect>
                                    <p:set>
                                      <p:cBhvr>
                                        <p:cTn id="17" dur="1" fill="hold">
                                          <p:stCondLst>
                                            <p:cond delay="19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3" grpId="0" animBg="1"/>
      <p:bldP spid="14" grpId="0" animBg="1"/>
    </p:bldLst>
  </p:timing>
</p:sld>
</file>

<file path=ppt/slides/slide7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09600" y="1752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cs typeface="B Yekan" panose="00000400000000000000" pitchFamily="2" charset="-78"/>
              </a:rPr>
              <a:t>5- خودپنداره</a:t>
            </a:r>
          </a:p>
          <a:p>
            <a:pPr algn="r" rtl="1">
              <a:spcBef>
                <a:spcPct val="20000"/>
              </a:spcBef>
            </a:pPr>
            <a:r>
              <a:rPr lang="fa-IR" sz="2800" b="1">
                <a:cs typeface="B Yekan" panose="00000400000000000000" pitchFamily="2" charset="-78"/>
              </a:rPr>
              <a:t> (هر کسی تصویری از خود دارد، هر چقدر این تصویر با تصویری که دیگران از او دارند مطابقت بیشتری داشته باشد ارتباط بهتر صورت می گیرد).</a:t>
            </a:r>
          </a:p>
          <a:p>
            <a:pPr algn="r" rtl="1">
              <a:spcBef>
                <a:spcPct val="20000"/>
              </a:spcBef>
            </a:pPr>
            <a:r>
              <a:rPr lang="fa-IR" sz="2800" b="1">
                <a:cs typeface="B Yekan" panose="00000400000000000000" pitchFamily="2" charset="-78"/>
              </a:rPr>
              <a:t>فراهم آوردن شرایط امن برای پی بردن به علایق و نگرشهای مخاطب بسیار اهمیت دارد. فشارها و شرایط نا امن باعث خودفرورفتن افراد، بروز شخصیت های چند چهره و نقش بازی کردن می شود.</a:t>
            </a:r>
          </a:p>
          <a:p>
            <a:pPr algn="r" rtl="1">
              <a:spcBef>
                <a:spcPct val="20000"/>
              </a:spcBef>
            </a:pPr>
            <a:endParaRPr lang="fa-IR" sz="2800" b="1">
              <a:cs typeface="B Yekan" panose="00000400000000000000" pitchFamily="2" charset="-78"/>
            </a:endParaRPr>
          </a:p>
        </p:txBody>
      </p:sp>
      <p:sp>
        <p:nvSpPr>
          <p:cNvPr id="86019" name="Title 1"/>
          <p:cNvSpPr txBox="1">
            <a:spLocks/>
          </p:cNvSpPr>
          <p:nvPr/>
        </p:nvSpPr>
        <p:spPr bwMode="auto">
          <a:xfrm>
            <a:off x="2133600" y="609600"/>
            <a:ext cx="6096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800" b="1">
                <a:solidFill>
                  <a:srgbClr val="005800"/>
                </a:solidFill>
                <a:latin typeface="Trebuchet MS" panose="020B0603020202020204" pitchFamily="34" charset="0"/>
                <a:cs typeface="B Titr" panose="00000700000000000000" pitchFamily="2" charset="-78"/>
              </a:rPr>
              <a:t>گیرنده پیام</a:t>
            </a:r>
            <a:endParaRPr lang="en-US" sz="4800" b="1">
              <a:solidFill>
                <a:srgbClr val="005800"/>
              </a:solidFill>
              <a:latin typeface="Trebuchet MS" panose="020B0603020202020204" pitchFamily="34" charset="0"/>
              <a:cs typeface="B Titr" panose="00000700000000000000" pitchFamily="2" charset="-78"/>
            </a:endParaRPr>
          </a:p>
        </p:txBody>
      </p:sp>
      <p:sp>
        <p:nvSpPr>
          <p:cNvPr id="82948" name="Rectangle 3"/>
          <p:cNvSpPr>
            <a:spLocks noChangeArrowheads="1"/>
          </p:cNvSpPr>
          <p:nvPr/>
        </p:nvSpPr>
        <p:spPr bwMode="auto">
          <a:xfrm>
            <a:off x="0" y="2286000"/>
            <a:ext cx="9144000" cy="37338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82948"/>
                                        </p:tgtEl>
                                        <p:attrNameLst>
                                          <p:attrName>style.visibility</p:attrName>
                                        </p:attrNameLst>
                                      </p:cBhvr>
                                      <p:to>
                                        <p:strVal val="visible"/>
                                      </p:to>
                                    </p:set>
                                    <p:anim to="" calcmode="lin" valueType="num">
                                      <p:cBhvr>
                                        <p:cTn id="12" dur="1" fill="hold"/>
                                        <p:tgtEl>
                                          <p:spTgt spid="8294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2948"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Oval 3"/>
          <p:cNvSpPr>
            <a:spLocks noChangeArrowheads="1"/>
          </p:cNvSpPr>
          <p:nvPr/>
        </p:nvSpPr>
        <p:spPr bwMode="auto">
          <a:xfrm>
            <a:off x="1752600" y="3276600"/>
            <a:ext cx="2133600" cy="1981200"/>
          </a:xfrm>
          <a:prstGeom prst="ellipse">
            <a:avLst/>
          </a:prstGeom>
          <a:solidFill>
            <a:srgbClr val="92D050"/>
          </a:solidFill>
          <a:ln w="9525" algn="ctr">
            <a:solidFill>
              <a:schemeClr val="tx1"/>
            </a:solidFill>
            <a:round/>
            <a:headEnd/>
            <a:tailEnd/>
          </a:ln>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b="1"/>
              <a:t>تغییر</a:t>
            </a:r>
            <a:endParaRPr lang="en-US" sz="4000" b="1"/>
          </a:p>
        </p:txBody>
      </p:sp>
      <p:cxnSp>
        <p:nvCxnSpPr>
          <p:cNvPr id="11267" name="Shape 8"/>
          <p:cNvCxnSpPr>
            <a:cxnSpLocks noChangeShapeType="1"/>
            <a:stCxn id="13314" idx="7"/>
          </p:cNvCxnSpPr>
          <p:nvPr/>
        </p:nvCxnSpPr>
        <p:spPr bwMode="auto">
          <a:xfrm rot="5400000" flipH="1" flipV="1">
            <a:off x="3736975" y="2808288"/>
            <a:ext cx="595313" cy="922337"/>
          </a:xfrm>
          <a:prstGeom prst="curvedConnector2">
            <a:avLst/>
          </a:prstGeom>
          <a:noFill/>
          <a:ln w="38100"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11268" name="TextBox 10"/>
          <p:cNvSpPr txBox="1">
            <a:spLocks noChangeArrowheads="1"/>
          </p:cNvSpPr>
          <p:nvPr/>
        </p:nvSpPr>
        <p:spPr bwMode="auto">
          <a:xfrm>
            <a:off x="4703763" y="1943100"/>
            <a:ext cx="2649537"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a:r>
              <a:rPr lang="fa-IR" sz="2400">
                <a:cs typeface="B Titr" panose="00000700000000000000" pitchFamily="2" charset="-78"/>
              </a:rPr>
              <a:t>آن تغییری یادگیری محسوب می شود که در اثر تجربه باشد نه تغییرات ناشی از رشد، رفتار انعکاسی، خستگی و...</a:t>
            </a:r>
            <a:endParaRPr lang="en-US">
              <a:cs typeface="B Titr" panose="000007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0"/>
                                          </p:stCondLst>
                                        </p:cTn>
                                        <p:tgtEl>
                                          <p:spTgt spid="11267"/>
                                        </p:tgtEl>
                                        <p:attrNameLst>
                                          <p:attrName>style.visibility</p:attrName>
                                        </p:attrNameLst>
                                      </p:cBhvr>
                                      <p:to>
                                        <p:strVal val="visible"/>
                                      </p:to>
                                    </p:set>
                                    <p:anim to="" calcmode="lin" valueType="num">
                                      <p:cBhvr>
                                        <p:cTn id="7" dur="1" fill="hold"/>
                                        <p:tgtEl>
                                          <p:spTgt spid="11267"/>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1268"/>
                                        </p:tgtEl>
                                        <p:attrNameLst>
                                          <p:attrName>style.visibility</p:attrName>
                                        </p:attrNameLst>
                                      </p:cBhvr>
                                      <p:to>
                                        <p:strVal val="visible"/>
                                      </p:to>
                                    </p:set>
                                    <p:anim to="" calcmode="lin" valueType="num">
                                      <p:cBhvr>
                                        <p:cTn id="12" dur="1" fill="hold"/>
                                        <p:tgtEl>
                                          <p:spTgt spid="1126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p:bldLst>
  </p:timing>
</p:sld>
</file>

<file path=ppt/slides/slide8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228600" y="3124200"/>
            <a:ext cx="22098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000" b="1">
                <a:cs typeface="B Yekan" panose="00000400000000000000" pitchFamily="2" charset="-78"/>
              </a:rPr>
              <a:t>شناخته برای دیگران</a:t>
            </a:r>
          </a:p>
        </p:txBody>
      </p:sp>
      <p:sp>
        <p:nvSpPr>
          <p:cNvPr id="87043" name="Rectangle 3"/>
          <p:cNvSpPr>
            <a:spLocks noChangeArrowheads="1"/>
          </p:cNvSpPr>
          <p:nvPr/>
        </p:nvSpPr>
        <p:spPr bwMode="auto">
          <a:xfrm>
            <a:off x="2514600" y="2362200"/>
            <a:ext cx="2743200" cy="2057400"/>
          </a:xfrm>
          <a:prstGeom prst="rect">
            <a:avLst/>
          </a:prstGeom>
          <a:solidFill>
            <a:schemeClr val="accent1"/>
          </a:solidFill>
          <a:ln w="38100" algn="ctr">
            <a:solidFill>
              <a:schemeClr val="tx1"/>
            </a:solidFill>
            <a:round/>
            <a:headEnd/>
            <a:tailEnd/>
          </a:ln>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87044" name="Rectangle 5"/>
          <p:cNvSpPr>
            <a:spLocks noChangeArrowheads="1"/>
          </p:cNvSpPr>
          <p:nvPr/>
        </p:nvSpPr>
        <p:spPr bwMode="auto">
          <a:xfrm>
            <a:off x="5257800" y="2362200"/>
            <a:ext cx="2743200" cy="2057400"/>
          </a:xfrm>
          <a:prstGeom prst="rect">
            <a:avLst/>
          </a:prstGeom>
          <a:solidFill>
            <a:srgbClr val="FFC000"/>
          </a:solidFill>
          <a:ln w="38100" algn="ctr">
            <a:solidFill>
              <a:schemeClr val="tx1"/>
            </a:solidFill>
            <a:round/>
            <a:headEnd/>
            <a:tailEnd/>
          </a:ln>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7" name="Rectangle 6"/>
          <p:cNvSpPr/>
          <p:nvPr/>
        </p:nvSpPr>
        <p:spPr bwMode="auto">
          <a:xfrm>
            <a:off x="2514600" y="4419600"/>
            <a:ext cx="2743200" cy="2057400"/>
          </a:xfrm>
          <a:prstGeom prst="rect">
            <a:avLst/>
          </a:prstGeom>
          <a:solidFill>
            <a:schemeClr val="tx1">
              <a:lumMod val="50000"/>
              <a:lumOff val="50000"/>
            </a:schemeClr>
          </a:solidFill>
          <a:ln w="38100" cap="flat" cmpd="sng" algn="ctr">
            <a:solidFill>
              <a:schemeClr val="tx1"/>
            </a:solidFill>
            <a:prstDash val="solid"/>
            <a:round/>
            <a:headEnd type="none" w="med" len="med"/>
            <a:tailEnd type="none" w="med" len="med"/>
          </a:ln>
          <a:effectLst/>
        </p:spPr>
        <p:txBody>
          <a:bodyPr/>
          <a:lstStyle/>
          <a:p>
            <a:pPr>
              <a:defRPr/>
            </a:pPr>
            <a:endParaRPr lang="en-US"/>
          </a:p>
        </p:txBody>
      </p:sp>
      <p:sp>
        <p:nvSpPr>
          <p:cNvPr id="87046" name="Rectangle 7"/>
          <p:cNvSpPr>
            <a:spLocks noChangeArrowheads="1"/>
          </p:cNvSpPr>
          <p:nvPr/>
        </p:nvSpPr>
        <p:spPr bwMode="auto">
          <a:xfrm>
            <a:off x="5257800" y="4419600"/>
            <a:ext cx="2743200" cy="2057400"/>
          </a:xfrm>
          <a:prstGeom prst="rect">
            <a:avLst/>
          </a:prstGeom>
          <a:solidFill>
            <a:schemeClr val="tx1"/>
          </a:solidFill>
          <a:ln w="38100" algn="ctr">
            <a:solidFill>
              <a:schemeClr val="tx1"/>
            </a:solidFill>
            <a:round/>
            <a:headEnd/>
            <a:tailEnd/>
          </a:ln>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9" name="Rectangle 6"/>
          <p:cNvSpPr>
            <a:spLocks noChangeArrowheads="1"/>
          </p:cNvSpPr>
          <p:nvPr/>
        </p:nvSpPr>
        <p:spPr bwMode="auto">
          <a:xfrm>
            <a:off x="0" y="5105400"/>
            <a:ext cx="24384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000" b="1">
                <a:cs typeface="B Yekan" panose="00000400000000000000" pitchFamily="2" charset="-78"/>
              </a:rPr>
              <a:t>ناشناخته برای دیگران</a:t>
            </a:r>
          </a:p>
        </p:txBody>
      </p:sp>
      <p:sp>
        <p:nvSpPr>
          <p:cNvPr id="10" name="Rectangle 6"/>
          <p:cNvSpPr>
            <a:spLocks noChangeArrowheads="1"/>
          </p:cNvSpPr>
          <p:nvPr/>
        </p:nvSpPr>
        <p:spPr bwMode="auto">
          <a:xfrm>
            <a:off x="2667000" y="2895600"/>
            <a:ext cx="22098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000" b="1">
                <a:cs typeface="B Yekan" panose="00000400000000000000" pitchFamily="2" charset="-78"/>
              </a:rPr>
              <a:t>منطقه گشوده</a:t>
            </a:r>
          </a:p>
        </p:txBody>
      </p:sp>
      <p:sp>
        <p:nvSpPr>
          <p:cNvPr id="11" name="Rectangle 6"/>
          <p:cNvSpPr>
            <a:spLocks noChangeArrowheads="1"/>
          </p:cNvSpPr>
          <p:nvPr/>
        </p:nvSpPr>
        <p:spPr bwMode="auto">
          <a:xfrm>
            <a:off x="5486400" y="2971800"/>
            <a:ext cx="22098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000" b="1">
                <a:cs typeface="B Yekan" panose="00000400000000000000" pitchFamily="2" charset="-78"/>
              </a:rPr>
              <a:t>منطقه کور</a:t>
            </a:r>
          </a:p>
        </p:txBody>
      </p:sp>
      <p:sp>
        <p:nvSpPr>
          <p:cNvPr id="12" name="Rectangle 6"/>
          <p:cNvSpPr>
            <a:spLocks noChangeArrowheads="1"/>
          </p:cNvSpPr>
          <p:nvPr/>
        </p:nvSpPr>
        <p:spPr bwMode="auto">
          <a:xfrm>
            <a:off x="5638800" y="1905000"/>
            <a:ext cx="22098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rtl="1">
              <a:spcBef>
                <a:spcPct val="20000"/>
              </a:spcBef>
            </a:pPr>
            <a:r>
              <a:rPr lang="fa-IR" sz="2000" b="1">
                <a:cs typeface="B Yekan" panose="00000400000000000000" pitchFamily="2" charset="-78"/>
              </a:rPr>
              <a:t>ناشناخته برای خود</a:t>
            </a:r>
          </a:p>
        </p:txBody>
      </p:sp>
      <p:sp>
        <p:nvSpPr>
          <p:cNvPr id="13" name="Rectangle 6"/>
          <p:cNvSpPr>
            <a:spLocks noChangeArrowheads="1"/>
          </p:cNvSpPr>
          <p:nvPr/>
        </p:nvSpPr>
        <p:spPr bwMode="auto">
          <a:xfrm>
            <a:off x="2743200" y="1828800"/>
            <a:ext cx="22098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000" b="1">
                <a:cs typeface="B Yekan" panose="00000400000000000000" pitchFamily="2" charset="-78"/>
              </a:rPr>
              <a:t>شناخته برای خود</a:t>
            </a:r>
          </a:p>
        </p:txBody>
      </p:sp>
      <p:sp>
        <p:nvSpPr>
          <p:cNvPr id="14" name="Rectangle 6"/>
          <p:cNvSpPr>
            <a:spLocks noChangeArrowheads="1"/>
          </p:cNvSpPr>
          <p:nvPr/>
        </p:nvSpPr>
        <p:spPr bwMode="auto">
          <a:xfrm>
            <a:off x="2590800" y="5029200"/>
            <a:ext cx="22098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000" b="1">
                <a:cs typeface="B Yekan" panose="00000400000000000000" pitchFamily="2" charset="-78"/>
              </a:rPr>
              <a:t>منطقه پنهان</a:t>
            </a:r>
          </a:p>
        </p:txBody>
      </p:sp>
      <p:sp>
        <p:nvSpPr>
          <p:cNvPr id="15" name="Rectangle 6"/>
          <p:cNvSpPr>
            <a:spLocks noChangeArrowheads="1"/>
          </p:cNvSpPr>
          <p:nvPr/>
        </p:nvSpPr>
        <p:spPr bwMode="auto">
          <a:xfrm>
            <a:off x="5410200" y="5105400"/>
            <a:ext cx="22098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000" b="1">
                <a:solidFill>
                  <a:schemeClr val="bg1"/>
                </a:solidFill>
                <a:cs typeface="B Yekan" panose="00000400000000000000" pitchFamily="2" charset="-78"/>
              </a:rPr>
              <a:t>منطقه ناشناخته</a:t>
            </a:r>
          </a:p>
        </p:txBody>
      </p:sp>
      <p:sp>
        <p:nvSpPr>
          <p:cNvPr id="16" name="Rectangle 6"/>
          <p:cNvSpPr>
            <a:spLocks noChangeArrowheads="1"/>
          </p:cNvSpPr>
          <p:nvPr/>
        </p:nvSpPr>
        <p:spPr bwMode="auto">
          <a:xfrm>
            <a:off x="2057400" y="762000"/>
            <a:ext cx="62484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rtl="1">
              <a:spcBef>
                <a:spcPct val="20000"/>
              </a:spcBef>
            </a:pPr>
            <a:r>
              <a:rPr lang="fa-IR" sz="5400" b="1">
                <a:cs typeface="B Yekan" panose="00000400000000000000" pitchFamily="2" charset="-78"/>
              </a:rPr>
              <a:t>پنجره جوهری</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slide(fromBottom)">
                                      <p:cBhvr>
                                        <p:cTn id="12" dur="500"/>
                                        <p:tgtEl>
                                          <p:spTgt spid="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slide(fromBottom)">
                                      <p:cBhvr>
                                        <p:cTn id="17" dur="500"/>
                                        <p:tgtEl>
                                          <p:spTgt spid="1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slide(fromBottom)">
                                      <p:cBhvr>
                                        <p:cTn id="22" dur="500"/>
                                        <p:tgtEl>
                                          <p:spTgt spid="1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slide(fromBottom)">
                                      <p:cBhvr>
                                        <p:cTn id="27" dur="500"/>
                                        <p:tgtEl>
                                          <p:spTgt spid="1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slide(fromBottom)">
                                      <p:cBhvr>
                                        <p:cTn id="32" dur="500"/>
                                        <p:tgtEl>
                                          <p:spTgt spid="13"/>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slide(fromBottom)">
                                      <p:cBhvr>
                                        <p:cTn id="37" dur="500"/>
                                        <p:tgtEl>
                                          <p:spTgt spid="14"/>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2" presetClass="entr" presetSubtype="4"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slide(fromBottom)">
                                      <p:cBhvr>
                                        <p:cTn id="42" dur="500"/>
                                        <p:tgtEl>
                                          <p:spTgt spid="15"/>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2" presetClass="entr" presetSubtype="4"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slide(fromBottom)">
                                      <p:cBhvr>
                                        <p:cTn id="4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p:bldP spid="11" grpId="0"/>
      <p:bldP spid="12" grpId="0"/>
      <p:bldP spid="13" grpId="0"/>
      <p:bldP spid="14" grpId="0"/>
      <p:bldP spid="15" grpId="0"/>
      <p:bldP spid="16" grpId="0"/>
    </p:bldLst>
  </p:timing>
</p:sld>
</file>

<file path=ppt/slides/slide8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8066" name="Rectangle 2"/>
          <p:cNvSpPr>
            <a:spLocks noChangeArrowheads="1"/>
          </p:cNvSpPr>
          <p:nvPr/>
        </p:nvSpPr>
        <p:spPr bwMode="auto">
          <a:xfrm>
            <a:off x="0" y="0"/>
            <a:ext cx="9144000" cy="6858000"/>
          </a:xfrm>
          <a:prstGeom prst="rect">
            <a:avLst/>
          </a:prstGeom>
          <a:solidFill>
            <a:srgbClr val="808080"/>
          </a:solidFill>
          <a:ln w="9525">
            <a:solidFill>
              <a:srgbClr val="800000"/>
            </a:solidFill>
            <a:miter lim="800000"/>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88067" name="Rectangle 3"/>
          <p:cNvSpPr>
            <a:spLocks noGrp="1" noChangeArrowheads="1"/>
          </p:cNvSpPr>
          <p:nvPr>
            <p:ph type="body" idx="1"/>
          </p:nvPr>
        </p:nvSpPr>
        <p:spPr>
          <a:xfrm>
            <a:off x="3657600" y="5334000"/>
            <a:ext cx="2041525" cy="1165225"/>
          </a:xfrm>
        </p:spPr>
        <p:txBody>
          <a:bodyPr/>
          <a:lstStyle/>
          <a:p>
            <a:pPr>
              <a:buFont typeface="Wingdings" panose="05000000000000000000" pitchFamily="2" charset="2"/>
              <a:buNone/>
            </a:pPr>
            <a:r>
              <a:rPr lang="fa-IR" sz="4800" smtClean="0">
                <a:cs typeface="B Yekan" panose="00000400000000000000" pitchFamily="2" charset="-78"/>
              </a:rPr>
              <a:t>بازخورد</a:t>
            </a:r>
            <a:endParaRPr lang="en-US" sz="4800" smtClean="0">
              <a:cs typeface="B Yekan" panose="00000400000000000000" pitchFamily="2" charset="-78"/>
            </a:endParaRPr>
          </a:p>
        </p:txBody>
      </p:sp>
      <p:sp>
        <p:nvSpPr>
          <p:cNvPr id="88068" name="Rectangle 5"/>
          <p:cNvSpPr>
            <a:spLocks noChangeArrowheads="1"/>
          </p:cNvSpPr>
          <p:nvPr/>
        </p:nvSpPr>
        <p:spPr bwMode="auto">
          <a:xfrm>
            <a:off x="395288" y="3284538"/>
            <a:ext cx="1079500" cy="649287"/>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b="1">
                <a:solidFill>
                  <a:schemeClr val="bg2"/>
                </a:solidFill>
                <a:latin typeface="Arial" panose="020B0604020202020204" pitchFamily="34" charset="0"/>
                <a:cs typeface="B Yekan" panose="00000400000000000000" pitchFamily="2" charset="-78"/>
              </a:rPr>
              <a:t>پیام فرست</a:t>
            </a:r>
            <a:endParaRPr lang="en-US" b="1">
              <a:solidFill>
                <a:schemeClr val="bg2"/>
              </a:solidFill>
              <a:latin typeface="Arial" panose="020B0604020202020204" pitchFamily="34" charset="0"/>
              <a:cs typeface="B Yekan" panose="00000400000000000000" pitchFamily="2" charset="-78"/>
            </a:endParaRPr>
          </a:p>
        </p:txBody>
      </p:sp>
      <p:sp>
        <p:nvSpPr>
          <p:cNvPr id="88069" name="Rectangle 6"/>
          <p:cNvSpPr>
            <a:spLocks noChangeArrowheads="1"/>
          </p:cNvSpPr>
          <p:nvPr/>
        </p:nvSpPr>
        <p:spPr bwMode="auto">
          <a:xfrm>
            <a:off x="1835150" y="3284538"/>
            <a:ext cx="1079500" cy="649287"/>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b="1">
                <a:solidFill>
                  <a:schemeClr val="bg2"/>
                </a:solidFill>
                <a:latin typeface="Arial" panose="020B0604020202020204" pitchFamily="34" charset="0"/>
                <a:cs typeface="B Yekan" panose="00000400000000000000" pitchFamily="2" charset="-78"/>
              </a:rPr>
              <a:t>رمزگذار</a:t>
            </a:r>
            <a:endParaRPr lang="en-US" b="1">
              <a:solidFill>
                <a:schemeClr val="bg2"/>
              </a:solidFill>
              <a:latin typeface="Arial" panose="020B0604020202020204" pitchFamily="34" charset="0"/>
              <a:cs typeface="B Yekan" panose="00000400000000000000" pitchFamily="2" charset="-78"/>
            </a:endParaRPr>
          </a:p>
        </p:txBody>
      </p:sp>
      <p:sp>
        <p:nvSpPr>
          <p:cNvPr id="88070" name="Rectangle 7"/>
          <p:cNvSpPr>
            <a:spLocks noChangeArrowheads="1"/>
          </p:cNvSpPr>
          <p:nvPr/>
        </p:nvSpPr>
        <p:spPr bwMode="auto">
          <a:xfrm>
            <a:off x="3203575" y="3284538"/>
            <a:ext cx="1079500" cy="649287"/>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b="1">
                <a:solidFill>
                  <a:schemeClr val="bg2"/>
                </a:solidFill>
                <a:latin typeface="Arial" panose="020B0604020202020204" pitchFamily="34" charset="0"/>
                <a:cs typeface="B Yekan" panose="00000400000000000000" pitchFamily="2" charset="-78"/>
              </a:rPr>
              <a:t>پیام</a:t>
            </a:r>
            <a:endParaRPr lang="en-US" b="1">
              <a:solidFill>
                <a:schemeClr val="bg2"/>
              </a:solidFill>
              <a:latin typeface="Arial" panose="020B0604020202020204" pitchFamily="34" charset="0"/>
              <a:cs typeface="B Yekan" panose="00000400000000000000" pitchFamily="2" charset="-78"/>
            </a:endParaRPr>
          </a:p>
        </p:txBody>
      </p:sp>
      <p:sp>
        <p:nvSpPr>
          <p:cNvPr id="88071" name="Rectangle 8"/>
          <p:cNvSpPr>
            <a:spLocks noChangeArrowheads="1"/>
          </p:cNvSpPr>
          <p:nvPr/>
        </p:nvSpPr>
        <p:spPr bwMode="auto">
          <a:xfrm>
            <a:off x="4572000" y="3284538"/>
            <a:ext cx="1079500" cy="649287"/>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b="1">
                <a:solidFill>
                  <a:schemeClr val="bg2"/>
                </a:solidFill>
                <a:latin typeface="Arial" panose="020B0604020202020204" pitchFamily="34" charset="0"/>
                <a:cs typeface="B Yekan" panose="00000400000000000000" pitchFamily="2" charset="-78"/>
              </a:rPr>
              <a:t>مجرا</a:t>
            </a:r>
            <a:endParaRPr lang="en-US" b="1">
              <a:solidFill>
                <a:schemeClr val="bg2"/>
              </a:solidFill>
              <a:latin typeface="Arial" panose="020B0604020202020204" pitchFamily="34" charset="0"/>
              <a:cs typeface="B Yekan" panose="00000400000000000000" pitchFamily="2" charset="-78"/>
            </a:endParaRPr>
          </a:p>
        </p:txBody>
      </p:sp>
      <p:sp>
        <p:nvSpPr>
          <p:cNvPr id="88072" name="Rectangle 9"/>
          <p:cNvSpPr>
            <a:spLocks noChangeArrowheads="1"/>
          </p:cNvSpPr>
          <p:nvPr/>
        </p:nvSpPr>
        <p:spPr bwMode="auto">
          <a:xfrm>
            <a:off x="5940425" y="3284538"/>
            <a:ext cx="1079500" cy="649287"/>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b="1">
                <a:solidFill>
                  <a:schemeClr val="bg2"/>
                </a:solidFill>
                <a:latin typeface="Arial" panose="020B0604020202020204" pitchFamily="34" charset="0"/>
                <a:cs typeface="B Yekan" panose="00000400000000000000" pitchFamily="2" charset="-78"/>
              </a:rPr>
              <a:t>رمزگشا</a:t>
            </a:r>
            <a:endParaRPr lang="en-US" b="1">
              <a:solidFill>
                <a:schemeClr val="bg2"/>
              </a:solidFill>
              <a:latin typeface="Arial" panose="020B0604020202020204" pitchFamily="34" charset="0"/>
              <a:cs typeface="B Yekan" panose="00000400000000000000" pitchFamily="2" charset="-78"/>
            </a:endParaRPr>
          </a:p>
        </p:txBody>
      </p:sp>
      <p:sp>
        <p:nvSpPr>
          <p:cNvPr id="88073" name="Rectangle 10"/>
          <p:cNvSpPr>
            <a:spLocks noChangeArrowheads="1"/>
          </p:cNvSpPr>
          <p:nvPr/>
        </p:nvSpPr>
        <p:spPr bwMode="auto">
          <a:xfrm>
            <a:off x="7308850" y="3284538"/>
            <a:ext cx="1079500" cy="649287"/>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b="1">
                <a:solidFill>
                  <a:schemeClr val="bg2"/>
                </a:solidFill>
                <a:latin typeface="Arial" panose="020B0604020202020204" pitchFamily="34" charset="0"/>
                <a:cs typeface="B Yekan" panose="00000400000000000000" pitchFamily="2" charset="-78"/>
              </a:rPr>
              <a:t>مقصد</a:t>
            </a:r>
            <a:endParaRPr lang="en-US" b="1">
              <a:solidFill>
                <a:schemeClr val="bg2"/>
              </a:solidFill>
              <a:latin typeface="Arial" panose="020B0604020202020204" pitchFamily="34" charset="0"/>
              <a:cs typeface="B Yekan" panose="00000400000000000000" pitchFamily="2" charset="-78"/>
            </a:endParaRPr>
          </a:p>
        </p:txBody>
      </p:sp>
      <p:sp>
        <p:nvSpPr>
          <p:cNvPr id="88074" name="Rectangle 11"/>
          <p:cNvSpPr>
            <a:spLocks noChangeArrowheads="1"/>
          </p:cNvSpPr>
          <p:nvPr/>
        </p:nvSpPr>
        <p:spPr bwMode="auto">
          <a:xfrm>
            <a:off x="179388" y="1916113"/>
            <a:ext cx="1079500" cy="649287"/>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b="1">
                <a:solidFill>
                  <a:schemeClr val="bg2"/>
                </a:solidFill>
                <a:latin typeface="Arial" panose="020B0604020202020204" pitchFamily="34" charset="0"/>
                <a:cs typeface="B Yekan" panose="00000400000000000000" pitchFamily="2" charset="-78"/>
              </a:rPr>
              <a:t>محتوای</a:t>
            </a:r>
          </a:p>
          <a:p>
            <a:pPr algn="ctr"/>
            <a:r>
              <a:rPr lang="fa-IR" b="1">
                <a:solidFill>
                  <a:schemeClr val="bg2"/>
                </a:solidFill>
                <a:latin typeface="Arial" panose="020B0604020202020204" pitchFamily="34" charset="0"/>
                <a:cs typeface="B Yekan" panose="00000400000000000000" pitchFamily="2" charset="-78"/>
              </a:rPr>
              <a:t> مقصود</a:t>
            </a:r>
            <a:endParaRPr lang="en-US" b="1">
              <a:solidFill>
                <a:schemeClr val="bg2"/>
              </a:solidFill>
              <a:latin typeface="Arial" panose="020B0604020202020204" pitchFamily="34" charset="0"/>
              <a:cs typeface="B Yekan" panose="00000400000000000000" pitchFamily="2" charset="-78"/>
            </a:endParaRPr>
          </a:p>
        </p:txBody>
      </p:sp>
      <p:sp>
        <p:nvSpPr>
          <p:cNvPr id="88075" name="Rectangle 12"/>
          <p:cNvSpPr>
            <a:spLocks noChangeArrowheads="1"/>
          </p:cNvSpPr>
          <p:nvPr/>
        </p:nvSpPr>
        <p:spPr bwMode="auto">
          <a:xfrm>
            <a:off x="179388" y="4651375"/>
            <a:ext cx="1079500" cy="64928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b="1">
                <a:solidFill>
                  <a:schemeClr val="bg2"/>
                </a:solidFill>
                <a:latin typeface="Arial" panose="020B0604020202020204" pitchFamily="34" charset="0"/>
                <a:cs typeface="B Yekan" panose="00000400000000000000" pitchFamily="2" charset="-78"/>
              </a:rPr>
              <a:t>تاثیر </a:t>
            </a:r>
          </a:p>
          <a:p>
            <a:pPr algn="ctr"/>
            <a:r>
              <a:rPr lang="fa-IR" b="1">
                <a:solidFill>
                  <a:schemeClr val="bg2"/>
                </a:solidFill>
                <a:latin typeface="Arial" panose="020B0604020202020204" pitchFamily="34" charset="0"/>
                <a:cs typeface="B Yekan" panose="00000400000000000000" pitchFamily="2" charset="-78"/>
              </a:rPr>
              <a:t>مقصود</a:t>
            </a:r>
            <a:endParaRPr lang="en-US" b="1">
              <a:solidFill>
                <a:schemeClr val="bg2"/>
              </a:solidFill>
              <a:latin typeface="Arial" panose="020B0604020202020204" pitchFamily="34" charset="0"/>
              <a:cs typeface="B Yekan" panose="00000400000000000000" pitchFamily="2" charset="-78"/>
            </a:endParaRPr>
          </a:p>
        </p:txBody>
      </p:sp>
      <p:sp>
        <p:nvSpPr>
          <p:cNvPr id="88076" name="Rectangle 13"/>
          <p:cNvSpPr>
            <a:spLocks noChangeArrowheads="1"/>
          </p:cNvSpPr>
          <p:nvPr/>
        </p:nvSpPr>
        <p:spPr bwMode="auto">
          <a:xfrm>
            <a:off x="7885113" y="1989138"/>
            <a:ext cx="1079500" cy="649287"/>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b="1">
                <a:solidFill>
                  <a:schemeClr val="bg2"/>
                </a:solidFill>
                <a:latin typeface="Arial" panose="020B0604020202020204" pitchFamily="34" charset="0"/>
                <a:cs typeface="B Yekan" panose="00000400000000000000" pitchFamily="2" charset="-78"/>
              </a:rPr>
              <a:t>محتوای</a:t>
            </a:r>
          </a:p>
          <a:p>
            <a:pPr algn="ctr"/>
            <a:r>
              <a:rPr lang="fa-IR" b="1">
                <a:solidFill>
                  <a:schemeClr val="bg2"/>
                </a:solidFill>
                <a:latin typeface="Arial" panose="020B0604020202020204" pitchFamily="34" charset="0"/>
                <a:cs typeface="B Yekan" panose="00000400000000000000" pitchFamily="2" charset="-78"/>
              </a:rPr>
              <a:t> مشهود</a:t>
            </a:r>
            <a:endParaRPr lang="en-US" b="1">
              <a:solidFill>
                <a:schemeClr val="bg2"/>
              </a:solidFill>
              <a:latin typeface="Arial" panose="020B0604020202020204" pitchFamily="34" charset="0"/>
              <a:cs typeface="B Yekan" panose="00000400000000000000" pitchFamily="2" charset="-78"/>
            </a:endParaRPr>
          </a:p>
        </p:txBody>
      </p:sp>
      <p:sp>
        <p:nvSpPr>
          <p:cNvPr id="88077" name="Rectangle 14"/>
          <p:cNvSpPr>
            <a:spLocks noChangeArrowheads="1"/>
          </p:cNvSpPr>
          <p:nvPr/>
        </p:nvSpPr>
        <p:spPr bwMode="auto">
          <a:xfrm>
            <a:off x="7885113" y="4508500"/>
            <a:ext cx="1079500" cy="64928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b="1">
                <a:solidFill>
                  <a:schemeClr val="bg2"/>
                </a:solidFill>
                <a:latin typeface="Arial" panose="020B0604020202020204" pitchFamily="34" charset="0"/>
                <a:cs typeface="B Yekan" panose="00000400000000000000" pitchFamily="2" charset="-78"/>
              </a:rPr>
              <a:t>تاثیر </a:t>
            </a:r>
          </a:p>
          <a:p>
            <a:pPr algn="ctr"/>
            <a:r>
              <a:rPr lang="fa-IR" b="1">
                <a:solidFill>
                  <a:schemeClr val="bg2"/>
                </a:solidFill>
                <a:latin typeface="Arial" panose="020B0604020202020204" pitchFamily="34" charset="0"/>
                <a:cs typeface="B Yekan" panose="00000400000000000000" pitchFamily="2" charset="-78"/>
              </a:rPr>
              <a:t>مشهود</a:t>
            </a:r>
            <a:endParaRPr lang="en-US" b="1">
              <a:solidFill>
                <a:schemeClr val="bg2"/>
              </a:solidFill>
              <a:latin typeface="Arial" panose="020B0604020202020204" pitchFamily="34" charset="0"/>
              <a:cs typeface="B Yekan" panose="00000400000000000000" pitchFamily="2" charset="-78"/>
            </a:endParaRPr>
          </a:p>
        </p:txBody>
      </p:sp>
      <p:sp>
        <p:nvSpPr>
          <p:cNvPr id="88078" name="Line 21"/>
          <p:cNvSpPr>
            <a:spLocks noChangeShapeType="1"/>
          </p:cNvSpPr>
          <p:nvPr/>
        </p:nvSpPr>
        <p:spPr bwMode="auto">
          <a:xfrm>
            <a:off x="827088" y="2563813"/>
            <a:ext cx="431800" cy="720725"/>
          </a:xfrm>
          <a:prstGeom prst="line">
            <a:avLst/>
          </a:prstGeom>
          <a:noFill/>
          <a:ln w="5715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a-IR"/>
          </a:p>
        </p:txBody>
      </p:sp>
      <p:sp>
        <p:nvSpPr>
          <p:cNvPr id="88079" name="Line 22"/>
          <p:cNvSpPr>
            <a:spLocks noChangeShapeType="1"/>
          </p:cNvSpPr>
          <p:nvPr/>
        </p:nvSpPr>
        <p:spPr bwMode="auto">
          <a:xfrm flipH="1">
            <a:off x="684213" y="3933825"/>
            <a:ext cx="503237" cy="647700"/>
          </a:xfrm>
          <a:prstGeom prst="line">
            <a:avLst/>
          </a:prstGeom>
          <a:noFill/>
          <a:ln w="5715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a-IR"/>
          </a:p>
        </p:txBody>
      </p:sp>
      <p:sp>
        <p:nvSpPr>
          <p:cNvPr id="88080" name="Line 23"/>
          <p:cNvSpPr>
            <a:spLocks noChangeShapeType="1"/>
          </p:cNvSpPr>
          <p:nvPr/>
        </p:nvSpPr>
        <p:spPr bwMode="auto">
          <a:xfrm flipH="1">
            <a:off x="250825" y="2636838"/>
            <a:ext cx="0" cy="1800225"/>
          </a:xfrm>
          <a:prstGeom prst="line">
            <a:avLst/>
          </a:prstGeom>
          <a:noFill/>
          <a:ln w="57150">
            <a:solidFill>
              <a:srgbClr val="FFCC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a-IR"/>
          </a:p>
        </p:txBody>
      </p:sp>
      <p:sp>
        <p:nvSpPr>
          <p:cNvPr id="88081" name="Line 24"/>
          <p:cNvSpPr>
            <a:spLocks noChangeShapeType="1"/>
          </p:cNvSpPr>
          <p:nvPr/>
        </p:nvSpPr>
        <p:spPr bwMode="auto">
          <a:xfrm flipH="1">
            <a:off x="8532813" y="2636838"/>
            <a:ext cx="0" cy="1800225"/>
          </a:xfrm>
          <a:prstGeom prst="line">
            <a:avLst/>
          </a:prstGeom>
          <a:noFill/>
          <a:ln w="57150">
            <a:solidFill>
              <a:srgbClr val="FFCC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a-IR"/>
          </a:p>
        </p:txBody>
      </p:sp>
      <p:sp>
        <p:nvSpPr>
          <p:cNvPr id="88082" name="Line 25"/>
          <p:cNvSpPr>
            <a:spLocks noChangeShapeType="1"/>
          </p:cNvSpPr>
          <p:nvPr/>
        </p:nvSpPr>
        <p:spPr bwMode="auto">
          <a:xfrm flipH="1">
            <a:off x="7956550" y="2636838"/>
            <a:ext cx="287338" cy="647700"/>
          </a:xfrm>
          <a:prstGeom prst="line">
            <a:avLst/>
          </a:prstGeom>
          <a:noFill/>
          <a:ln w="5715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a-IR"/>
          </a:p>
        </p:txBody>
      </p:sp>
      <p:sp>
        <p:nvSpPr>
          <p:cNvPr id="88083" name="Line 26"/>
          <p:cNvSpPr>
            <a:spLocks noChangeShapeType="1"/>
          </p:cNvSpPr>
          <p:nvPr/>
        </p:nvSpPr>
        <p:spPr bwMode="auto">
          <a:xfrm>
            <a:off x="7812088" y="3933825"/>
            <a:ext cx="431800" cy="503238"/>
          </a:xfrm>
          <a:prstGeom prst="line">
            <a:avLst/>
          </a:prstGeom>
          <a:noFill/>
          <a:ln w="5715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a-IR"/>
          </a:p>
        </p:txBody>
      </p:sp>
      <p:sp>
        <p:nvSpPr>
          <p:cNvPr id="88084" name="Line 27"/>
          <p:cNvSpPr>
            <a:spLocks noChangeShapeType="1"/>
          </p:cNvSpPr>
          <p:nvPr/>
        </p:nvSpPr>
        <p:spPr bwMode="auto">
          <a:xfrm>
            <a:off x="7596188" y="3933825"/>
            <a:ext cx="0" cy="1223963"/>
          </a:xfrm>
          <a:prstGeom prst="line">
            <a:avLst/>
          </a:prstGeom>
          <a:noFill/>
          <a:ln w="57150">
            <a:solidFill>
              <a:srgbClr val="FF0000"/>
            </a:solidFill>
            <a:round/>
            <a:headEnd/>
            <a:tailEnd/>
          </a:ln>
          <a:extLst>
            <a:ext uri="{909E8E84-426E-40DD-AFC4-6F175D3DCCD1}">
              <a14:hiddenFill xmlns:a14="http://schemas.microsoft.com/office/drawing/2010/main">
                <a:noFill/>
              </a14:hiddenFill>
            </a:ext>
          </a:extLst>
        </p:spPr>
        <p:txBody>
          <a:bodyPr/>
          <a:lstStyle/>
          <a:p>
            <a:endParaRPr lang="fa-IR"/>
          </a:p>
        </p:txBody>
      </p:sp>
      <p:sp>
        <p:nvSpPr>
          <p:cNvPr id="88085" name="Line 28"/>
          <p:cNvSpPr>
            <a:spLocks noChangeShapeType="1"/>
          </p:cNvSpPr>
          <p:nvPr/>
        </p:nvSpPr>
        <p:spPr bwMode="auto">
          <a:xfrm flipH="1">
            <a:off x="1403350" y="5157788"/>
            <a:ext cx="6192838" cy="0"/>
          </a:xfrm>
          <a:prstGeom prst="line">
            <a:avLst/>
          </a:prstGeom>
          <a:noFill/>
          <a:ln w="66675">
            <a:solidFill>
              <a:srgbClr val="FF0000"/>
            </a:solidFill>
            <a:round/>
            <a:headEnd/>
            <a:tailEnd/>
          </a:ln>
          <a:extLst>
            <a:ext uri="{909E8E84-426E-40DD-AFC4-6F175D3DCCD1}">
              <a14:hiddenFill xmlns:a14="http://schemas.microsoft.com/office/drawing/2010/main">
                <a:noFill/>
              </a14:hiddenFill>
            </a:ext>
          </a:extLst>
        </p:spPr>
        <p:txBody>
          <a:bodyPr/>
          <a:lstStyle/>
          <a:p>
            <a:endParaRPr lang="fa-IR"/>
          </a:p>
        </p:txBody>
      </p:sp>
      <p:sp>
        <p:nvSpPr>
          <p:cNvPr id="88086" name="Line 29"/>
          <p:cNvSpPr>
            <a:spLocks noChangeShapeType="1"/>
          </p:cNvSpPr>
          <p:nvPr/>
        </p:nvSpPr>
        <p:spPr bwMode="auto">
          <a:xfrm>
            <a:off x="1403350" y="3933825"/>
            <a:ext cx="0" cy="1223963"/>
          </a:xfrm>
          <a:prstGeom prst="line">
            <a:avLst/>
          </a:prstGeom>
          <a:noFill/>
          <a:ln w="63500">
            <a:solidFill>
              <a:srgbClr val="FF0000"/>
            </a:solidFill>
            <a:round/>
            <a:headEnd type="triangle" w="med" len="med"/>
            <a:tailEnd/>
          </a:ln>
          <a:extLst>
            <a:ext uri="{909E8E84-426E-40DD-AFC4-6F175D3DCCD1}">
              <a14:hiddenFill xmlns:a14="http://schemas.microsoft.com/office/drawing/2010/main">
                <a:noFill/>
              </a14:hiddenFill>
            </a:ext>
          </a:extLst>
        </p:spPr>
        <p:txBody>
          <a:bodyPr/>
          <a:lstStyle/>
          <a:p>
            <a:endParaRPr lang="fa-IR"/>
          </a:p>
        </p:txBody>
      </p:sp>
      <p:sp>
        <p:nvSpPr>
          <p:cNvPr id="88087" name="Line 30"/>
          <p:cNvSpPr>
            <a:spLocks noChangeShapeType="1"/>
          </p:cNvSpPr>
          <p:nvPr/>
        </p:nvSpPr>
        <p:spPr bwMode="auto">
          <a:xfrm>
            <a:off x="1476375" y="3573463"/>
            <a:ext cx="431800" cy="0"/>
          </a:xfrm>
          <a:prstGeom prst="line">
            <a:avLst/>
          </a:prstGeom>
          <a:noFill/>
          <a:ln w="79375">
            <a:solidFill>
              <a:srgbClr val="99CC00"/>
            </a:solidFill>
            <a:round/>
            <a:headEnd/>
            <a:tailEnd type="arrow" w="med" len="med"/>
          </a:ln>
          <a:extLst>
            <a:ext uri="{909E8E84-426E-40DD-AFC4-6F175D3DCCD1}">
              <a14:hiddenFill xmlns:a14="http://schemas.microsoft.com/office/drawing/2010/main">
                <a:noFill/>
              </a14:hiddenFill>
            </a:ext>
          </a:extLst>
        </p:spPr>
        <p:txBody>
          <a:bodyPr/>
          <a:lstStyle/>
          <a:p>
            <a:endParaRPr lang="fa-IR"/>
          </a:p>
        </p:txBody>
      </p:sp>
      <p:sp>
        <p:nvSpPr>
          <p:cNvPr id="88088" name="Line 31"/>
          <p:cNvSpPr>
            <a:spLocks noChangeShapeType="1"/>
          </p:cNvSpPr>
          <p:nvPr/>
        </p:nvSpPr>
        <p:spPr bwMode="auto">
          <a:xfrm>
            <a:off x="2916238" y="3573463"/>
            <a:ext cx="431800" cy="0"/>
          </a:xfrm>
          <a:prstGeom prst="line">
            <a:avLst/>
          </a:prstGeom>
          <a:noFill/>
          <a:ln w="79375">
            <a:solidFill>
              <a:srgbClr val="99CC00"/>
            </a:solidFill>
            <a:round/>
            <a:headEnd/>
            <a:tailEnd type="arrow" w="med" len="med"/>
          </a:ln>
          <a:extLst>
            <a:ext uri="{909E8E84-426E-40DD-AFC4-6F175D3DCCD1}">
              <a14:hiddenFill xmlns:a14="http://schemas.microsoft.com/office/drawing/2010/main">
                <a:noFill/>
              </a14:hiddenFill>
            </a:ext>
          </a:extLst>
        </p:spPr>
        <p:txBody>
          <a:bodyPr/>
          <a:lstStyle/>
          <a:p>
            <a:endParaRPr lang="fa-IR"/>
          </a:p>
        </p:txBody>
      </p:sp>
      <p:sp>
        <p:nvSpPr>
          <p:cNvPr id="88089" name="Line 32"/>
          <p:cNvSpPr>
            <a:spLocks noChangeShapeType="1"/>
          </p:cNvSpPr>
          <p:nvPr/>
        </p:nvSpPr>
        <p:spPr bwMode="auto">
          <a:xfrm>
            <a:off x="4211638" y="3573463"/>
            <a:ext cx="503237" cy="0"/>
          </a:xfrm>
          <a:prstGeom prst="line">
            <a:avLst/>
          </a:prstGeom>
          <a:noFill/>
          <a:ln w="79375">
            <a:solidFill>
              <a:srgbClr val="99CC00"/>
            </a:solidFill>
            <a:round/>
            <a:headEnd/>
            <a:tailEnd type="arrow" w="med" len="med"/>
          </a:ln>
          <a:extLst>
            <a:ext uri="{909E8E84-426E-40DD-AFC4-6F175D3DCCD1}">
              <a14:hiddenFill xmlns:a14="http://schemas.microsoft.com/office/drawing/2010/main">
                <a:noFill/>
              </a14:hiddenFill>
            </a:ext>
          </a:extLst>
        </p:spPr>
        <p:txBody>
          <a:bodyPr/>
          <a:lstStyle/>
          <a:p>
            <a:endParaRPr lang="fa-IR"/>
          </a:p>
        </p:txBody>
      </p:sp>
      <p:sp>
        <p:nvSpPr>
          <p:cNvPr id="88090" name="Line 33"/>
          <p:cNvSpPr>
            <a:spLocks noChangeShapeType="1"/>
          </p:cNvSpPr>
          <p:nvPr/>
        </p:nvSpPr>
        <p:spPr bwMode="auto">
          <a:xfrm>
            <a:off x="5580063" y="3573463"/>
            <a:ext cx="503237" cy="0"/>
          </a:xfrm>
          <a:prstGeom prst="line">
            <a:avLst/>
          </a:prstGeom>
          <a:noFill/>
          <a:ln w="79375">
            <a:solidFill>
              <a:srgbClr val="99CC00"/>
            </a:solidFill>
            <a:round/>
            <a:headEnd/>
            <a:tailEnd type="arrow" w="med" len="med"/>
          </a:ln>
          <a:extLst>
            <a:ext uri="{909E8E84-426E-40DD-AFC4-6F175D3DCCD1}">
              <a14:hiddenFill xmlns:a14="http://schemas.microsoft.com/office/drawing/2010/main">
                <a:noFill/>
              </a14:hiddenFill>
            </a:ext>
          </a:extLst>
        </p:spPr>
        <p:txBody>
          <a:bodyPr/>
          <a:lstStyle/>
          <a:p>
            <a:endParaRPr lang="fa-IR"/>
          </a:p>
        </p:txBody>
      </p:sp>
      <p:sp>
        <p:nvSpPr>
          <p:cNvPr id="88091" name="Line 34"/>
          <p:cNvSpPr>
            <a:spLocks noChangeShapeType="1"/>
          </p:cNvSpPr>
          <p:nvPr/>
        </p:nvSpPr>
        <p:spPr bwMode="auto">
          <a:xfrm>
            <a:off x="6948488" y="3573463"/>
            <a:ext cx="431800" cy="0"/>
          </a:xfrm>
          <a:prstGeom prst="line">
            <a:avLst/>
          </a:prstGeom>
          <a:noFill/>
          <a:ln w="79375">
            <a:solidFill>
              <a:srgbClr val="99CC00"/>
            </a:solidFill>
            <a:round/>
            <a:headEnd/>
            <a:tailEnd type="arrow" w="med" len="med"/>
          </a:ln>
          <a:extLst>
            <a:ext uri="{909E8E84-426E-40DD-AFC4-6F175D3DCCD1}">
              <a14:hiddenFill xmlns:a14="http://schemas.microsoft.com/office/drawing/2010/main">
                <a:noFill/>
              </a14:hiddenFill>
            </a:ext>
          </a:extLst>
        </p:spPr>
        <p:txBody>
          <a:bodyPr/>
          <a:lstStyle/>
          <a:p>
            <a:endParaRPr lang="fa-IR"/>
          </a:p>
        </p:txBody>
      </p:sp>
      <p:sp>
        <p:nvSpPr>
          <p:cNvPr id="28" name="Rectangle 6"/>
          <p:cNvSpPr>
            <a:spLocks noChangeArrowheads="1"/>
          </p:cNvSpPr>
          <p:nvPr/>
        </p:nvSpPr>
        <p:spPr bwMode="auto">
          <a:xfrm>
            <a:off x="609600" y="1143000"/>
            <a:ext cx="72390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cs typeface="B Yekan" panose="00000400000000000000" pitchFamily="2" charset="-78"/>
              </a:rPr>
              <a:t>مهمترین ملاک تاثیر یک جریان ارتباطی بازخورد است</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slide(fromBottom)">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8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09600" y="1752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cs typeface="B Yekan" panose="00000400000000000000" pitchFamily="2" charset="-78"/>
              </a:rPr>
              <a:t>موانع ارتباط به هر عامل اخلال کننده ای که مانع یا باعث تضعیف برقراری ارتباط مطلوب می شود گفته می شود</a:t>
            </a:r>
          </a:p>
        </p:txBody>
      </p:sp>
      <p:sp>
        <p:nvSpPr>
          <p:cNvPr id="89091" name="Title 1"/>
          <p:cNvSpPr txBox="1">
            <a:spLocks/>
          </p:cNvSpPr>
          <p:nvPr/>
        </p:nvSpPr>
        <p:spPr bwMode="auto">
          <a:xfrm>
            <a:off x="2133600" y="609600"/>
            <a:ext cx="6096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800" b="1">
                <a:solidFill>
                  <a:srgbClr val="005800"/>
                </a:solidFill>
                <a:latin typeface="Trebuchet MS" panose="020B0603020202020204" pitchFamily="34" charset="0"/>
                <a:cs typeface="B Titr" panose="00000700000000000000" pitchFamily="2" charset="-78"/>
              </a:rPr>
              <a:t>موانع ارتباط</a:t>
            </a:r>
            <a:endParaRPr lang="en-US" sz="4800" b="1">
              <a:solidFill>
                <a:srgbClr val="005800"/>
              </a:solidFill>
              <a:latin typeface="Trebuchet MS" panose="020B0603020202020204" pitchFamily="34" charset="0"/>
              <a:cs typeface="B Titr" panose="000007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09600" y="1752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cs typeface="B Yekan" panose="00000400000000000000" pitchFamily="2" charset="-78"/>
              </a:rPr>
              <a:t>1- بحث شفاهی</a:t>
            </a:r>
          </a:p>
          <a:p>
            <a:pPr algn="r" rtl="1">
              <a:spcBef>
                <a:spcPct val="20000"/>
              </a:spcBef>
            </a:pPr>
            <a:r>
              <a:rPr lang="fa-IR" sz="2800" b="1">
                <a:cs typeface="B Yekan" panose="00000400000000000000" pitchFamily="2" charset="-78"/>
              </a:rPr>
              <a:t>تدریس کلامی هر چه بیشتر مورد استفاده قرار گیرد کارآیی کمتری خواهد داشت. عواملی که باعث افزایش عدم کارآیی می شود عبارتند از تکراری و خسته کننده بودن، صدای زیر، و....</a:t>
            </a:r>
          </a:p>
        </p:txBody>
      </p:sp>
      <p:sp>
        <p:nvSpPr>
          <p:cNvPr id="90115" name="Title 1"/>
          <p:cNvSpPr txBox="1">
            <a:spLocks/>
          </p:cNvSpPr>
          <p:nvPr/>
        </p:nvSpPr>
        <p:spPr bwMode="auto">
          <a:xfrm>
            <a:off x="2133600" y="609600"/>
            <a:ext cx="6096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800" b="1">
                <a:solidFill>
                  <a:srgbClr val="005800"/>
                </a:solidFill>
                <a:latin typeface="Trebuchet MS" panose="020B0603020202020204" pitchFamily="34" charset="0"/>
                <a:cs typeface="B Titr" panose="00000700000000000000" pitchFamily="2" charset="-78"/>
              </a:rPr>
              <a:t>موانع ارتباط</a:t>
            </a:r>
            <a:endParaRPr lang="en-US" sz="4800" b="1">
              <a:solidFill>
                <a:srgbClr val="005800"/>
              </a:solidFill>
              <a:latin typeface="Trebuchet MS" panose="020B0603020202020204" pitchFamily="34" charset="0"/>
              <a:cs typeface="B Titr" panose="00000700000000000000" pitchFamily="2" charset="-78"/>
            </a:endParaRPr>
          </a:p>
        </p:txBody>
      </p:sp>
      <p:sp>
        <p:nvSpPr>
          <p:cNvPr id="2" name="Rectangle 6"/>
          <p:cNvSpPr>
            <a:spLocks noChangeArrowheads="1"/>
          </p:cNvSpPr>
          <p:nvPr/>
        </p:nvSpPr>
        <p:spPr bwMode="auto">
          <a:xfrm>
            <a:off x="533400" y="44450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solidFill>
                  <a:schemeClr val="accent2"/>
                </a:solidFill>
                <a:cs typeface="B Yekan" panose="00000400000000000000" pitchFamily="2" charset="-78"/>
              </a:rPr>
              <a:t>راه حل: </a:t>
            </a:r>
          </a:p>
          <a:p>
            <a:pPr algn="r" rtl="1">
              <a:spcBef>
                <a:spcPct val="20000"/>
              </a:spcBef>
            </a:pPr>
            <a:r>
              <a:rPr lang="fa-IR" sz="2800" b="1">
                <a:solidFill>
                  <a:schemeClr val="accent2"/>
                </a:solidFill>
                <a:cs typeface="B Yekan" panose="00000400000000000000" pitchFamily="2" charset="-78"/>
              </a:rPr>
              <a:t>برای جلوگیری از این موانع در تدریس علاوه بر علایم و نمادهای شفاهی از علایم غیرکلامی و کانالهای مختلف دیگر استفاده شود.</a:t>
            </a:r>
          </a:p>
        </p:txBody>
      </p:sp>
      <p:sp>
        <p:nvSpPr>
          <p:cNvPr id="6" name="Rectangle 5"/>
          <p:cNvSpPr>
            <a:spLocks noChangeArrowheads="1"/>
          </p:cNvSpPr>
          <p:nvPr/>
        </p:nvSpPr>
        <p:spPr bwMode="auto">
          <a:xfrm>
            <a:off x="0" y="2286000"/>
            <a:ext cx="9144000" cy="16764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7" name="Rectangle 6"/>
          <p:cNvSpPr>
            <a:spLocks noChangeArrowheads="1"/>
          </p:cNvSpPr>
          <p:nvPr/>
        </p:nvSpPr>
        <p:spPr bwMode="auto">
          <a:xfrm>
            <a:off x="0" y="5029200"/>
            <a:ext cx="9144000" cy="18288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xit" presetSubtype="0" fill="hold" grpId="0" nodeType="clickEffect">
                                  <p:stCondLst>
                                    <p:cond delay="0"/>
                                  </p:stCondLst>
                                  <p:childTnLst>
                                    <p:animEffect transition="out" filter="fade">
                                      <p:cBhvr>
                                        <p:cTn id="11" dur="2000"/>
                                        <p:tgtEl>
                                          <p:spTgt spid="6"/>
                                        </p:tgtEl>
                                      </p:cBhvr>
                                    </p:animEffect>
                                    <p:set>
                                      <p:cBhvr>
                                        <p:cTn id="12" dur="1" fill="hold">
                                          <p:stCondLst>
                                            <p:cond delay="1999"/>
                                          </p:stCondLst>
                                        </p:cTn>
                                        <p:tgtEl>
                                          <p:spTgt spid="6"/>
                                        </p:tgtEl>
                                        <p:attrNameLst>
                                          <p:attrName>style.visibility</p:attrName>
                                        </p:attrNameLst>
                                      </p:cBhvr>
                                      <p:to>
                                        <p:strVal val="hidden"/>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slide(fromBottom)">
                                      <p:cBhvr>
                                        <p:cTn id="17" dur="500"/>
                                        <p:tgtEl>
                                          <p:spTgt spid="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xit" presetSubtype="0" fill="hold" grpId="0" nodeType="clickEffect">
                                  <p:stCondLst>
                                    <p:cond delay="0"/>
                                  </p:stCondLst>
                                  <p:childTnLst>
                                    <p:animEffect transition="out" filter="fade">
                                      <p:cBhvr>
                                        <p:cTn id="21" dur="2000"/>
                                        <p:tgtEl>
                                          <p:spTgt spid="7"/>
                                        </p:tgtEl>
                                      </p:cBhvr>
                                    </p:animEffect>
                                    <p:set>
                                      <p:cBhvr>
                                        <p:cTn id="22" dur="1" fill="hold">
                                          <p:stCondLst>
                                            <p:cond delay="1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6" grpId="0" animBg="1"/>
      <p:bldP spid="7" grpId="0" animBg="1"/>
    </p:bldLst>
  </p:timing>
</p:sld>
</file>

<file path=ppt/slides/slide8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09600" y="1752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cs typeface="B Yekan" panose="00000400000000000000" pitchFamily="2" charset="-78"/>
              </a:rPr>
              <a:t>2- جالب توجه نبودن پیام</a:t>
            </a:r>
          </a:p>
          <a:p>
            <a:pPr algn="r" rtl="1">
              <a:spcBef>
                <a:spcPct val="20000"/>
              </a:spcBef>
            </a:pPr>
            <a:r>
              <a:rPr lang="fa-IR" sz="2800" b="1">
                <a:cs typeface="B Yekan" panose="00000400000000000000" pitchFamily="2" charset="-78"/>
              </a:rPr>
              <a:t>اگر پیام بر اساس زمینه علمی، علایق، انگیزه ها و به طور کل بر اساس نیاز مخاطب نباشد به خوبی دریافت نخواهد شد.</a:t>
            </a:r>
          </a:p>
        </p:txBody>
      </p:sp>
      <p:sp>
        <p:nvSpPr>
          <p:cNvPr id="91139" name="Title 1"/>
          <p:cNvSpPr txBox="1">
            <a:spLocks/>
          </p:cNvSpPr>
          <p:nvPr/>
        </p:nvSpPr>
        <p:spPr bwMode="auto">
          <a:xfrm>
            <a:off x="2133600" y="609600"/>
            <a:ext cx="6096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800" b="1">
                <a:solidFill>
                  <a:srgbClr val="005800"/>
                </a:solidFill>
                <a:latin typeface="Trebuchet MS" panose="020B0603020202020204" pitchFamily="34" charset="0"/>
                <a:cs typeface="B Titr" panose="00000700000000000000" pitchFamily="2" charset="-78"/>
              </a:rPr>
              <a:t>موانع ارتباط</a:t>
            </a:r>
            <a:endParaRPr lang="en-US" sz="4800" b="1">
              <a:solidFill>
                <a:srgbClr val="005800"/>
              </a:solidFill>
              <a:latin typeface="Trebuchet MS" panose="020B0603020202020204" pitchFamily="34" charset="0"/>
              <a:cs typeface="B Titr" panose="00000700000000000000" pitchFamily="2" charset="-78"/>
            </a:endParaRPr>
          </a:p>
        </p:txBody>
      </p:sp>
      <p:sp>
        <p:nvSpPr>
          <p:cNvPr id="2" name="Rectangle 6"/>
          <p:cNvSpPr>
            <a:spLocks noChangeArrowheads="1"/>
          </p:cNvSpPr>
          <p:nvPr/>
        </p:nvSpPr>
        <p:spPr bwMode="auto">
          <a:xfrm>
            <a:off x="533400" y="44450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solidFill>
                  <a:schemeClr val="accent2"/>
                </a:solidFill>
                <a:cs typeface="B Yekan" panose="00000400000000000000" pitchFamily="2" charset="-78"/>
              </a:rPr>
              <a:t>راهکار: </a:t>
            </a:r>
          </a:p>
          <a:p>
            <a:pPr algn="r" rtl="1">
              <a:spcBef>
                <a:spcPct val="20000"/>
              </a:spcBef>
            </a:pPr>
            <a:r>
              <a:rPr lang="fa-IR" sz="2800" b="1">
                <a:solidFill>
                  <a:schemeClr val="accent2"/>
                </a:solidFill>
                <a:cs typeface="B Yekan" panose="00000400000000000000" pitchFamily="2" charset="-78"/>
              </a:rPr>
              <a:t>معلم بایستی در کلاس درس نسبت به علایق، گرایش ها و نیازهای  دانش آموزان آگاهی داشته باشد</a:t>
            </a:r>
          </a:p>
        </p:txBody>
      </p:sp>
      <p:sp>
        <p:nvSpPr>
          <p:cNvPr id="6" name="Rectangle 5"/>
          <p:cNvSpPr>
            <a:spLocks noChangeArrowheads="1"/>
          </p:cNvSpPr>
          <p:nvPr/>
        </p:nvSpPr>
        <p:spPr bwMode="auto">
          <a:xfrm>
            <a:off x="0" y="2286000"/>
            <a:ext cx="9144000" cy="16764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7" name="Rectangle 6"/>
          <p:cNvSpPr>
            <a:spLocks noChangeArrowheads="1"/>
          </p:cNvSpPr>
          <p:nvPr/>
        </p:nvSpPr>
        <p:spPr bwMode="auto">
          <a:xfrm>
            <a:off x="0" y="4876800"/>
            <a:ext cx="9144000" cy="16764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xit" presetSubtype="0" fill="hold" grpId="0" nodeType="clickEffect">
                                  <p:stCondLst>
                                    <p:cond delay="0"/>
                                  </p:stCondLst>
                                  <p:childTnLst>
                                    <p:animEffect transition="out" filter="fade">
                                      <p:cBhvr>
                                        <p:cTn id="11" dur="2000"/>
                                        <p:tgtEl>
                                          <p:spTgt spid="6"/>
                                        </p:tgtEl>
                                      </p:cBhvr>
                                    </p:animEffect>
                                    <p:set>
                                      <p:cBhvr>
                                        <p:cTn id="12" dur="1" fill="hold">
                                          <p:stCondLst>
                                            <p:cond delay="1999"/>
                                          </p:stCondLst>
                                        </p:cTn>
                                        <p:tgtEl>
                                          <p:spTgt spid="6"/>
                                        </p:tgtEl>
                                        <p:attrNameLst>
                                          <p:attrName>style.visibility</p:attrName>
                                        </p:attrNameLst>
                                      </p:cBhvr>
                                      <p:to>
                                        <p:strVal val="hidden"/>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slide(fromBottom)">
                                      <p:cBhvr>
                                        <p:cTn id="17" dur="500"/>
                                        <p:tgtEl>
                                          <p:spTgt spid="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xit" presetSubtype="0" fill="hold" grpId="0" nodeType="clickEffect">
                                  <p:stCondLst>
                                    <p:cond delay="0"/>
                                  </p:stCondLst>
                                  <p:childTnLst>
                                    <p:animEffect transition="out" filter="fade">
                                      <p:cBhvr>
                                        <p:cTn id="21" dur="2000"/>
                                        <p:tgtEl>
                                          <p:spTgt spid="7"/>
                                        </p:tgtEl>
                                      </p:cBhvr>
                                    </p:animEffect>
                                    <p:set>
                                      <p:cBhvr>
                                        <p:cTn id="22" dur="1" fill="hold">
                                          <p:stCondLst>
                                            <p:cond delay="1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6" grpId="0" animBg="1"/>
      <p:bldP spid="7" grpId="0" animBg="1"/>
    </p:bldLst>
  </p:timing>
</p:sld>
</file>

<file path=ppt/slides/slide8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09600" y="1752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cs typeface="B Yekan" panose="00000400000000000000" pitchFamily="2" charset="-78"/>
              </a:rPr>
              <a:t>3- انتقال منفی </a:t>
            </a:r>
          </a:p>
          <a:p>
            <a:pPr algn="r" rtl="1">
              <a:spcBef>
                <a:spcPct val="20000"/>
              </a:spcBef>
            </a:pPr>
            <a:r>
              <a:rPr lang="fa-IR" sz="2800" b="1">
                <a:cs typeface="B Yekan" panose="00000400000000000000" pitchFamily="2" charset="-78"/>
              </a:rPr>
              <a:t>برای درک یک موضوع فرد بر اساس تجارب قبلی خود اقدام به درک آن موضوع می کند. هر گاه تجارب قبلی فرد را در درک موضوع جدید یاری دهد انتقال صحیح یا مثبت رخ می دهد. اما اگر تجارب گذشته باعث سردرگمی می شود، به چنین وضعی انتقال منفی اطلاق می گردد. انتقال منفی عمدتا در ارتباطات کلامی رخ می دهد. </a:t>
            </a:r>
          </a:p>
        </p:txBody>
      </p:sp>
      <p:sp>
        <p:nvSpPr>
          <p:cNvPr id="92163" name="Title 1"/>
          <p:cNvSpPr txBox="1">
            <a:spLocks/>
          </p:cNvSpPr>
          <p:nvPr/>
        </p:nvSpPr>
        <p:spPr bwMode="auto">
          <a:xfrm>
            <a:off x="2133600" y="609600"/>
            <a:ext cx="6096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800" b="1">
                <a:solidFill>
                  <a:srgbClr val="005800"/>
                </a:solidFill>
                <a:latin typeface="Trebuchet MS" panose="020B0603020202020204" pitchFamily="34" charset="0"/>
                <a:cs typeface="B Titr" panose="00000700000000000000" pitchFamily="2" charset="-78"/>
              </a:rPr>
              <a:t>موانع ارتباط</a:t>
            </a:r>
            <a:endParaRPr lang="en-US" sz="4800" b="1">
              <a:solidFill>
                <a:srgbClr val="005800"/>
              </a:solidFill>
              <a:latin typeface="Trebuchet MS" panose="020B0603020202020204" pitchFamily="34" charset="0"/>
              <a:cs typeface="B Titr" panose="00000700000000000000" pitchFamily="2" charset="-78"/>
            </a:endParaRPr>
          </a:p>
        </p:txBody>
      </p:sp>
      <p:sp>
        <p:nvSpPr>
          <p:cNvPr id="2" name="Rectangle 6"/>
          <p:cNvSpPr>
            <a:spLocks noChangeArrowheads="1"/>
          </p:cNvSpPr>
          <p:nvPr/>
        </p:nvSpPr>
        <p:spPr bwMode="auto">
          <a:xfrm>
            <a:off x="609600" y="50292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solidFill>
                  <a:schemeClr val="accent2"/>
                </a:solidFill>
                <a:cs typeface="B Yekan" panose="00000400000000000000" pitchFamily="2" charset="-78"/>
              </a:rPr>
              <a:t>راهکار: </a:t>
            </a:r>
          </a:p>
          <a:p>
            <a:pPr algn="r" rtl="1">
              <a:spcBef>
                <a:spcPct val="20000"/>
              </a:spcBef>
            </a:pPr>
            <a:r>
              <a:rPr lang="fa-IR" sz="2800" b="1">
                <a:solidFill>
                  <a:schemeClr val="accent2"/>
                </a:solidFill>
                <a:cs typeface="B Yekan" panose="00000400000000000000" pitchFamily="2" charset="-78"/>
              </a:rPr>
              <a:t>برای از بین بردن اثر انتقال منفی ایجاد ارتباط از کانالهای مختلف به ویژه استفاده از عکس، اسلاید، فیلم در آموزش است.</a:t>
            </a:r>
          </a:p>
        </p:txBody>
      </p:sp>
      <p:sp>
        <p:nvSpPr>
          <p:cNvPr id="6" name="Rectangle 5"/>
          <p:cNvSpPr>
            <a:spLocks noChangeArrowheads="1"/>
          </p:cNvSpPr>
          <p:nvPr/>
        </p:nvSpPr>
        <p:spPr bwMode="auto">
          <a:xfrm>
            <a:off x="0" y="2362200"/>
            <a:ext cx="9144000" cy="25146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7" name="Rectangle 6"/>
          <p:cNvSpPr>
            <a:spLocks noChangeArrowheads="1"/>
          </p:cNvSpPr>
          <p:nvPr/>
        </p:nvSpPr>
        <p:spPr bwMode="auto">
          <a:xfrm>
            <a:off x="0" y="5486400"/>
            <a:ext cx="9144000" cy="13716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xit" presetSubtype="0" fill="hold" grpId="0" nodeType="clickEffect">
                                  <p:stCondLst>
                                    <p:cond delay="0"/>
                                  </p:stCondLst>
                                  <p:childTnLst>
                                    <p:animEffect transition="out" filter="fade">
                                      <p:cBhvr>
                                        <p:cTn id="11" dur="2000"/>
                                        <p:tgtEl>
                                          <p:spTgt spid="6"/>
                                        </p:tgtEl>
                                      </p:cBhvr>
                                    </p:animEffect>
                                    <p:set>
                                      <p:cBhvr>
                                        <p:cTn id="12" dur="1" fill="hold">
                                          <p:stCondLst>
                                            <p:cond delay="1999"/>
                                          </p:stCondLst>
                                        </p:cTn>
                                        <p:tgtEl>
                                          <p:spTgt spid="6"/>
                                        </p:tgtEl>
                                        <p:attrNameLst>
                                          <p:attrName>style.visibility</p:attrName>
                                        </p:attrNameLst>
                                      </p:cBhvr>
                                      <p:to>
                                        <p:strVal val="hidden"/>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slide(fromBottom)">
                                      <p:cBhvr>
                                        <p:cTn id="17" dur="500"/>
                                        <p:tgtEl>
                                          <p:spTgt spid="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xit" presetSubtype="0" fill="hold" grpId="0" nodeType="clickEffect">
                                  <p:stCondLst>
                                    <p:cond delay="0"/>
                                  </p:stCondLst>
                                  <p:childTnLst>
                                    <p:animEffect transition="out" filter="fade">
                                      <p:cBhvr>
                                        <p:cTn id="21" dur="2000"/>
                                        <p:tgtEl>
                                          <p:spTgt spid="7"/>
                                        </p:tgtEl>
                                      </p:cBhvr>
                                    </p:animEffect>
                                    <p:set>
                                      <p:cBhvr>
                                        <p:cTn id="22" dur="1" fill="hold">
                                          <p:stCondLst>
                                            <p:cond delay="1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6" grpId="0" animBg="1"/>
      <p:bldP spid="7" grpId="0" animBg="1"/>
    </p:bldLst>
  </p:timing>
</p:sld>
</file>

<file path=ppt/slides/slide8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3186" name="Rectangle 6"/>
          <p:cNvSpPr>
            <a:spLocks noChangeArrowheads="1"/>
          </p:cNvSpPr>
          <p:nvPr/>
        </p:nvSpPr>
        <p:spPr bwMode="auto">
          <a:xfrm>
            <a:off x="609600" y="1752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endParaRPr lang="fa-IR" sz="2800" b="1">
              <a:cs typeface="B Yekan" panose="00000400000000000000" pitchFamily="2" charset="-78"/>
            </a:endParaRPr>
          </a:p>
        </p:txBody>
      </p:sp>
      <p:sp>
        <p:nvSpPr>
          <p:cNvPr id="93187" name="Title 1"/>
          <p:cNvSpPr txBox="1">
            <a:spLocks/>
          </p:cNvSpPr>
          <p:nvPr/>
        </p:nvSpPr>
        <p:spPr bwMode="auto">
          <a:xfrm>
            <a:off x="2133600" y="609600"/>
            <a:ext cx="6096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800" b="1">
                <a:solidFill>
                  <a:srgbClr val="005800"/>
                </a:solidFill>
                <a:latin typeface="Trebuchet MS" panose="020B0603020202020204" pitchFamily="34" charset="0"/>
                <a:cs typeface="B Titr" panose="00000700000000000000" pitchFamily="2" charset="-78"/>
              </a:rPr>
              <a:t>موانع ارتباط</a:t>
            </a:r>
            <a:endParaRPr lang="en-US" sz="4800" b="1">
              <a:solidFill>
                <a:srgbClr val="005800"/>
              </a:solidFill>
              <a:latin typeface="Trebuchet MS" panose="020B0603020202020204" pitchFamily="34" charset="0"/>
              <a:cs typeface="B Titr" panose="00000700000000000000" pitchFamily="2" charset="-78"/>
            </a:endParaRPr>
          </a:p>
        </p:txBody>
      </p:sp>
      <p:sp>
        <p:nvSpPr>
          <p:cNvPr id="2" name="Rectangle 6"/>
          <p:cNvSpPr>
            <a:spLocks noChangeArrowheads="1"/>
          </p:cNvSpPr>
          <p:nvPr/>
        </p:nvSpPr>
        <p:spPr bwMode="auto">
          <a:xfrm>
            <a:off x="533400" y="44450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solidFill>
                  <a:schemeClr val="accent2"/>
                </a:solidFill>
                <a:cs typeface="B Yekan" panose="00000400000000000000" pitchFamily="2" charset="-78"/>
              </a:rPr>
              <a:t>راهکار:</a:t>
            </a:r>
          </a:p>
          <a:p>
            <a:pPr algn="r" rtl="1">
              <a:spcBef>
                <a:spcPct val="20000"/>
              </a:spcBef>
            </a:pPr>
            <a:r>
              <a:rPr lang="fa-IR" sz="2800" b="1">
                <a:solidFill>
                  <a:schemeClr val="accent2"/>
                </a:solidFill>
                <a:cs typeface="B Yekan" panose="00000400000000000000" pitchFamily="2" charset="-78"/>
              </a:rPr>
              <a:t>معلم می تواند با استفاده از روش های فعال، افزودن جذابیت موضوع از ایجاد چنین حالاتی در شاگردان جلوگیری کند.</a:t>
            </a:r>
          </a:p>
        </p:txBody>
      </p:sp>
      <p:sp>
        <p:nvSpPr>
          <p:cNvPr id="3" name="Rectangle 6"/>
          <p:cNvSpPr>
            <a:spLocks noChangeArrowheads="1"/>
          </p:cNvSpPr>
          <p:nvPr/>
        </p:nvSpPr>
        <p:spPr bwMode="auto">
          <a:xfrm>
            <a:off x="762000" y="19050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cs typeface="B Yekan" panose="00000400000000000000" pitchFamily="2" charset="-78"/>
              </a:rPr>
              <a:t>4- رویایی شدن یا در خود فرو رفتن</a:t>
            </a:r>
          </a:p>
          <a:p>
            <a:pPr algn="r" rtl="1">
              <a:spcBef>
                <a:spcPct val="20000"/>
              </a:spcBef>
            </a:pPr>
            <a:r>
              <a:rPr lang="fa-IR" sz="2800" b="1">
                <a:cs typeface="B Yekan" panose="00000400000000000000" pitchFamily="2" charset="-78"/>
              </a:rPr>
              <a:t>شاگرد از فراگرد ارتباطی خارج شده و غرق در تجارب شخصی خود می شود. رویایی شدن زمانی اتفاق می افتد که مطالب ارائه شده در کلاس برای شاگرد جالب نباشد. در محیطهای خشک و بی روح کلاس رخ می دهد</a:t>
            </a:r>
          </a:p>
        </p:txBody>
      </p:sp>
      <p:sp>
        <p:nvSpPr>
          <p:cNvPr id="6" name="Rectangle 5"/>
          <p:cNvSpPr>
            <a:spLocks noChangeArrowheads="1"/>
          </p:cNvSpPr>
          <p:nvPr/>
        </p:nvSpPr>
        <p:spPr bwMode="auto">
          <a:xfrm>
            <a:off x="0" y="2438400"/>
            <a:ext cx="9144000" cy="17526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7" name="Rectangle 6"/>
          <p:cNvSpPr>
            <a:spLocks noChangeArrowheads="1"/>
          </p:cNvSpPr>
          <p:nvPr/>
        </p:nvSpPr>
        <p:spPr bwMode="auto">
          <a:xfrm>
            <a:off x="0" y="4876800"/>
            <a:ext cx="9144000" cy="17526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xit" presetSubtype="0" fill="hold" grpId="0" nodeType="clickEffect">
                                  <p:stCondLst>
                                    <p:cond delay="0"/>
                                  </p:stCondLst>
                                  <p:childTnLst>
                                    <p:animEffect transition="out" filter="fade">
                                      <p:cBhvr>
                                        <p:cTn id="11" dur="2000"/>
                                        <p:tgtEl>
                                          <p:spTgt spid="6"/>
                                        </p:tgtEl>
                                      </p:cBhvr>
                                    </p:animEffect>
                                    <p:set>
                                      <p:cBhvr>
                                        <p:cTn id="12" dur="1" fill="hold">
                                          <p:stCondLst>
                                            <p:cond delay="1999"/>
                                          </p:stCondLst>
                                        </p:cTn>
                                        <p:tgtEl>
                                          <p:spTgt spid="6"/>
                                        </p:tgtEl>
                                        <p:attrNameLst>
                                          <p:attrName>style.visibility</p:attrName>
                                        </p:attrNameLst>
                                      </p:cBhvr>
                                      <p:to>
                                        <p:strVal val="hidden"/>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slide(fromBottom)">
                                      <p:cBhvr>
                                        <p:cTn id="17" dur="500"/>
                                        <p:tgtEl>
                                          <p:spTgt spid="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xit" presetSubtype="0" fill="hold" grpId="0" nodeType="clickEffect">
                                  <p:stCondLst>
                                    <p:cond delay="0"/>
                                  </p:stCondLst>
                                  <p:childTnLst>
                                    <p:animEffect transition="out" filter="fade">
                                      <p:cBhvr>
                                        <p:cTn id="21" dur="2000"/>
                                        <p:tgtEl>
                                          <p:spTgt spid="7"/>
                                        </p:tgtEl>
                                      </p:cBhvr>
                                    </p:animEffect>
                                    <p:set>
                                      <p:cBhvr>
                                        <p:cTn id="22" dur="1" fill="hold">
                                          <p:stCondLst>
                                            <p:cond delay="1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animBg="1"/>
      <p:bldP spid="7" grpId="0" animBg="1"/>
    </p:bldLst>
  </p:timing>
</p:sld>
</file>

<file path=ppt/slides/slide8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4210" name="Rectangle 6"/>
          <p:cNvSpPr>
            <a:spLocks noChangeArrowheads="1"/>
          </p:cNvSpPr>
          <p:nvPr/>
        </p:nvSpPr>
        <p:spPr bwMode="auto">
          <a:xfrm>
            <a:off x="609600" y="1752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endParaRPr lang="fa-IR" sz="2800" b="1">
              <a:cs typeface="B Yekan" panose="00000400000000000000" pitchFamily="2" charset="-78"/>
            </a:endParaRPr>
          </a:p>
        </p:txBody>
      </p:sp>
      <p:sp>
        <p:nvSpPr>
          <p:cNvPr id="94211" name="Title 1"/>
          <p:cNvSpPr txBox="1">
            <a:spLocks/>
          </p:cNvSpPr>
          <p:nvPr/>
        </p:nvSpPr>
        <p:spPr bwMode="auto">
          <a:xfrm>
            <a:off x="2133600" y="609600"/>
            <a:ext cx="6096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800" b="1">
                <a:solidFill>
                  <a:srgbClr val="005800"/>
                </a:solidFill>
                <a:latin typeface="Trebuchet MS" panose="020B0603020202020204" pitchFamily="34" charset="0"/>
                <a:cs typeface="B Titr" panose="00000700000000000000" pitchFamily="2" charset="-78"/>
              </a:rPr>
              <a:t>موانع ارتباط</a:t>
            </a:r>
            <a:endParaRPr lang="en-US" sz="4800" b="1">
              <a:solidFill>
                <a:srgbClr val="005800"/>
              </a:solidFill>
              <a:latin typeface="Trebuchet MS" panose="020B0603020202020204" pitchFamily="34" charset="0"/>
              <a:cs typeface="B Titr" panose="00000700000000000000" pitchFamily="2" charset="-78"/>
            </a:endParaRPr>
          </a:p>
        </p:txBody>
      </p:sp>
      <p:sp>
        <p:nvSpPr>
          <p:cNvPr id="2" name="Rectangle 6"/>
          <p:cNvSpPr>
            <a:spLocks noChangeArrowheads="1"/>
          </p:cNvSpPr>
          <p:nvPr/>
        </p:nvSpPr>
        <p:spPr bwMode="auto">
          <a:xfrm>
            <a:off x="533400" y="44450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solidFill>
                  <a:schemeClr val="accent2"/>
                </a:solidFill>
                <a:cs typeface="B Yekan" panose="00000400000000000000" pitchFamily="2" charset="-78"/>
              </a:rPr>
              <a:t>راهکار:</a:t>
            </a:r>
          </a:p>
          <a:p>
            <a:pPr algn="r" rtl="1">
              <a:spcBef>
                <a:spcPct val="20000"/>
              </a:spcBef>
            </a:pPr>
            <a:r>
              <a:rPr lang="fa-IR" sz="2800" b="1">
                <a:solidFill>
                  <a:schemeClr val="accent2"/>
                </a:solidFill>
                <a:cs typeface="B Yekan" panose="00000400000000000000" pitchFamily="2" charset="-78"/>
              </a:rPr>
              <a:t>معلم مطالب را همراه با مثالهای مانوس و محسوس ارائه دهد. </a:t>
            </a:r>
          </a:p>
        </p:txBody>
      </p:sp>
      <p:sp>
        <p:nvSpPr>
          <p:cNvPr id="3" name="Rectangle 6"/>
          <p:cNvSpPr>
            <a:spLocks noChangeArrowheads="1"/>
          </p:cNvSpPr>
          <p:nvPr/>
        </p:nvSpPr>
        <p:spPr bwMode="auto">
          <a:xfrm>
            <a:off x="762000" y="19050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cs typeface="B Yekan" panose="00000400000000000000" pitchFamily="2" charset="-78"/>
              </a:rPr>
              <a:t>5- عدم درک</a:t>
            </a:r>
          </a:p>
          <a:p>
            <a:pPr algn="r" rtl="1">
              <a:spcBef>
                <a:spcPct val="20000"/>
              </a:spcBef>
            </a:pPr>
            <a:r>
              <a:rPr lang="fa-IR" sz="2800" b="1">
                <a:cs typeface="B Yekan" panose="00000400000000000000" pitchFamily="2" charset="-78"/>
              </a:rPr>
              <a:t>معلم بایستی مطالب را در قالب مفاهیم قابل درک به دانش آموزان ارائه دهد. کلمات و جملات پیچیده و مبهم باعث عدم درک مفهوم می شود</a:t>
            </a:r>
          </a:p>
        </p:txBody>
      </p:sp>
      <p:sp>
        <p:nvSpPr>
          <p:cNvPr id="6" name="Rectangle 5"/>
          <p:cNvSpPr>
            <a:spLocks noChangeArrowheads="1"/>
          </p:cNvSpPr>
          <p:nvPr/>
        </p:nvSpPr>
        <p:spPr bwMode="auto">
          <a:xfrm>
            <a:off x="0" y="2438400"/>
            <a:ext cx="9144000" cy="17526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7" name="Rectangle 6"/>
          <p:cNvSpPr>
            <a:spLocks noChangeArrowheads="1"/>
          </p:cNvSpPr>
          <p:nvPr/>
        </p:nvSpPr>
        <p:spPr bwMode="auto">
          <a:xfrm>
            <a:off x="0" y="5105400"/>
            <a:ext cx="9144000" cy="17526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xit" presetSubtype="0" fill="hold" grpId="0" nodeType="clickEffect">
                                  <p:stCondLst>
                                    <p:cond delay="0"/>
                                  </p:stCondLst>
                                  <p:childTnLst>
                                    <p:animEffect transition="out" filter="fade">
                                      <p:cBhvr>
                                        <p:cTn id="11" dur="2000"/>
                                        <p:tgtEl>
                                          <p:spTgt spid="6"/>
                                        </p:tgtEl>
                                      </p:cBhvr>
                                    </p:animEffect>
                                    <p:set>
                                      <p:cBhvr>
                                        <p:cTn id="12" dur="1" fill="hold">
                                          <p:stCondLst>
                                            <p:cond delay="1999"/>
                                          </p:stCondLst>
                                        </p:cTn>
                                        <p:tgtEl>
                                          <p:spTgt spid="6"/>
                                        </p:tgtEl>
                                        <p:attrNameLst>
                                          <p:attrName>style.visibility</p:attrName>
                                        </p:attrNameLst>
                                      </p:cBhvr>
                                      <p:to>
                                        <p:strVal val="hidden"/>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slide(fromBottom)">
                                      <p:cBhvr>
                                        <p:cTn id="17" dur="500"/>
                                        <p:tgtEl>
                                          <p:spTgt spid="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xit" presetSubtype="0" fill="hold" grpId="0" nodeType="clickEffect">
                                  <p:stCondLst>
                                    <p:cond delay="0"/>
                                  </p:stCondLst>
                                  <p:childTnLst>
                                    <p:animEffect transition="out" filter="fade">
                                      <p:cBhvr>
                                        <p:cTn id="21" dur="2000"/>
                                        <p:tgtEl>
                                          <p:spTgt spid="7"/>
                                        </p:tgtEl>
                                      </p:cBhvr>
                                    </p:animEffect>
                                    <p:set>
                                      <p:cBhvr>
                                        <p:cTn id="22" dur="1" fill="hold">
                                          <p:stCondLst>
                                            <p:cond delay="1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animBg="1"/>
      <p:bldP spid="7" grpId="0" animBg="1"/>
    </p:bldLst>
  </p:timing>
</p:sld>
</file>

<file path=ppt/slides/slide8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609600" y="1752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cs typeface="B Yekan" panose="00000400000000000000" pitchFamily="2" charset="-78"/>
              </a:rPr>
              <a:t>6- عوامل فیزیکی نامناسب</a:t>
            </a:r>
          </a:p>
          <a:p>
            <a:pPr algn="r" rtl="1">
              <a:spcBef>
                <a:spcPct val="20000"/>
              </a:spcBef>
            </a:pPr>
            <a:r>
              <a:rPr lang="fa-IR" sz="2800" b="1">
                <a:cs typeface="B Yekan" panose="00000400000000000000" pitchFamily="2" charset="-78"/>
              </a:rPr>
              <a:t>نامناسب بودن عوامل فیزیکی محیط آموزشی باعث اختلال در برقراری ارتباط می شود.</a:t>
            </a:r>
          </a:p>
        </p:txBody>
      </p:sp>
      <p:sp>
        <p:nvSpPr>
          <p:cNvPr id="95235" name="Title 1"/>
          <p:cNvSpPr txBox="1">
            <a:spLocks/>
          </p:cNvSpPr>
          <p:nvPr/>
        </p:nvSpPr>
        <p:spPr bwMode="auto">
          <a:xfrm>
            <a:off x="2133600" y="609600"/>
            <a:ext cx="6096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800" b="1">
                <a:solidFill>
                  <a:srgbClr val="005800"/>
                </a:solidFill>
                <a:latin typeface="Trebuchet MS" panose="020B0603020202020204" pitchFamily="34" charset="0"/>
                <a:cs typeface="B Titr" panose="00000700000000000000" pitchFamily="2" charset="-78"/>
              </a:rPr>
              <a:t>موانع ارتباط</a:t>
            </a:r>
            <a:endParaRPr lang="en-US" sz="4800" b="1">
              <a:solidFill>
                <a:srgbClr val="005800"/>
              </a:solidFill>
              <a:latin typeface="Trebuchet MS" panose="020B0603020202020204" pitchFamily="34" charset="0"/>
              <a:cs typeface="B Titr" panose="00000700000000000000" pitchFamily="2" charset="-78"/>
            </a:endParaRPr>
          </a:p>
        </p:txBody>
      </p:sp>
      <p:sp>
        <p:nvSpPr>
          <p:cNvPr id="2" name="Rectangle 6"/>
          <p:cNvSpPr>
            <a:spLocks noChangeArrowheads="1"/>
          </p:cNvSpPr>
          <p:nvPr/>
        </p:nvSpPr>
        <p:spPr bwMode="auto">
          <a:xfrm>
            <a:off x="228600" y="42672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solidFill>
                  <a:schemeClr val="accent2"/>
                </a:solidFill>
                <a:cs typeface="B Yekan" panose="00000400000000000000" pitchFamily="2" charset="-78"/>
              </a:rPr>
              <a:t>راهکار:</a:t>
            </a:r>
          </a:p>
          <a:p>
            <a:pPr algn="r" rtl="1">
              <a:spcBef>
                <a:spcPct val="20000"/>
              </a:spcBef>
            </a:pPr>
            <a:r>
              <a:rPr lang="fa-IR" sz="2800" b="1">
                <a:solidFill>
                  <a:schemeClr val="accent2"/>
                </a:solidFill>
                <a:cs typeface="B Yekan" panose="00000400000000000000" pitchFamily="2" charset="-78"/>
              </a:rPr>
              <a:t>محیط کلاسی از نظر نور، راحتی صندلی ها، رنگ دیوارها، دما و... مناسب باشد.</a:t>
            </a:r>
          </a:p>
        </p:txBody>
      </p:sp>
      <p:sp>
        <p:nvSpPr>
          <p:cNvPr id="6" name="Rectangle 5"/>
          <p:cNvSpPr>
            <a:spLocks noChangeArrowheads="1"/>
          </p:cNvSpPr>
          <p:nvPr/>
        </p:nvSpPr>
        <p:spPr bwMode="auto">
          <a:xfrm>
            <a:off x="0" y="2286000"/>
            <a:ext cx="9144000" cy="17526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7" name="Rectangle 6"/>
          <p:cNvSpPr>
            <a:spLocks noChangeArrowheads="1"/>
          </p:cNvSpPr>
          <p:nvPr/>
        </p:nvSpPr>
        <p:spPr bwMode="auto">
          <a:xfrm>
            <a:off x="0" y="4800600"/>
            <a:ext cx="9144000" cy="17526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xit" presetSubtype="0" fill="hold" grpId="0" nodeType="clickEffect">
                                  <p:stCondLst>
                                    <p:cond delay="0"/>
                                  </p:stCondLst>
                                  <p:childTnLst>
                                    <p:animEffect transition="out" filter="fade">
                                      <p:cBhvr>
                                        <p:cTn id="11" dur="2000"/>
                                        <p:tgtEl>
                                          <p:spTgt spid="6"/>
                                        </p:tgtEl>
                                      </p:cBhvr>
                                    </p:animEffect>
                                    <p:set>
                                      <p:cBhvr>
                                        <p:cTn id="12" dur="1" fill="hold">
                                          <p:stCondLst>
                                            <p:cond delay="1999"/>
                                          </p:stCondLst>
                                        </p:cTn>
                                        <p:tgtEl>
                                          <p:spTgt spid="6"/>
                                        </p:tgtEl>
                                        <p:attrNameLst>
                                          <p:attrName>style.visibility</p:attrName>
                                        </p:attrNameLst>
                                      </p:cBhvr>
                                      <p:to>
                                        <p:strVal val="hidden"/>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slide(fromBottom)">
                                      <p:cBhvr>
                                        <p:cTn id="17" dur="500"/>
                                        <p:tgtEl>
                                          <p:spTgt spid="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xit" presetSubtype="0" fill="hold" grpId="0" nodeType="clickEffect">
                                  <p:stCondLst>
                                    <p:cond delay="0"/>
                                  </p:stCondLst>
                                  <p:childTnLst>
                                    <p:animEffect transition="out" filter="fade">
                                      <p:cBhvr>
                                        <p:cTn id="21" dur="2000"/>
                                        <p:tgtEl>
                                          <p:spTgt spid="7"/>
                                        </p:tgtEl>
                                      </p:cBhvr>
                                    </p:animEffect>
                                    <p:set>
                                      <p:cBhvr>
                                        <p:cTn id="22" dur="1" fill="hold">
                                          <p:stCondLst>
                                            <p:cond delay="1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6" grpId="0" animBg="1"/>
      <p:bldP spid="7" grpId="0" animBg="1"/>
    </p:bldLst>
  </p:timing>
</p:sld>
</file>

<file path=ppt/slides/slide8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6258" name="Rectangle 2"/>
          <p:cNvSpPr>
            <a:spLocks noChangeArrowheads="1"/>
          </p:cNvSpPr>
          <p:nvPr/>
        </p:nvSpPr>
        <p:spPr bwMode="auto">
          <a:xfrm>
            <a:off x="0" y="0"/>
            <a:ext cx="9144000" cy="6858000"/>
          </a:xfrm>
          <a:prstGeom prst="rect">
            <a:avLst/>
          </a:prstGeom>
          <a:solidFill>
            <a:srgbClr val="808080"/>
          </a:solidFill>
          <a:ln w="9525">
            <a:solidFill>
              <a:srgbClr val="800000"/>
            </a:solidFill>
            <a:miter lim="800000"/>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96259" name="Rectangle 3"/>
          <p:cNvSpPr>
            <a:spLocks noGrp="1" noChangeArrowheads="1"/>
          </p:cNvSpPr>
          <p:nvPr>
            <p:ph type="body" idx="1"/>
          </p:nvPr>
        </p:nvSpPr>
        <p:spPr>
          <a:xfrm>
            <a:off x="3895725" y="5311775"/>
            <a:ext cx="1498600" cy="612775"/>
          </a:xfrm>
        </p:spPr>
        <p:txBody>
          <a:bodyPr/>
          <a:lstStyle/>
          <a:p>
            <a:pPr>
              <a:buFont typeface="Wingdings" panose="05000000000000000000" pitchFamily="2" charset="2"/>
              <a:buNone/>
            </a:pPr>
            <a:r>
              <a:rPr lang="fa-IR" smtClean="0">
                <a:cs typeface="B Yekan" panose="00000400000000000000" pitchFamily="2" charset="-78"/>
              </a:rPr>
              <a:t>بازخورد</a:t>
            </a:r>
            <a:endParaRPr lang="en-US" smtClean="0">
              <a:cs typeface="B Yekan" panose="00000400000000000000" pitchFamily="2" charset="-78"/>
            </a:endParaRPr>
          </a:p>
        </p:txBody>
      </p:sp>
      <p:sp>
        <p:nvSpPr>
          <p:cNvPr id="96260" name="Rectangle 4"/>
          <p:cNvSpPr>
            <a:spLocks noChangeArrowheads="1"/>
          </p:cNvSpPr>
          <p:nvPr/>
        </p:nvSpPr>
        <p:spPr bwMode="auto">
          <a:xfrm>
            <a:off x="3635375" y="404813"/>
            <a:ext cx="1800225" cy="649287"/>
          </a:xfrm>
          <a:prstGeom prst="rect">
            <a:avLst/>
          </a:prstGeom>
          <a:solidFill>
            <a:srgbClr val="FF6600"/>
          </a:solidFill>
          <a:ln w="9525">
            <a:solidFill>
              <a:schemeClr val="tx1"/>
            </a:solidFill>
            <a:miter lim="800000"/>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2800" b="1">
                <a:solidFill>
                  <a:schemeClr val="bg1"/>
                </a:solidFill>
                <a:latin typeface="Arial" panose="020B0604020202020204" pitchFamily="34" charset="0"/>
                <a:cs typeface="B Yekan" panose="00000400000000000000" pitchFamily="2" charset="-78"/>
              </a:rPr>
              <a:t>اختلالات</a:t>
            </a:r>
            <a:endParaRPr lang="en-US" sz="2800" b="1">
              <a:solidFill>
                <a:schemeClr val="bg1"/>
              </a:solidFill>
              <a:latin typeface="Arial" panose="020B0604020202020204" pitchFamily="34" charset="0"/>
              <a:cs typeface="B Yekan" panose="00000400000000000000" pitchFamily="2" charset="-78"/>
            </a:endParaRPr>
          </a:p>
        </p:txBody>
      </p:sp>
      <p:sp>
        <p:nvSpPr>
          <p:cNvPr id="96261" name="Rectangle 5"/>
          <p:cNvSpPr>
            <a:spLocks noChangeArrowheads="1"/>
          </p:cNvSpPr>
          <p:nvPr/>
        </p:nvSpPr>
        <p:spPr bwMode="auto">
          <a:xfrm>
            <a:off x="395288" y="3284538"/>
            <a:ext cx="1079500" cy="649287"/>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b="1">
                <a:solidFill>
                  <a:schemeClr val="bg2"/>
                </a:solidFill>
                <a:latin typeface="Arial" panose="020B0604020202020204" pitchFamily="34" charset="0"/>
                <a:cs typeface="B Yekan" panose="00000400000000000000" pitchFamily="2" charset="-78"/>
              </a:rPr>
              <a:t>پیام فرست</a:t>
            </a:r>
            <a:endParaRPr lang="en-US" b="1">
              <a:solidFill>
                <a:schemeClr val="bg2"/>
              </a:solidFill>
              <a:latin typeface="Arial" panose="020B0604020202020204" pitchFamily="34" charset="0"/>
              <a:cs typeface="B Yekan" panose="00000400000000000000" pitchFamily="2" charset="-78"/>
            </a:endParaRPr>
          </a:p>
        </p:txBody>
      </p:sp>
      <p:sp>
        <p:nvSpPr>
          <p:cNvPr id="96262" name="Rectangle 6"/>
          <p:cNvSpPr>
            <a:spLocks noChangeArrowheads="1"/>
          </p:cNvSpPr>
          <p:nvPr/>
        </p:nvSpPr>
        <p:spPr bwMode="auto">
          <a:xfrm>
            <a:off x="1835150" y="3284538"/>
            <a:ext cx="1079500" cy="649287"/>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b="1">
                <a:solidFill>
                  <a:schemeClr val="bg2"/>
                </a:solidFill>
                <a:latin typeface="Arial" panose="020B0604020202020204" pitchFamily="34" charset="0"/>
                <a:cs typeface="B Yekan" panose="00000400000000000000" pitchFamily="2" charset="-78"/>
              </a:rPr>
              <a:t>رمزگذار</a:t>
            </a:r>
            <a:endParaRPr lang="en-US" b="1">
              <a:solidFill>
                <a:schemeClr val="bg2"/>
              </a:solidFill>
              <a:latin typeface="Arial" panose="020B0604020202020204" pitchFamily="34" charset="0"/>
              <a:cs typeface="B Yekan" panose="00000400000000000000" pitchFamily="2" charset="-78"/>
            </a:endParaRPr>
          </a:p>
        </p:txBody>
      </p:sp>
      <p:sp>
        <p:nvSpPr>
          <p:cNvPr id="96263" name="Rectangle 7"/>
          <p:cNvSpPr>
            <a:spLocks noChangeArrowheads="1"/>
          </p:cNvSpPr>
          <p:nvPr/>
        </p:nvSpPr>
        <p:spPr bwMode="auto">
          <a:xfrm>
            <a:off x="3203575" y="3284538"/>
            <a:ext cx="1079500" cy="649287"/>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b="1">
                <a:solidFill>
                  <a:schemeClr val="bg2"/>
                </a:solidFill>
                <a:latin typeface="Arial" panose="020B0604020202020204" pitchFamily="34" charset="0"/>
                <a:cs typeface="B Yekan" panose="00000400000000000000" pitchFamily="2" charset="-78"/>
              </a:rPr>
              <a:t>پیام</a:t>
            </a:r>
            <a:endParaRPr lang="en-US" b="1">
              <a:solidFill>
                <a:schemeClr val="bg2"/>
              </a:solidFill>
              <a:latin typeface="Arial" panose="020B0604020202020204" pitchFamily="34" charset="0"/>
              <a:cs typeface="B Yekan" panose="00000400000000000000" pitchFamily="2" charset="-78"/>
            </a:endParaRPr>
          </a:p>
        </p:txBody>
      </p:sp>
      <p:sp>
        <p:nvSpPr>
          <p:cNvPr id="96264" name="Rectangle 8"/>
          <p:cNvSpPr>
            <a:spLocks noChangeArrowheads="1"/>
          </p:cNvSpPr>
          <p:nvPr/>
        </p:nvSpPr>
        <p:spPr bwMode="auto">
          <a:xfrm>
            <a:off x="4572000" y="3284538"/>
            <a:ext cx="1079500" cy="649287"/>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b="1">
                <a:solidFill>
                  <a:schemeClr val="bg2"/>
                </a:solidFill>
                <a:latin typeface="Arial" panose="020B0604020202020204" pitchFamily="34" charset="0"/>
                <a:cs typeface="B Yekan" panose="00000400000000000000" pitchFamily="2" charset="-78"/>
              </a:rPr>
              <a:t>مجرا</a:t>
            </a:r>
            <a:endParaRPr lang="en-US" b="1">
              <a:solidFill>
                <a:schemeClr val="bg2"/>
              </a:solidFill>
              <a:latin typeface="Arial" panose="020B0604020202020204" pitchFamily="34" charset="0"/>
              <a:cs typeface="B Yekan" panose="00000400000000000000" pitchFamily="2" charset="-78"/>
            </a:endParaRPr>
          </a:p>
        </p:txBody>
      </p:sp>
      <p:sp>
        <p:nvSpPr>
          <p:cNvPr id="96265" name="Rectangle 9"/>
          <p:cNvSpPr>
            <a:spLocks noChangeArrowheads="1"/>
          </p:cNvSpPr>
          <p:nvPr/>
        </p:nvSpPr>
        <p:spPr bwMode="auto">
          <a:xfrm>
            <a:off x="5940425" y="3284538"/>
            <a:ext cx="1079500" cy="649287"/>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b="1">
                <a:solidFill>
                  <a:schemeClr val="bg2"/>
                </a:solidFill>
                <a:latin typeface="Arial" panose="020B0604020202020204" pitchFamily="34" charset="0"/>
                <a:cs typeface="B Yekan" panose="00000400000000000000" pitchFamily="2" charset="-78"/>
              </a:rPr>
              <a:t>رمزگشا</a:t>
            </a:r>
            <a:endParaRPr lang="en-US" b="1">
              <a:solidFill>
                <a:schemeClr val="bg2"/>
              </a:solidFill>
              <a:latin typeface="Arial" panose="020B0604020202020204" pitchFamily="34" charset="0"/>
              <a:cs typeface="B Yekan" panose="00000400000000000000" pitchFamily="2" charset="-78"/>
            </a:endParaRPr>
          </a:p>
        </p:txBody>
      </p:sp>
      <p:sp>
        <p:nvSpPr>
          <p:cNvPr id="96266" name="Rectangle 10"/>
          <p:cNvSpPr>
            <a:spLocks noChangeArrowheads="1"/>
          </p:cNvSpPr>
          <p:nvPr/>
        </p:nvSpPr>
        <p:spPr bwMode="auto">
          <a:xfrm>
            <a:off x="7308850" y="3284538"/>
            <a:ext cx="1079500" cy="649287"/>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b="1">
                <a:solidFill>
                  <a:schemeClr val="bg2"/>
                </a:solidFill>
                <a:latin typeface="Arial" panose="020B0604020202020204" pitchFamily="34" charset="0"/>
                <a:cs typeface="B Yekan" panose="00000400000000000000" pitchFamily="2" charset="-78"/>
              </a:rPr>
              <a:t>مقصد</a:t>
            </a:r>
            <a:endParaRPr lang="en-US" b="1">
              <a:solidFill>
                <a:schemeClr val="bg2"/>
              </a:solidFill>
              <a:latin typeface="Arial" panose="020B0604020202020204" pitchFamily="34" charset="0"/>
              <a:cs typeface="B Yekan" panose="00000400000000000000" pitchFamily="2" charset="-78"/>
            </a:endParaRPr>
          </a:p>
        </p:txBody>
      </p:sp>
      <p:sp>
        <p:nvSpPr>
          <p:cNvPr id="96267" name="Rectangle 11"/>
          <p:cNvSpPr>
            <a:spLocks noChangeArrowheads="1"/>
          </p:cNvSpPr>
          <p:nvPr/>
        </p:nvSpPr>
        <p:spPr bwMode="auto">
          <a:xfrm>
            <a:off x="179388" y="1916113"/>
            <a:ext cx="1079500" cy="649287"/>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b="1">
                <a:solidFill>
                  <a:schemeClr val="bg2"/>
                </a:solidFill>
                <a:latin typeface="Arial" panose="020B0604020202020204" pitchFamily="34" charset="0"/>
                <a:cs typeface="B Yekan" panose="00000400000000000000" pitchFamily="2" charset="-78"/>
              </a:rPr>
              <a:t>محتوای</a:t>
            </a:r>
          </a:p>
          <a:p>
            <a:pPr algn="ctr"/>
            <a:r>
              <a:rPr lang="fa-IR" b="1">
                <a:solidFill>
                  <a:schemeClr val="bg2"/>
                </a:solidFill>
                <a:latin typeface="Arial" panose="020B0604020202020204" pitchFamily="34" charset="0"/>
                <a:cs typeface="B Yekan" panose="00000400000000000000" pitchFamily="2" charset="-78"/>
              </a:rPr>
              <a:t> مقصود</a:t>
            </a:r>
            <a:endParaRPr lang="en-US" b="1">
              <a:solidFill>
                <a:schemeClr val="bg2"/>
              </a:solidFill>
              <a:latin typeface="Arial" panose="020B0604020202020204" pitchFamily="34" charset="0"/>
              <a:cs typeface="B Yekan" panose="00000400000000000000" pitchFamily="2" charset="-78"/>
            </a:endParaRPr>
          </a:p>
        </p:txBody>
      </p:sp>
      <p:sp>
        <p:nvSpPr>
          <p:cNvPr id="96268" name="Rectangle 12"/>
          <p:cNvSpPr>
            <a:spLocks noChangeArrowheads="1"/>
          </p:cNvSpPr>
          <p:nvPr/>
        </p:nvSpPr>
        <p:spPr bwMode="auto">
          <a:xfrm>
            <a:off x="179388" y="4651375"/>
            <a:ext cx="1079500" cy="64928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b="1">
                <a:solidFill>
                  <a:schemeClr val="bg2"/>
                </a:solidFill>
                <a:latin typeface="Arial" panose="020B0604020202020204" pitchFamily="34" charset="0"/>
                <a:cs typeface="B Yekan" panose="00000400000000000000" pitchFamily="2" charset="-78"/>
              </a:rPr>
              <a:t>تاثیر </a:t>
            </a:r>
          </a:p>
          <a:p>
            <a:pPr algn="ctr"/>
            <a:r>
              <a:rPr lang="fa-IR" b="1">
                <a:solidFill>
                  <a:schemeClr val="bg2"/>
                </a:solidFill>
                <a:latin typeface="Arial" panose="020B0604020202020204" pitchFamily="34" charset="0"/>
                <a:cs typeface="B Yekan" panose="00000400000000000000" pitchFamily="2" charset="-78"/>
              </a:rPr>
              <a:t>مقصود</a:t>
            </a:r>
            <a:endParaRPr lang="en-US" b="1">
              <a:solidFill>
                <a:schemeClr val="bg2"/>
              </a:solidFill>
              <a:latin typeface="Arial" panose="020B0604020202020204" pitchFamily="34" charset="0"/>
              <a:cs typeface="B Yekan" panose="00000400000000000000" pitchFamily="2" charset="-78"/>
            </a:endParaRPr>
          </a:p>
        </p:txBody>
      </p:sp>
      <p:sp>
        <p:nvSpPr>
          <p:cNvPr id="96269" name="Rectangle 13"/>
          <p:cNvSpPr>
            <a:spLocks noChangeArrowheads="1"/>
          </p:cNvSpPr>
          <p:nvPr/>
        </p:nvSpPr>
        <p:spPr bwMode="auto">
          <a:xfrm>
            <a:off x="7885113" y="1989138"/>
            <a:ext cx="1079500" cy="649287"/>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b="1">
                <a:solidFill>
                  <a:schemeClr val="bg2"/>
                </a:solidFill>
                <a:latin typeface="Arial" panose="020B0604020202020204" pitchFamily="34" charset="0"/>
                <a:cs typeface="B Yekan" panose="00000400000000000000" pitchFamily="2" charset="-78"/>
              </a:rPr>
              <a:t>محتوای</a:t>
            </a:r>
          </a:p>
          <a:p>
            <a:pPr algn="ctr"/>
            <a:r>
              <a:rPr lang="fa-IR" b="1">
                <a:solidFill>
                  <a:schemeClr val="bg2"/>
                </a:solidFill>
                <a:latin typeface="Arial" panose="020B0604020202020204" pitchFamily="34" charset="0"/>
                <a:cs typeface="B Yekan" panose="00000400000000000000" pitchFamily="2" charset="-78"/>
              </a:rPr>
              <a:t> مشهود</a:t>
            </a:r>
            <a:endParaRPr lang="en-US" b="1">
              <a:solidFill>
                <a:schemeClr val="bg2"/>
              </a:solidFill>
              <a:latin typeface="Arial" panose="020B0604020202020204" pitchFamily="34" charset="0"/>
              <a:cs typeface="B Yekan" panose="00000400000000000000" pitchFamily="2" charset="-78"/>
            </a:endParaRPr>
          </a:p>
        </p:txBody>
      </p:sp>
      <p:sp>
        <p:nvSpPr>
          <p:cNvPr id="96270" name="Rectangle 14"/>
          <p:cNvSpPr>
            <a:spLocks noChangeArrowheads="1"/>
          </p:cNvSpPr>
          <p:nvPr/>
        </p:nvSpPr>
        <p:spPr bwMode="auto">
          <a:xfrm>
            <a:off x="7885113" y="4508500"/>
            <a:ext cx="1079500" cy="649288"/>
          </a:xfrm>
          <a:prstGeom prst="rect">
            <a:avLst/>
          </a:prstGeom>
          <a:solidFill>
            <a:schemeClr val="accent1"/>
          </a:solidFill>
          <a:ln w="9525">
            <a:solidFill>
              <a:schemeClr val="tx1"/>
            </a:solidFill>
            <a:miter lim="800000"/>
            <a:headEnd/>
            <a:tailEnd/>
          </a:ln>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b="1">
                <a:solidFill>
                  <a:schemeClr val="bg2"/>
                </a:solidFill>
                <a:latin typeface="Arial" panose="020B0604020202020204" pitchFamily="34" charset="0"/>
                <a:cs typeface="B Yekan" panose="00000400000000000000" pitchFamily="2" charset="-78"/>
              </a:rPr>
              <a:t>تاثیر </a:t>
            </a:r>
          </a:p>
          <a:p>
            <a:pPr algn="ctr"/>
            <a:r>
              <a:rPr lang="fa-IR" b="1">
                <a:solidFill>
                  <a:schemeClr val="bg2"/>
                </a:solidFill>
                <a:latin typeface="Arial" panose="020B0604020202020204" pitchFamily="34" charset="0"/>
                <a:cs typeface="B Yekan" panose="00000400000000000000" pitchFamily="2" charset="-78"/>
              </a:rPr>
              <a:t>مشهود</a:t>
            </a:r>
            <a:endParaRPr lang="en-US" b="1">
              <a:solidFill>
                <a:schemeClr val="bg2"/>
              </a:solidFill>
              <a:latin typeface="Arial" panose="020B0604020202020204" pitchFamily="34" charset="0"/>
              <a:cs typeface="B Yekan" panose="00000400000000000000" pitchFamily="2" charset="-78"/>
            </a:endParaRPr>
          </a:p>
        </p:txBody>
      </p:sp>
      <p:sp>
        <p:nvSpPr>
          <p:cNvPr id="96271" name="Line 15"/>
          <p:cNvSpPr>
            <a:spLocks noChangeShapeType="1"/>
          </p:cNvSpPr>
          <p:nvPr/>
        </p:nvSpPr>
        <p:spPr bwMode="auto">
          <a:xfrm>
            <a:off x="5435600" y="1052513"/>
            <a:ext cx="2303463" cy="2160587"/>
          </a:xfrm>
          <a:prstGeom prst="line">
            <a:avLst/>
          </a:prstGeom>
          <a:noFill/>
          <a:ln w="73025">
            <a:solidFill>
              <a:schemeClr val="tx1"/>
            </a:solidFill>
            <a:round/>
            <a:headEnd/>
            <a:tailEnd type="stealth" w="med" len="med"/>
          </a:ln>
          <a:extLst>
            <a:ext uri="{909E8E84-426E-40DD-AFC4-6F175D3DCCD1}">
              <a14:hiddenFill xmlns:a14="http://schemas.microsoft.com/office/drawing/2010/main">
                <a:noFill/>
              </a14:hiddenFill>
            </a:ext>
          </a:extLst>
        </p:spPr>
        <p:txBody>
          <a:bodyPr/>
          <a:lstStyle/>
          <a:p>
            <a:endParaRPr lang="fa-IR"/>
          </a:p>
        </p:txBody>
      </p:sp>
      <p:sp>
        <p:nvSpPr>
          <p:cNvPr id="96272" name="Line 16"/>
          <p:cNvSpPr>
            <a:spLocks noChangeShapeType="1"/>
          </p:cNvSpPr>
          <p:nvPr/>
        </p:nvSpPr>
        <p:spPr bwMode="auto">
          <a:xfrm>
            <a:off x="5148263" y="1052513"/>
            <a:ext cx="1150937" cy="2160587"/>
          </a:xfrm>
          <a:prstGeom prst="line">
            <a:avLst/>
          </a:prstGeom>
          <a:noFill/>
          <a:ln w="73025">
            <a:solidFill>
              <a:schemeClr val="tx1"/>
            </a:solidFill>
            <a:round/>
            <a:headEnd/>
            <a:tailEnd type="stealth" w="med" len="med"/>
          </a:ln>
          <a:extLst>
            <a:ext uri="{909E8E84-426E-40DD-AFC4-6F175D3DCCD1}">
              <a14:hiddenFill xmlns:a14="http://schemas.microsoft.com/office/drawing/2010/main">
                <a:noFill/>
              </a14:hiddenFill>
            </a:ext>
          </a:extLst>
        </p:spPr>
        <p:txBody>
          <a:bodyPr/>
          <a:lstStyle/>
          <a:p>
            <a:endParaRPr lang="fa-IR"/>
          </a:p>
        </p:txBody>
      </p:sp>
      <p:sp>
        <p:nvSpPr>
          <p:cNvPr id="96273" name="Line 17"/>
          <p:cNvSpPr>
            <a:spLocks noChangeShapeType="1"/>
          </p:cNvSpPr>
          <p:nvPr/>
        </p:nvSpPr>
        <p:spPr bwMode="auto">
          <a:xfrm>
            <a:off x="4859338" y="1052513"/>
            <a:ext cx="217487" cy="2232025"/>
          </a:xfrm>
          <a:prstGeom prst="line">
            <a:avLst/>
          </a:prstGeom>
          <a:noFill/>
          <a:ln w="73025">
            <a:solidFill>
              <a:schemeClr val="tx1"/>
            </a:solidFill>
            <a:round/>
            <a:headEnd/>
            <a:tailEnd type="stealth" w="med" len="med"/>
          </a:ln>
          <a:extLst>
            <a:ext uri="{909E8E84-426E-40DD-AFC4-6F175D3DCCD1}">
              <a14:hiddenFill xmlns:a14="http://schemas.microsoft.com/office/drawing/2010/main">
                <a:noFill/>
              </a14:hiddenFill>
            </a:ext>
          </a:extLst>
        </p:spPr>
        <p:txBody>
          <a:bodyPr/>
          <a:lstStyle/>
          <a:p>
            <a:endParaRPr lang="fa-IR"/>
          </a:p>
        </p:txBody>
      </p:sp>
      <p:sp>
        <p:nvSpPr>
          <p:cNvPr id="96274" name="Line 18"/>
          <p:cNvSpPr>
            <a:spLocks noChangeShapeType="1"/>
          </p:cNvSpPr>
          <p:nvPr/>
        </p:nvSpPr>
        <p:spPr bwMode="auto">
          <a:xfrm flipH="1">
            <a:off x="3851275" y="1052513"/>
            <a:ext cx="504825" cy="2232025"/>
          </a:xfrm>
          <a:prstGeom prst="line">
            <a:avLst/>
          </a:prstGeom>
          <a:noFill/>
          <a:ln w="73025">
            <a:solidFill>
              <a:schemeClr val="tx1"/>
            </a:solidFill>
            <a:round/>
            <a:headEnd/>
            <a:tailEnd type="stealth" w="med" len="med"/>
          </a:ln>
          <a:extLst>
            <a:ext uri="{909E8E84-426E-40DD-AFC4-6F175D3DCCD1}">
              <a14:hiddenFill xmlns:a14="http://schemas.microsoft.com/office/drawing/2010/main">
                <a:noFill/>
              </a14:hiddenFill>
            </a:ext>
          </a:extLst>
        </p:spPr>
        <p:txBody>
          <a:bodyPr/>
          <a:lstStyle/>
          <a:p>
            <a:endParaRPr lang="fa-IR"/>
          </a:p>
        </p:txBody>
      </p:sp>
      <p:sp>
        <p:nvSpPr>
          <p:cNvPr id="96275" name="Line 19"/>
          <p:cNvSpPr>
            <a:spLocks noChangeShapeType="1"/>
          </p:cNvSpPr>
          <p:nvPr/>
        </p:nvSpPr>
        <p:spPr bwMode="auto">
          <a:xfrm flipH="1">
            <a:off x="2555875" y="1052513"/>
            <a:ext cx="1368425" cy="2232025"/>
          </a:xfrm>
          <a:prstGeom prst="line">
            <a:avLst/>
          </a:prstGeom>
          <a:noFill/>
          <a:ln w="73025">
            <a:solidFill>
              <a:schemeClr val="tx1"/>
            </a:solidFill>
            <a:round/>
            <a:headEnd/>
            <a:tailEnd type="stealth" w="med" len="med"/>
          </a:ln>
          <a:extLst>
            <a:ext uri="{909E8E84-426E-40DD-AFC4-6F175D3DCCD1}">
              <a14:hiddenFill xmlns:a14="http://schemas.microsoft.com/office/drawing/2010/main">
                <a:noFill/>
              </a14:hiddenFill>
            </a:ext>
          </a:extLst>
        </p:spPr>
        <p:txBody>
          <a:bodyPr/>
          <a:lstStyle/>
          <a:p>
            <a:endParaRPr lang="fa-IR"/>
          </a:p>
        </p:txBody>
      </p:sp>
      <p:sp>
        <p:nvSpPr>
          <p:cNvPr id="96276" name="Line 20"/>
          <p:cNvSpPr>
            <a:spLocks noChangeShapeType="1"/>
          </p:cNvSpPr>
          <p:nvPr/>
        </p:nvSpPr>
        <p:spPr bwMode="auto">
          <a:xfrm flipH="1">
            <a:off x="1403350" y="1052513"/>
            <a:ext cx="2160588" cy="2089150"/>
          </a:xfrm>
          <a:prstGeom prst="line">
            <a:avLst/>
          </a:prstGeom>
          <a:noFill/>
          <a:ln w="73025">
            <a:solidFill>
              <a:schemeClr val="tx1"/>
            </a:solidFill>
            <a:round/>
            <a:headEnd/>
            <a:tailEnd type="stealth" w="med" len="med"/>
          </a:ln>
          <a:extLst>
            <a:ext uri="{909E8E84-426E-40DD-AFC4-6F175D3DCCD1}">
              <a14:hiddenFill xmlns:a14="http://schemas.microsoft.com/office/drawing/2010/main">
                <a:noFill/>
              </a14:hiddenFill>
            </a:ext>
          </a:extLst>
        </p:spPr>
        <p:txBody>
          <a:bodyPr/>
          <a:lstStyle/>
          <a:p>
            <a:endParaRPr lang="fa-IR"/>
          </a:p>
        </p:txBody>
      </p:sp>
      <p:sp>
        <p:nvSpPr>
          <p:cNvPr id="96277" name="Line 21"/>
          <p:cNvSpPr>
            <a:spLocks noChangeShapeType="1"/>
          </p:cNvSpPr>
          <p:nvPr/>
        </p:nvSpPr>
        <p:spPr bwMode="auto">
          <a:xfrm>
            <a:off x="827088" y="2563813"/>
            <a:ext cx="431800" cy="720725"/>
          </a:xfrm>
          <a:prstGeom prst="line">
            <a:avLst/>
          </a:prstGeom>
          <a:noFill/>
          <a:ln w="5715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a-IR"/>
          </a:p>
        </p:txBody>
      </p:sp>
      <p:sp>
        <p:nvSpPr>
          <p:cNvPr id="96278" name="Line 22"/>
          <p:cNvSpPr>
            <a:spLocks noChangeShapeType="1"/>
          </p:cNvSpPr>
          <p:nvPr/>
        </p:nvSpPr>
        <p:spPr bwMode="auto">
          <a:xfrm flipH="1">
            <a:off x="684213" y="3933825"/>
            <a:ext cx="503237" cy="647700"/>
          </a:xfrm>
          <a:prstGeom prst="line">
            <a:avLst/>
          </a:prstGeom>
          <a:noFill/>
          <a:ln w="5715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a-IR"/>
          </a:p>
        </p:txBody>
      </p:sp>
      <p:sp>
        <p:nvSpPr>
          <p:cNvPr id="96279" name="Line 23"/>
          <p:cNvSpPr>
            <a:spLocks noChangeShapeType="1"/>
          </p:cNvSpPr>
          <p:nvPr/>
        </p:nvSpPr>
        <p:spPr bwMode="auto">
          <a:xfrm flipH="1">
            <a:off x="250825" y="2636838"/>
            <a:ext cx="0" cy="1800225"/>
          </a:xfrm>
          <a:prstGeom prst="line">
            <a:avLst/>
          </a:prstGeom>
          <a:noFill/>
          <a:ln w="57150">
            <a:solidFill>
              <a:srgbClr val="FFCC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a-IR"/>
          </a:p>
        </p:txBody>
      </p:sp>
      <p:sp>
        <p:nvSpPr>
          <p:cNvPr id="96280" name="Line 24"/>
          <p:cNvSpPr>
            <a:spLocks noChangeShapeType="1"/>
          </p:cNvSpPr>
          <p:nvPr/>
        </p:nvSpPr>
        <p:spPr bwMode="auto">
          <a:xfrm flipH="1">
            <a:off x="8532813" y="2636838"/>
            <a:ext cx="0" cy="1800225"/>
          </a:xfrm>
          <a:prstGeom prst="line">
            <a:avLst/>
          </a:prstGeom>
          <a:noFill/>
          <a:ln w="57150">
            <a:solidFill>
              <a:srgbClr val="FFCC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a-IR"/>
          </a:p>
        </p:txBody>
      </p:sp>
      <p:sp>
        <p:nvSpPr>
          <p:cNvPr id="96281" name="Line 25"/>
          <p:cNvSpPr>
            <a:spLocks noChangeShapeType="1"/>
          </p:cNvSpPr>
          <p:nvPr/>
        </p:nvSpPr>
        <p:spPr bwMode="auto">
          <a:xfrm flipH="1">
            <a:off x="7956550" y="2636838"/>
            <a:ext cx="287338" cy="647700"/>
          </a:xfrm>
          <a:prstGeom prst="line">
            <a:avLst/>
          </a:prstGeom>
          <a:noFill/>
          <a:ln w="5715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a-IR"/>
          </a:p>
        </p:txBody>
      </p:sp>
      <p:sp>
        <p:nvSpPr>
          <p:cNvPr id="96282" name="Line 26"/>
          <p:cNvSpPr>
            <a:spLocks noChangeShapeType="1"/>
          </p:cNvSpPr>
          <p:nvPr/>
        </p:nvSpPr>
        <p:spPr bwMode="auto">
          <a:xfrm>
            <a:off x="7812088" y="3933825"/>
            <a:ext cx="431800" cy="503238"/>
          </a:xfrm>
          <a:prstGeom prst="line">
            <a:avLst/>
          </a:prstGeom>
          <a:noFill/>
          <a:ln w="5715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a-IR"/>
          </a:p>
        </p:txBody>
      </p:sp>
      <p:sp>
        <p:nvSpPr>
          <p:cNvPr id="96283" name="Line 27"/>
          <p:cNvSpPr>
            <a:spLocks noChangeShapeType="1"/>
          </p:cNvSpPr>
          <p:nvPr/>
        </p:nvSpPr>
        <p:spPr bwMode="auto">
          <a:xfrm>
            <a:off x="7596188" y="3933825"/>
            <a:ext cx="0" cy="1223963"/>
          </a:xfrm>
          <a:prstGeom prst="line">
            <a:avLst/>
          </a:prstGeom>
          <a:noFill/>
          <a:ln w="57150">
            <a:solidFill>
              <a:srgbClr val="FF0000"/>
            </a:solidFill>
            <a:round/>
            <a:headEnd/>
            <a:tailEnd/>
          </a:ln>
          <a:extLst>
            <a:ext uri="{909E8E84-426E-40DD-AFC4-6F175D3DCCD1}">
              <a14:hiddenFill xmlns:a14="http://schemas.microsoft.com/office/drawing/2010/main">
                <a:noFill/>
              </a14:hiddenFill>
            </a:ext>
          </a:extLst>
        </p:spPr>
        <p:txBody>
          <a:bodyPr/>
          <a:lstStyle/>
          <a:p>
            <a:endParaRPr lang="fa-IR"/>
          </a:p>
        </p:txBody>
      </p:sp>
      <p:sp>
        <p:nvSpPr>
          <p:cNvPr id="96284" name="Line 28"/>
          <p:cNvSpPr>
            <a:spLocks noChangeShapeType="1"/>
          </p:cNvSpPr>
          <p:nvPr/>
        </p:nvSpPr>
        <p:spPr bwMode="auto">
          <a:xfrm flipH="1">
            <a:off x="1403350" y="5157788"/>
            <a:ext cx="6192838" cy="0"/>
          </a:xfrm>
          <a:prstGeom prst="line">
            <a:avLst/>
          </a:prstGeom>
          <a:noFill/>
          <a:ln w="66675">
            <a:solidFill>
              <a:srgbClr val="FF0000"/>
            </a:solidFill>
            <a:round/>
            <a:headEnd/>
            <a:tailEnd/>
          </a:ln>
          <a:extLst>
            <a:ext uri="{909E8E84-426E-40DD-AFC4-6F175D3DCCD1}">
              <a14:hiddenFill xmlns:a14="http://schemas.microsoft.com/office/drawing/2010/main">
                <a:noFill/>
              </a14:hiddenFill>
            </a:ext>
          </a:extLst>
        </p:spPr>
        <p:txBody>
          <a:bodyPr/>
          <a:lstStyle/>
          <a:p>
            <a:endParaRPr lang="fa-IR"/>
          </a:p>
        </p:txBody>
      </p:sp>
      <p:sp>
        <p:nvSpPr>
          <p:cNvPr id="96285" name="Line 29"/>
          <p:cNvSpPr>
            <a:spLocks noChangeShapeType="1"/>
          </p:cNvSpPr>
          <p:nvPr/>
        </p:nvSpPr>
        <p:spPr bwMode="auto">
          <a:xfrm>
            <a:off x="1403350" y="3933825"/>
            <a:ext cx="0" cy="1223963"/>
          </a:xfrm>
          <a:prstGeom prst="line">
            <a:avLst/>
          </a:prstGeom>
          <a:noFill/>
          <a:ln w="63500">
            <a:solidFill>
              <a:srgbClr val="FF0000"/>
            </a:solidFill>
            <a:round/>
            <a:headEnd type="triangle" w="med" len="med"/>
            <a:tailEnd/>
          </a:ln>
          <a:extLst>
            <a:ext uri="{909E8E84-426E-40DD-AFC4-6F175D3DCCD1}">
              <a14:hiddenFill xmlns:a14="http://schemas.microsoft.com/office/drawing/2010/main">
                <a:noFill/>
              </a14:hiddenFill>
            </a:ext>
          </a:extLst>
        </p:spPr>
        <p:txBody>
          <a:bodyPr/>
          <a:lstStyle/>
          <a:p>
            <a:endParaRPr lang="fa-IR"/>
          </a:p>
        </p:txBody>
      </p:sp>
      <p:sp>
        <p:nvSpPr>
          <p:cNvPr id="96286" name="Line 30"/>
          <p:cNvSpPr>
            <a:spLocks noChangeShapeType="1"/>
          </p:cNvSpPr>
          <p:nvPr/>
        </p:nvSpPr>
        <p:spPr bwMode="auto">
          <a:xfrm>
            <a:off x="1476375" y="3573463"/>
            <a:ext cx="431800" cy="0"/>
          </a:xfrm>
          <a:prstGeom prst="line">
            <a:avLst/>
          </a:prstGeom>
          <a:noFill/>
          <a:ln w="79375">
            <a:solidFill>
              <a:srgbClr val="99CC00"/>
            </a:solidFill>
            <a:round/>
            <a:headEnd/>
            <a:tailEnd type="arrow" w="med" len="med"/>
          </a:ln>
          <a:extLst>
            <a:ext uri="{909E8E84-426E-40DD-AFC4-6F175D3DCCD1}">
              <a14:hiddenFill xmlns:a14="http://schemas.microsoft.com/office/drawing/2010/main">
                <a:noFill/>
              </a14:hiddenFill>
            </a:ext>
          </a:extLst>
        </p:spPr>
        <p:txBody>
          <a:bodyPr/>
          <a:lstStyle/>
          <a:p>
            <a:endParaRPr lang="fa-IR"/>
          </a:p>
        </p:txBody>
      </p:sp>
      <p:sp>
        <p:nvSpPr>
          <p:cNvPr id="96287" name="Line 31"/>
          <p:cNvSpPr>
            <a:spLocks noChangeShapeType="1"/>
          </p:cNvSpPr>
          <p:nvPr/>
        </p:nvSpPr>
        <p:spPr bwMode="auto">
          <a:xfrm>
            <a:off x="2916238" y="3573463"/>
            <a:ext cx="431800" cy="0"/>
          </a:xfrm>
          <a:prstGeom prst="line">
            <a:avLst/>
          </a:prstGeom>
          <a:noFill/>
          <a:ln w="79375">
            <a:solidFill>
              <a:srgbClr val="99CC00"/>
            </a:solidFill>
            <a:round/>
            <a:headEnd/>
            <a:tailEnd type="arrow" w="med" len="med"/>
          </a:ln>
          <a:extLst>
            <a:ext uri="{909E8E84-426E-40DD-AFC4-6F175D3DCCD1}">
              <a14:hiddenFill xmlns:a14="http://schemas.microsoft.com/office/drawing/2010/main">
                <a:noFill/>
              </a14:hiddenFill>
            </a:ext>
          </a:extLst>
        </p:spPr>
        <p:txBody>
          <a:bodyPr/>
          <a:lstStyle/>
          <a:p>
            <a:endParaRPr lang="fa-IR"/>
          </a:p>
        </p:txBody>
      </p:sp>
      <p:sp>
        <p:nvSpPr>
          <p:cNvPr id="96288" name="Line 32"/>
          <p:cNvSpPr>
            <a:spLocks noChangeShapeType="1"/>
          </p:cNvSpPr>
          <p:nvPr/>
        </p:nvSpPr>
        <p:spPr bwMode="auto">
          <a:xfrm>
            <a:off x="4211638" y="3573463"/>
            <a:ext cx="503237" cy="0"/>
          </a:xfrm>
          <a:prstGeom prst="line">
            <a:avLst/>
          </a:prstGeom>
          <a:noFill/>
          <a:ln w="79375">
            <a:solidFill>
              <a:srgbClr val="99CC00"/>
            </a:solidFill>
            <a:round/>
            <a:headEnd/>
            <a:tailEnd type="arrow" w="med" len="med"/>
          </a:ln>
          <a:extLst>
            <a:ext uri="{909E8E84-426E-40DD-AFC4-6F175D3DCCD1}">
              <a14:hiddenFill xmlns:a14="http://schemas.microsoft.com/office/drawing/2010/main">
                <a:noFill/>
              </a14:hiddenFill>
            </a:ext>
          </a:extLst>
        </p:spPr>
        <p:txBody>
          <a:bodyPr/>
          <a:lstStyle/>
          <a:p>
            <a:endParaRPr lang="fa-IR"/>
          </a:p>
        </p:txBody>
      </p:sp>
      <p:sp>
        <p:nvSpPr>
          <p:cNvPr id="96289" name="Line 33"/>
          <p:cNvSpPr>
            <a:spLocks noChangeShapeType="1"/>
          </p:cNvSpPr>
          <p:nvPr/>
        </p:nvSpPr>
        <p:spPr bwMode="auto">
          <a:xfrm>
            <a:off x="5580063" y="3573463"/>
            <a:ext cx="503237" cy="0"/>
          </a:xfrm>
          <a:prstGeom prst="line">
            <a:avLst/>
          </a:prstGeom>
          <a:noFill/>
          <a:ln w="79375">
            <a:solidFill>
              <a:srgbClr val="99CC00"/>
            </a:solidFill>
            <a:round/>
            <a:headEnd/>
            <a:tailEnd type="arrow" w="med" len="med"/>
          </a:ln>
          <a:extLst>
            <a:ext uri="{909E8E84-426E-40DD-AFC4-6F175D3DCCD1}">
              <a14:hiddenFill xmlns:a14="http://schemas.microsoft.com/office/drawing/2010/main">
                <a:noFill/>
              </a14:hiddenFill>
            </a:ext>
          </a:extLst>
        </p:spPr>
        <p:txBody>
          <a:bodyPr/>
          <a:lstStyle/>
          <a:p>
            <a:endParaRPr lang="fa-IR"/>
          </a:p>
        </p:txBody>
      </p:sp>
      <p:sp>
        <p:nvSpPr>
          <p:cNvPr id="96290" name="Line 34"/>
          <p:cNvSpPr>
            <a:spLocks noChangeShapeType="1"/>
          </p:cNvSpPr>
          <p:nvPr/>
        </p:nvSpPr>
        <p:spPr bwMode="auto">
          <a:xfrm>
            <a:off x="6948488" y="3573463"/>
            <a:ext cx="431800" cy="0"/>
          </a:xfrm>
          <a:prstGeom prst="line">
            <a:avLst/>
          </a:prstGeom>
          <a:noFill/>
          <a:ln w="79375">
            <a:solidFill>
              <a:srgbClr val="99CC00"/>
            </a:solidFill>
            <a:round/>
            <a:headEnd/>
            <a:tailEnd type="arrow" w="med" len="med"/>
          </a:ln>
          <a:extLst>
            <a:ext uri="{909E8E84-426E-40DD-AFC4-6F175D3DCCD1}">
              <a14:hiddenFill xmlns:a14="http://schemas.microsoft.com/office/drawing/2010/main">
                <a:noFill/>
              </a14:hiddenFill>
            </a:ext>
          </a:extLst>
        </p:spPr>
        <p:txBody>
          <a:bodyPr/>
          <a:lstStyle/>
          <a:p>
            <a:endParaRPr lang="fa-IR"/>
          </a:p>
        </p:txBody>
      </p:sp>
      <p:sp>
        <p:nvSpPr>
          <p:cNvPr id="96291" name="Oval 35"/>
          <p:cNvSpPr>
            <a:spLocks noChangeArrowheads="1"/>
          </p:cNvSpPr>
          <p:nvPr/>
        </p:nvSpPr>
        <p:spPr bwMode="auto">
          <a:xfrm>
            <a:off x="-1981200" y="-1250950"/>
            <a:ext cx="8785225" cy="9001125"/>
          </a:xfrm>
          <a:prstGeom prst="ellipse">
            <a:avLst/>
          </a:prstGeom>
          <a:noFill/>
          <a:ln w="57150">
            <a:solidFill>
              <a:srgbClr val="00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96292" name="Oval 36"/>
          <p:cNvSpPr>
            <a:spLocks noChangeArrowheads="1"/>
          </p:cNvSpPr>
          <p:nvPr/>
        </p:nvSpPr>
        <p:spPr bwMode="auto">
          <a:xfrm>
            <a:off x="2916238" y="-1684338"/>
            <a:ext cx="8785225" cy="9361488"/>
          </a:xfrm>
          <a:prstGeom prst="ellipse">
            <a:avLst/>
          </a:prstGeom>
          <a:noFill/>
          <a:ln w="57150">
            <a:solidFill>
              <a:srgbClr val="00FF00"/>
            </a:solidFill>
            <a:prstDash val="lgDash"/>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96293" name="Rectangle 37"/>
          <p:cNvSpPr>
            <a:spLocks/>
          </p:cNvSpPr>
          <p:nvPr/>
        </p:nvSpPr>
        <p:spPr bwMode="auto">
          <a:xfrm>
            <a:off x="6011863" y="5373688"/>
            <a:ext cx="2016125"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spcBef>
                <a:spcPct val="20000"/>
              </a:spcBef>
              <a:buClr>
                <a:schemeClr val="tx2"/>
              </a:buClr>
              <a:buSzPct val="90000"/>
              <a:buFont typeface="Wingdings" panose="05000000000000000000" pitchFamily="2" charset="2"/>
              <a:buNone/>
            </a:pPr>
            <a:r>
              <a:rPr lang="fa-IR" sz="3200">
                <a:latin typeface="Times New Roman" panose="02020603050405020304" pitchFamily="18" charset="0"/>
                <a:cs typeface="B Yekan" panose="00000400000000000000" pitchFamily="2" charset="-78"/>
              </a:rPr>
              <a:t>حوزه تجربی مقصد</a:t>
            </a:r>
            <a:endParaRPr lang="en-US" sz="3200">
              <a:latin typeface="Times New Roman" panose="02020603050405020304" pitchFamily="18" charset="0"/>
              <a:cs typeface="B Yekan" panose="00000400000000000000" pitchFamily="2" charset="-78"/>
            </a:endParaRPr>
          </a:p>
        </p:txBody>
      </p:sp>
      <p:sp>
        <p:nvSpPr>
          <p:cNvPr id="96294" name="Rectangle 38"/>
          <p:cNvSpPr>
            <a:spLocks/>
          </p:cNvSpPr>
          <p:nvPr/>
        </p:nvSpPr>
        <p:spPr bwMode="auto">
          <a:xfrm>
            <a:off x="755650" y="5373688"/>
            <a:ext cx="2016125"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a:spcBef>
                <a:spcPct val="20000"/>
              </a:spcBef>
              <a:buClr>
                <a:schemeClr val="tx2"/>
              </a:buClr>
              <a:buSzPct val="90000"/>
              <a:buFont typeface="Wingdings" panose="05000000000000000000" pitchFamily="2" charset="2"/>
              <a:buNone/>
            </a:pPr>
            <a:r>
              <a:rPr lang="fa-IR" sz="2800">
                <a:latin typeface="Times New Roman" panose="02020603050405020304" pitchFamily="18" charset="0"/>
                <a:cs typeface="B Yekan" panose="00000400000000000000" pitchFamily="2" charset="-78"/>
              </a:rPr>
              <a:t>حوزه تجربی پیام فرست</a:t>
            </a:r>
            <a:endParaRPr lang="en-US" sz="2800">
              <a:latin typeface="Times New Roman" panose="02020603050405020304" pitchFamily="18" charset="0"/>
              <a:cs typeface="B Yekan" panose="00000400000000000000" pitchFamily="2" charset="-78"/>
            </a:endParaRPr>
          </a:p>
        </p:txBody>
      </p:sp>
      <p:sp>
        <p:nvSpPr>
          <p:cNvPr id="96295" name="Left Arrow 38">
            <a:hlinkClick r:id="rId2" action="ppaction://hlinksldjump"/>
          </p:cNvPr>
          <p:cNvSpPr>
            <a:spLocks noChangeArrowheads="1"/>
          </p:cNvSpPr>
          <p:nvPr/>
        </p:nvSpPr>
        <p:spPr bwMode="auto">
          <a:xfrm>
            <a:off x="0" y="5943600"/>
            <a:ext cx="609600" cy="685800"/>
          </a:xfrm>
          <a:prstGeom prst="leftArrow">
            <a:avLst>
              <a:gd name="adj1" fmla="val 50000"/>
              <a:gd name="adj2" fmla="val 50000"/>
            </a:avLst>
          </a:prstGeom>
          <a:solidFill>
            <a:schemeClr val="accent1"/>
          </a:solidFill>
          <a:ln w="9525" algn="ctr">
            <a:solidFill>
              <a:schemeClr val="tx1"/>
            </a:solidFill>
            <a:round/>
            <a:headEnd/>
            <a:tailEnd/>
          </a:ln>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Oval 3"/>
          <p:cNvSpPr>
            <a:spLocks noChangeArrowheads="1"/>
          </p:cNvSpPr>
          <p:nvPr/>
        </p:nvSpPr>
        <p:spPr bwMode="auto">
          <a:xfrm>
            <a:off x="2514600" y="2667000"/>
            <a:ext cx="2133600" cy="1981200"/>
          </a:xfrm>
          <a:prstGeom prst="ellipse">
            <a:avLst/>
          </a:prstGeom>
          <a:solidFill>
            <a:srgbClr val="FFC000"/>
          </a:solidFill>
          <a:ln w="9525" algn="ctr">
            <a:solidFill>
              <a:schemeClr val="tx1"/>
            </a:solidFill>
            <a:round/>
            <a:headEnd/>
            <a:tailEnd/>
          </a:ln>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b="1"/>
              <a:t>نسبتا پایدار</a:t>
            </a:r>
            <a:endParaRPr lang="en-US" sz="4000" b="1"/>
          </a:p>
        </p:txBody>
      </p:sp>
      <p:cxnSp>
        <p:nvCxnSpPr>
          <p:cNvPr id="12291" name="Shape 8"/>
          <p:cNvCxnSpPr>
            <a:cxnSpLocks noChangeShapeType="1"/>
            <a:stCxn id="14338" idx="7"/>
          </p:cNvCxnSpPr>
          <p:nvPr/>
        </p:nvCxnSpPr>
        <p:spPr bwMode="auto">
          <a:xfrm rot="5400000" flipH="1" flipV="1">
            <a:off x="4498975" y="2198688"/>
            <a:ext cx="595313" cy="922337"/>
          </a:xfrm>
          <a:prstGeom prst="curvedConnector2">
            <a:avLst/>
          </a:prstGeom>
          <a:noFill/>
          <a:ln w="38100"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12292" name="TextBox 10"/>
          <p:cNvSpPr txBox="1">
            <a:spLocks noChangeArrowheads="1"/>
          </p:cNvSpPr>
          <p:nvPr/>
        </p:nvSpPr>
        <p:spPr bwMode="auto">
          <a:xfrm rot="-612720">
            <a:off x="5475288" y="1508125"/>
            <a:ext cx="2649537"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a:r>
              <a:rPr lang="fa-IR" sz="2400">
                <a:cs typeface="B Titr" panose="00000700000000000000" pitchFamily="2" charset="-78"/>
              </a:rPr>
              <a:t>یادگیری به سهولت از بین نمی رود و با تغییرات موقت رفتار که از عوامل انگیزشی، انطباق حسی و یا خستگی است متفاوت است</a:t>
            </a:r>
            <a:endParaRPr lang="en-US">
              <a:cs typeface="B Titr" panose="000007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0"/>
                                          </p:stCondLst>
                                        </p:cTn>
                                        <p:tgtEl>
                                          <p:spTgt spid="12291"/>
                                        </p:tgtEl>
                                        <p:attrNameLst>
                                          <p:attrName>style.visibility</p:attrName>
                                        </p:attrNameLst>
                                      </p:cBhvr>
                                      <p:to>
                                        <p:strVal val="visible"/>
                                      </p:to>
                                    </p:set>
                                    <p:anim to="" calcmode="lin" valueType="num">
                                      <p:cBhvr>
                                        <p:cTn id="7" dur="1" fill="hold"/>
                                        <p:tgtEl>
                                          <p:spTgt spid="12291"/>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2292"/>
                                        </p:tgtEl>
                                        <p:attrNameLst>
                                          <p:attrName>style.visibility</p:attrName>
                                        </p:attrNameLst>
                                      </p:cBhvr>
                                      <p:to>
                                        <p:strVal val="visible"/>
                                      </p:to>
                                    </p:set>
                                    <p:anim to="" calcmode="lin" valueType="num">
                                      <p:cBhvr>
                                        <p:cTn id="12" dur="1" fill="hold"/>
                                        <p:tgtEl>
                                          <p:spTgt spid="1229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p:bldLst>
  </p:timing>
</p:sld>
</file>

<file path=ppt/slides/slide9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2362200" y="1905000"/>
            <a:ext cx="51816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rtl="1">
              <a:spcBef>
                <a:spcPct val="20000"/>
              </a:spcBef>
            </a:pPr>
            <a:r>
              <a:rPr lang="fa-IR" sz="6000" b="1">
                <a:cs typeface="B Yekan" panose="00000400000000000000" pitchFamily="2" charset="-78"/>
              </a:rPr>
              <a:t>تفسیر شکل صفحه 135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914400" y="12192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cs typeface="B Yekan" panose="00000400000000000000" pitchFamily="2" charset="-78"/>
              </a:rPr>
              <a:t>تدریس ایجاد شرایط مطلوب برای تغییر در کلاس است که توسط معلم فراهم می آید و ارتباط فرایند انتقال پیام از فرستنده  به گیرنده به منظور تاثیر، کنترل و هدایت است.</a:t>
            </a:r>
          </a:p>
        </p:txBody>
      </p:sp>
      <p:sp>
        <p:nvSpPr>
          <p:cNvPr id="2" name="Rectangle 6"/>
          <p:cNvSpPr>
            <a:spLocks noChangeArrowheads="1"/>
          </p:cNvSpPr>
          <p:nvPr/>
        </p:nvSpPr>
        <p:spPr bwMode="auto">
          <a:xfrm>
            <a:off x="609600" y="27432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solidFill>
                  <a:schemeClr val="accent2"/>
                </a:solidFill>
                <a:cs typeface="B Yekan" panose="00000400000000000000" pitchFamily="2" charset="-78"/>
              </a:rPr>
              <a:t>ایجاد شرایط مطلوب یادگیری در کلاس درس بدون فراهم کردن زمینه ارتباط موثر غیرممکن است.</a:t>
            </a:r>
          </a:p>
          <a:p>
            <a:pPr algn="r" rtl="1">
              <a:spcBef>
                <a:spcPct val="20000"/>
              </a:spcBef>
              <a:buFontTx/>
              <a:buChar char="•"/>
            </a:pPr>
            <a:r>
              <a:rPr lang="fa-IR" sz="2800" b="1">
                <a:solidFill>
                  <a:schemeClr val="accent2"/>
                </a:solidFill>
                <a:cs typeface="B Yekan" panose="00000400000000000000" pitchFamily="2" charset="-78"/>
              </a:rPr>
              <a:t>جهت تدریس موثر معلم بایستی از  عناصر واصول ارتباط آگاهی باشد. (فرستنده، گیرنده، پیام، بازخورد، و...)</a:t>
            </a:r>
          </a:p>
          <a:p>
            <a:pPr algn="r" rtl="1">
              <a:spcBef>
                <a:spcPct val="20000"/>
              </a:spcBef>
              <a:buFontTx/>
              <a:buChar char="•"/>
            </a:pPr>
            <a:r>
              <a:rPr lang="fa-IR" sz="2800" b="1">
                <a:solidFill>
                  <a:schemeClr val="accent2"/>
                </a:solidFill>
                <a:cs typeface="B Yekan" panose="00000400000000000000" pitchFamily="2" charset="-78"/>
              </a:rPr>
              <a:t>معلم بایستی در فرایند ارتباط کلاسی به مخاطب و نیازها، و علایق او توجه کند</a:t>
            </a:r>
          </a:p>
          <a:p>
            <a:pPr algn="r" rtl="1">
              <a:spcBef>
                <a:spcPct val="20000"/>
              </a:spcBef>
            </a:pPr>
            <a:endParaRPr lang="fa-IR" sz="2800" b="1">
              <a:solidFill>
                <a:schemeClr val="accent2"/>
              </a:solidFill>
              <a:cs typeface="B Yekan" panose="00000400000000000000" pitchFamily="2" charset="-78"/>
            </a:endParaRPr>
          </a:p>
        </p:txBody>
      </p:sp>
      <p:sp>
        <p:nvSpPr>
          <p:cNvPr id="98308" name="Title 1"/>
          <p:cNvSpPr txBox="1">
            <a:spLocks/>
          </p:cNvSpPr>
          <p:nvPr/>
        </p:nvSpPr>
        <p:spPr bwMode="auto">
          <a:xfrm>
            <a:off x="2133600" y="-304800"/>
            <a:ext cx="6096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3600" b="1">
                <a:solidFill>
                  <a:srgbClr val="FFFF00"/>
                </a:solidFill>
                <a:latin typeface="Trebuchet MS" panose="020B0603020202020204" pitchFamily="34" charset="0"/>
                <a:cs typeface="B Titr" panose="00000700000000000000" pitchFamily="2" charset="-78"/>
              </a:rPr>
              <a:t>رابطه تدریس و ارتباط</a:t>
            </a:r>
            <a:endParaRPr lang="en-US" sz="3600" b="1">
              <a:solidFill>
                <a:srgbClr val="FFFF00"/>
              </a:solidFill>
              <a:latin typeface="Trebuchet MS" panose="020B0603020202020204" pitchFamily="34" charset="0"/>
              <a:cs typeface="B Titr" panose="000007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slide(fromBottom)">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Lst>
  </p:timing>
</p:sld>
</file>

<file path=ppt/slides/slide9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3200400" y="2971800"/>
            <a:ext cx="4645025" cy="1116013"/>
          </a:xfrm>
        </p:spPr>
        <p:txBody>
          <a:bodyPr/>
          <a:lstStyle/>
          <a:p>
            <a:pPr eaLnBrk="1" hangingPunct="1"/>
            <a:r>
              <a:rPr lang="fa-IR" sz="19100" smtClean="0"/>
              <a:t>اهد</a:t>
            </a:r>
            <a:endParaRPr lang="en-US" sz="19100" smtClean="0"/>
          </a:p>
        </p:txBody>
      </p:sp>
      <p:sp>
        <p:nvSpPr>
          <p:cNvPr id="101380" name="Rectangle 4"/>
          <p:cNvSpPr>
            <a:spLocks noChangeArrowheads="1"/>
          </p:cNvSpPr>
          <p:nvPr/>
        </p:nvSpPr>
        <p:spPr bwMode="auto">
          <a:xfrm>
            <a:off x="2843213" y="3608388"/>
            <a:ext cx="4645025" cy="111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sz="19100">
                <a:solidFill>
                  <a:schemeClr val="tx2"/>
                </a:solidFill>
              </a:rPr>
              <a:t>اف</a:t>
            </a:r>
            <a:endParaRPr lang="en-US" sz="19100">
              <a:solidFill>
                <a:schemeClr val="tx2"/>
              </a:solidFill>
            </a:endParaRPr>
          </a:p>
        </p:txBody>
      </p:sp>
      <p:sp>
        <p:nvSpPr>
          <p:cNvPr id="99332" name="Rectangle 5"/>
          <p:cNvSpPr>
            <a:spLocks noChangeArrowheads="1"/>
          </p:cNvSpPr>
          <p:nvPr/>
        </p:nvSpPr>
        <p:spPr bwMode="auto">
          <a:xfrm>
            <a:off x="1116013" y="4221163"/>
            <a:ext cx="4645025" cy="111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sz="19100">
                <a:solidFill>
                  <a:schemeClr val="tx2"/>
                </a:solidFill>
              </a:rPr>
              <a:t>آمو</a:t>
            </a:r>
            <a:endParaRPr lang="en-US" sz="19100">
              <a:solidFill>
                <a:schemeClr val="tx2"/>
              </a:solidFill>
            </a:endParaRPr>
          </a:p>
        </p:txBody>
      </p:sp>
      <p:sp>
        <p:nvSpPr>
          <p:cNvPr id="101382" name="Rectangle 6"/>
          <p:cNvSpPr>
            <a:spLocks noChangeArrowheads="1"/>
          </p:cNvSpPr>
          <p:nvPr/>
        </p:nvSpPr>
        <p:spPr bwMode="auto">
          <a:xfrm>
            <a:off x="539750" y="3825875"/>
            <a:ext cx="4645025" cy="1116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sz="19100">
                <a:solidFill>
                  <a:schemeClr val="folHlink"/>
                </a:solidFill>
              </a:rPr>
              <a:t>ز</a:t>
            </a:r>
            <a:endParaRPr lang="en-US" sz="19100">
              <a:solidFill>
                <a:schemeClr val="folHlink"/>
              </a:solidFill>
            </a:endParaRPr>
          </a:p>
        </p:txBody>
      </p:sp>
      <p:sp>
        <p:nvSpPr>
          <p:cNvPr id="99334" name="Rectangle 7"/>
          <p:cNvSpPr>
            <a:spLocks noChangeArrowheads="1"/>
          </p:cNvSpPr>
          <p:nvPr/>
        </p:nvSpPr>
        <p:spPr bwMode="auto">
          <a:xfrm>
            <a:off x="-1588" y="3608388"/>
            <a:ext cx="4645026" cy="111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r>
              <a:rPr lang="fa-IR" sz="19100">
                <a:solidFill>
                  <a:schemeClr val="tx2"/>
                </a:solidFill>
              </a:rPr>
              <a:t>شی</a:t>
            </a:r>
            <a:endParaRPr lang="en-US" sz="19100">
              <a:solidFill>
                <a:schemeClr val="tx2"/>
              </a:solidFill>
            </a:endParaRPr>
          </a:p>
        </p:txBody>
      </p:sp>
      <p:sp>
        <p:nvSpPr>
          <p:cNvPr id="99335" name="Rectangle 9"/>
          <p:cNvSpPr>
            <a:spLocks noChangeArrowheads="1"/>
          </p:cNvSpPr>
          <p:nvPr/>
        </p:nvSpPr>
        <p:spPr bwMode="auto">
          <a:xfrm>
            <a:off x="5364163" y="2924175"/>
            <a:ext cx="1368425" cy="2809875"/>
          </a:xfrm>
          <a:prstGeom prst="rect">
            <a:avLst/>
          </a:prstGeom>
          <a:noFill/>
          <a:ln w="9525">
            <a:solidFill>
              <a:srgbClr val="3366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99336" name="Rectangle 10"/>
          <p:cNvSpPr>
            <a:spLocks noChangeArrowheads="1"/>
          </p:cNvSpPr>
          <p:nvPr/>
        </p:nvSpPr>
        <p:spPr bwMode="auto">
          <a:xfrm>
            <a:off x="6516688" y="2636838"/>
            <a:ext cx="2305050" cy="574675"/>
          </a:xfrm>
          <a:prstGeom prst="rect">
            <a:avLst/>
          </a:prstGeom>
          <a:noFill/>
          <a:ln w="9525">
            <a:solidFill>
              <a:srgbClr val="FFCC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01378"/>
                                        </p:tgtEl>
                                        <p:attrNameLst>
                                          <p:attrName>style.visibility</p:attrName>
                                        </p:attrNameLst>
                                      </p:cBhvr>
                                      <p:to>
                                        <p:strVal val="visible"/>
                                      </p:to>
                                    </p:set>
                                    <p:animEffect transition="in" filter="wipe(down)">
                                      <p:cBhvr>
                                        <p:cTn id="7" dur="580">
                                          <p:stCondLst>
                                            <p:cond delay="0"/>
                                          </p:stCondLst>
                                        </p:cTn>
                                        <p:tgtEl>
                                          <p:spTgt spid="101378"/>
                                        </p:tgtEl>
                                      </p:cBhvr>
                                    </p:animEffect>
                                    <p:anim calcmode="lin" valueType="num">
                                      <p:cBhvr>
                                        <p:cTn id="8" dur="1822" tmFilter="0,0; 0.14,0.36; 0.43,0.73; 0.71,0.91; 1.0,1.0">
                                          <p:stCondLst>
                                            <p:cond delay="0"/>
                                          </p:stCondLst>
                                        </p:cTn>
                                        <p:tgtEl>
                                          <p:spTgt spid="10137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137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137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137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1378"/>
                                        </p:tgtEl>
                                        <p:attrNameLst>
                                          <p:attrName>ppt_y</p:attrName>
                                        </p:attrNameLst>
                                      </p:cBhvr>
                                      <p:tavLst>
                                        <p:tav tm="0" fmla="#ppt_y-sin(pi*$)/81">
                                          <p:val>
                                            <p:fltVal val="0"/>
                                          </p:val>
                                        </p:tav>
                                        <p:tav tm="100000">
                                          <p:val>
                                            <p:fltVal val="1"/>
                                          </p:val>
                                        </p:tav>
                                      </p:tavLst>
                                    </p:anim>
                                    <p:animScale>
                                      <p:cBhvr>
                                        <p:cTn id="13" dur="26">
                                          <p:stCondLst>
                                            <p:cond delay="650"/>
                                          </p:stCondLst>
                                        </p:cTn>
                                        <p:tgtEl>
                                          <p:spTgt spid="101378"/>
                                        </p:tgtEl>
                                      </p:cBhvr>
                                      <p:to x="100000" y="60000"/>
                                    </p:animScale>
                                    <p:animScale>
                                      <p:cBhvr>
                                        <p:cTn id="14" dur="166" decel="50000">
                                          <p:stCondLst>
                                            <p:cond delay="676"/>
                                          </p:stCondLst>
                                        </p:cTn>
                                        <p:tgtEl>
                                          <p:spTgt spid="101378"/>
                                        </p:tgtEl>
                                      </p:cBhvr>
                                      <p:to x="100000" y="100000"/>
                                    </p:animScale>
                                    <p:animScale>
                                      <p:cBhvr>
                                        <p:cTn id="15" dur="26">
                                          <p:stCondLst>
                                            <p:cond delay="1312"/>
                                          </p:stCondLst>
                                        </p:cTn>
                                        <p:tgtEl>
                                          <p:spTgt spid="101378"/>
                                        </p:tgtEl>
                                      </p:cBhvr>
                                      <p:to x="100000" y="80000"/>
                                    </p:animScale>
                                    <p:animScale>
                                      <p:cBhvr>
                                        <p:cTn id="16" dur="166" decel="50000">
                                          <p:stCondLst>
                                            <p:cond delay="1338"/>
                                          </p:stCondLst>
                                        </p:cTn>
                                        <p:tgtEl>
                                          <p:spTgt spid="101378"/>
                                        </p:tgtEl>
                                      </p:cBhvr>
                                      <p:to x="100000" y="100000"/>
                                    </p:animScale>
                                    <p:animScale>
                                      <p:cBhvr>
                                        <p:cTn id="17" dur="26">
                                          <p:stCondLst>
                                            <p:cond delay="1642"/>
                                          </p:stCondLst>
                                        </p:cTn>
                                        <p:tgtEl>
                                          <p:spTgt spid="101378"/>
                                        </p:tgtEl>
                                      </p:cBhvr>
                                      <p:to x="100000" y="90000"/>
                                    </p:animScale>
                                    <p:animScale>
                                      <p:cBhvr>
                                        <p:cTn id="18" dur="166" decel="50000">
                                          <p:stCondLst>
                                            <p:cond delay="1668"/>
                                          </p:stCondLst>
                                        </p:cTn>
                                        <p:tgtEl>
                                          <p:spTgt spid="101378"/>
                                        </p:tgtEl>
                                      </p:cBhvr>
                                      <p:to x="100000" y="100000"/>
                                    </p:animScale>
                                    <p:animScale>
                                      <p:cBhvr>
                                        <p:cTn id="19" dur="26">
                                          <p:stCondLst>
                                            <p:cond delay="1808"/>
                                          </p:stCondLst>
                                        </p:cTn>
                                        <p:tgtEl>
                                          <p:spTgt spid="101378"/>
                                        </p:tgtEl>
                                      </p:cBhvr>
                                      <p:to x="100000" y="95000"/>
                                    </p:animScale>
                                    <p:animScale>
                                      <p:cBhvr>
                                        <p:cTn id="20" dur="166" decel="50000">
                                          <p:stCondLst>
                                            <p:cond delay="1834"/>
                                          </p:stCondLst>
                                        </p:cTn>
                                        <p:tgtEl>
                                          <p:spTgt spid="101378"/>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40" presetClass="entr" presetSubtype="0" fill="hold" grpId="0" nodeType="clickEffect">
                                  <p:stCondLst>
                                    <p:cond delay="0"/>
                                  </p:stCondLst>
                                  <p:iterate type="lt">
                                    <p:tmPct val="10000"/>
                                  </p:iterate>
                                  <p:childTnLst>
                                    <p:set>
                                      <p:cBhvr>
                                        <p:cTn id="24" dur="1" fill="hold">
                                          <p:stCondLst>
                                            <p:cond delay="0"/>
                                          </p:stCondLst>
                                        </p:cTn>
                                        <p:tgtEl>
                                          <p:spTgt spid="101380"/>
                                        </p:tgtEl>
                                        <p:attrNameLst>
                                          <p:attrName>style.visibility</p:attrName>
                                        </p:attrNameLst>
                                      </p:cBhvr>
                                      <p:to>
                                        <p:strVal val="visible"/>
                                      </p:to>
                                    </p:set>
                                    <p:animEffect transition="in" filter="fade">
                                      <p:cBhvr>
                                        <p:cTn id="25" dur="1000"/>
                                        <p:tgtEl>
                                          <p:spTgt spid="101380"/>
                                        </p:tgtEl>
                                      </p:cBhvr>
                                    </p:animEffect>
                                    <p:anim calcmode="lin" valueType="num">
                                      <p:cBhvr>
                                        <p:cTn id="26" dur="1000" fill="hold"/>
                                        <p:tgtEl>
                                          <p:spTgt spid="101380"/>
                                        </p:tgtEl>
                                        <p:attrNameLst>
                                          <p:attrName>ppt_x</p:attrName>
                                        </p:attrNameLst>
                                      </p:cBhvr>
                                      <p:tavLst>
                                        <p:tav tm="0">
                                          <p:val>
                                            <p:strVal val="#ppt_x-.1"/>
                                          </p:val>
                                        </p:tav>
                                        <p:tav tm="100000">
                                          <p:val>
                                            <p:strVal val="#ppt_x"/>
                                          </p:val>
                                        </p:tav>
                                      </p:tavLst>
                                    </p:anim>
                                    <p:anim calcmode="lin" valueType="num">
                                      <p:cBhvr>
                                        <p:cTn id="27" dur="1000" fill="hold"/>
                                        <p:tgtEl>
                                          <p:spTgt spid="101380"/>
                                        </p:tgtEl>
                                        <p:attrNameLst>
                                          <p:attrName>ppt_y</p:attrName>
                                        </p:attrNameLst>
                                      </p:cBhvr>
                                      <p:tavLst>
                                        <p:tav tm="0">
                                          <p:val>
                                            <p:strVal val="#ppt_y"/>
                                          </p:val>
                                        </p:tav>
                                        <p:tav tm="100000">
                                          <p:val>
                                            <p:strVal val="#ppt_y"/>
                                          </p:val>
                                        </p:tav>
                                      </p:tavLst>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50" presetClass="entr" presetSubtype="0" decel="100000" fill="hold" grpId="0" nodeType="clickEffect">
                                  <p:stCondLst>
                                    <p:cond delay="0"/>
                                  </p:stCondLst>
                                  <p:childTnLst>
                                    <p:set>
                                      <p:cBhvr>
                                        <p:cTn id="31" dur="1" fill="hold">
                                          <p:stCondLst>
                                            <p:cond delay="0"/>
                                          </p:stCondLst>
                                        </p:cTn>
                                        <p:tgtEl>
                                          <p:spTgt spid="101382"/>
                                        </p:tgtEl>
                                        <p:attrNameLst>
                                          <p:attrName>style.visibility</p:attrName>
                                        </p:attrNameLst>
                                      </p:cBhvr>
                                      <p:to>
                                        <p:strVal val="visible"/>
                                      </p:to>
                                    </p:set>
                                    <p:anim calcmode="lin" valueType="num">
                                      <p:cBhvr>
                                        <p:cTn id="32" dur="1000" fill="hold"/>
                                        <p:tgtEl>
                                          <p:spTgt spid="101382"/>
                                        </p:tgtEl>
                                        <p:attrNameLst>
                                          <p:attrName>ppt_w</p:attrName>
                                        </p:attrNameLst>
                                      </p:cBhvr>
                                      <p:tavLst>
                                        <p:tav tm="0">
                                          <p:val>
                                            <p:strVal val="#ppt_w+.3"/>
                                          </p:val>
                                        </p:tav>
                                        <p:tav tm="100000">
                                          <p:val>
                                            <p:strVal val="#ppt_w"/>
                                          </p:val>
                                        </p:tav>
                                      </p:tavLst>
                                    </p:anim>
                                    <p:anim calcmode="lin" valueType="num">
                                      <p:cBhvr>
                                        <p:cTn id="33" dur="1000" fill="hold"/>
                                        <p:tgtEl>
                                          <p:spTgt spid="101382"/>
                                        </p:tgtEl>
                                        <p:attrNameLst>
                                          <p:attrName>ppt_h</p:attrName>
                                        </p:attrNameLst>
                                      </p:cBhvr>
                                      <p:tavLst>
                                        <p:tav tm="0">
                                          <p:val>
                                            <p:strVal val="#ppt_h"/>
                                          </p:val>
                                        </p:tav>
                                        <p:tav tm="100000">
                                          <p:val>
                                            <p:strVal val="#ppt_h"/>
                                          </p:val>
                                        </p:tav>
                                      </p:tavLst>
                                    </p:anim>
                                    <p:animEffect transition="in" filter="fade">
                                      <p:cBhvr>
                                        <p:cTn id="34" dur="1000"/>
                                        <p:tgtEl>
                                          <p:spTgt spid="1013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8" grpId="0"/>
      <p:bldP spid="101380" grpId="0"/>
      <p:bldP spid="101382" grpId="0"/>
    </p:bldLst>
  </p:timing>
</p:sld>
</file>

<file path=ppt/slides/slide9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914400" y="12192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cs typeface="B Yekan" panose="00000400000000000000" pitchFamily="2" charset="-78"/>
              </a:rPr>
              <a:t>هدف چیست؟</a:t>
            </a:r>
          </a:p>
        </p:txBody>
      </p:sp>
      <p:sp>
        <p:nvSpPr>
          <p:cNvPr id="2" name="Rectangle 6"/>
          <p:cNvSpPr>
            <a:spLocks noChangeArrowheads="1"/>
          </p:cNvSpPr>
          <p:nvPr/>
        </p:nvSpPr>
        <p:spPr bwMode="auto">
          <a:xfrm>
            <a:off x="762000" y="30480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solidFill>
                  <a:schemeClr val="accent2"/>
                </a:solidFill>
                <a:cs typeface="B Yekan" panose="00000400000000000000" pitchFamily="2" charset="-78"/>
              </a:rPr>
              <a:t>برخی هدف، روش و وسیله را یکی می دانند و هر یک از مراحل فعالیتهای آموزشی تا زمانی که طی نشده اند هدف هستند و نسبت به آینده وسیله خواهند بود. </a:t>
            </a:r>
          </a:p>
          <a:p>
            <a:pPr algn="r" rtl="1">
              <a:spcBef>
                <a:spcPct val="20000"/>
              </a:spcBef>
            </a:pPr>
            <a:endParaRPr lang="fa-IR" sz="2800" b="1">
              <a:solidFill>
                <a:schemeClr val="accent2"/>
              </a:solidFill>
              <a:cs typeface="B Yekan" panose="00000400000000000000" pitchFamily="2" charset="-78"/>
            </a:endParaRPr>
          </a:p>
        </p:txBody>
      </p:sp>
      <p:sp>
        <p:nvSpPr>
          <p:cNvPr id="4" name="Rectangle 6"/>
          <p:cNvSpPr>
            <a:spLocks noChangeArrowheads="1"/>
          </p:cNvSpPr>
          <p:nvPr/>
        </p:nvSpPr>
        <p:spPr bwMode="auto">
          <a:xfrm>
            <a:off x="609600" y="4800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solidFill>
                  <a:schemeClr val="accent2"/>
                </a:solidFill>
                <a:cs typeface="B Yekan" panose="00000400000000000000" pitchFamily="2" charset="-78"/>
              </a:rPr>
              <a:t>گروهی دیگر هدف را نتیجه آموزش وصف می کنند نه فرایند خود آموزش یا وسیله دستیابی به نتایج</a:t>
            </a:r>
          </a:p>
        </p:txBody>
      </p:sp>
      <p:sp>
        <p:nvSpPr>
          <p:cNvPr id="8" name="Rectangle 6"/>
          <p:cNvSpPr>
            <a:spLocks noChangeArrowheads="1"/>
          </p:cNvSpPr>
          <p:nvPr/>
        </p:nvSpPr>
        <p:spPr bwMode="auto">
          <a:xfrm>
            <a:off x="533400" y="2133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solidFill>
                  <a:srgbClr val="C00000"/>
                </a:solidFill>
                <a:cs typeface="B Yekan" panose="00000400000000000000" pitchFamily="2" charset="-78"/>
              </a:rPr>
              <a:t>در تعریف هدف میان متخصصان تربیتی اختلاف نظر وجود دارد. </a:t>
            </a:r>
          </a:p>
          <a:p>
            <a:pPr algn="r" rtl="1">
              <a:spcBef>
                <a:spcPct val="20000"/>
              </a:spcBef>
            </a:pPr>
            <a:endParaRPr lang="fa-IR" sz="2800" b="1">
              <a:solidFill>
                <a:schemeClr val="accent2"/>
              </a:solidFill>
              <a:cs typeface="B Yeka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lide(fromBottom)">
                                      <p:cBhvr>
                                        <p:cTn id="12" dur="500"/>
                                        <p:tgtEl>
                                          <p:spTgt spid="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slide(fromBottom)">
                                      <p:cBhvr>
                                        <p:cTn id="17" dur="500"/>
                                        <p:tgtEl>
                                          <p:spTgt spid="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slide(fromBottom)">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4" grpId="0"/>
      <p:bldP spid="8" grpId="0"/>
    </p:bldLst>
  </p:timing>
</p:sld>
</file>

<file path=ppt/slides/slide9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914400" y="6858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cs typeface="B Yekan" panose="00000400000000000000" pitchFamily="2" charset="-78"/>
              </a:rPr>
              <a:t>اصول مورد توجه در تهیه و تنظیم اهداف آموزشی</a:t>
            </a:r>
          </a:p>
        </p:txBody>
      </p:sp>
      <p:sp>
        <p:nvSpPr>
          <p:cNvPr id="8" name="Rectangle 6"/>
          <p:cNvSpPr>
            <a:spLocks noChangeArrowheads="1"/>
          </p:cNvSpPr>
          <p:nvPr/>
        </p:nvSpPr>
        <p:spPr bwMode="auto">
          <a:xfrm>
            <a:off x="914400" y="12954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solidFill>
                  <a:srgbClr val="002060"/>
                </a:solidFill>
                <a:cs typeface="B Yekan" panose="00000400000000000000" pitchFamily="2" charset="-78"/>
              </a:rPr>
              <a:t>روش و وسیله بایستی متناسب با هدف انتخاب شوند تا بتوانند به آن منتهی شوند</a:t>
            </a:r>
          </a:p>
          <a:p>
            <a:pPr algn="r" rtl="1">
              <a:spcBef>
                <a:spcPct val="20000"/>
              </a:spcBef>
            </a:pPr>
            <a:endParaRPr lang="fa-IR" sz="2800" b="1">
              <a:solidFill>
                <a:schemeClr val="accent2"/>
              </a:solidFill>
              <a:cs typeface="B Yekan" panose="00000400000000000000" pitchFamily="2" charset="-78"/>
            </a:endParaRPr>
          </a:p>
        </p:txBody>
      </p:sp>
      <p:sp>
        <p:nvSpPr>
          <p:cNvPr id="6" name="Rectangle 6"/>
          <p:cNvSpPr>
            <a:spLocks noChangeArrowheads="1"/>
          </p:cNvSpPr>
          <p:nvPr/>
        </p:nvSpPr>
        <p:spPr bwMode="auto">
          <a:xfrm>
            <a:off x="914400" y="22098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solidFill>
                  <a:srgbClr val="002060"/>
                </a:solidFill>
                <a:cs typeface="B Yekan" panose="00000400000000000000" pitchFamily="2" charset="-78"/>
              </a:rPr>
              <a:t>هدف نباید تغییر ناپذیر و غیرقابل انعطاف باشد و بایستی با توجه به شرایط در آن تغییراتی را داد</a:t>
            </a:r>
          </a:p>
          <a:p>
            <a:pPr algn="r" rtl="1">
              <a:spcBef>
                <a:spcPct val="20000"/>
              </a:spcBef>
            </a:pPr>
            <a:endParaRPr lang="fa-IR" sz="2800" b="1">
              <a:solidFill>
                <a:schemeClr val="accent2"/>
              </a:solidFill>
              <a:cs typeface="B Yekan" panose="00000400000000000000" pitchFamily="2" charset="-78"/>
            </a:endParaRPr>
          </a:p>
        </p:txBody>
      </p:sp>
      <p:sp>
        <p:nvSpPr>
          <p:cNvPr id="7" name="Rectangle 6"/>
          <p:cNvSpPr>
            <a:spLocks noChangeArrowheads="1"/>
          </p:cNvSpPr>
          <p:nvPr/>
        </p:nvSpPr>
        <p:spPr bwMode="auto">
          <a:xfrm>
            <a:off x="914400" y="32004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solidFill>
                  <a:srgbClr val="002060"/>
                </a:solidFill>
                <a:cs typeface="B Yekan" panose="00000400000000000000" pitchFamily="2" charset="-78"/>
              </a:rPr>
              <a:t>هدف باید فرد را به فعالیت برانگیزد و فعالیت او را جهت دهد (این امر زمانی ممکن است که اهداف با توجه به نیاز فراگیر انتخاب شوند)</a:t>
            </a:r>
          </a:p>
          <a:p>
            <a:pPr algn="r" rtl="1">
              <a:spcBef>
                <a:spcPct val="20000"/>
              </a:spcBef>
            </a:pPr>
            <a:endParaRPr lang="fa-IR" sz="2800" b="1">
              <a:solidFill>
                <a:schemeClr val="accent2"/>
              </a:solidFill>
              <a:cs typeface="B Yekan" panose="00000400000000000000" pitchFamily="2" charset="-78"/>
            </a:endParaRPr>
          </a:p>
        </p:txBody>
      </p:sp>
      <p:sp>
        <p:nvSpPr>
          <p:cNvPr id="9" name="Rectangle 8"/>
          <p:cNvSpPr>
            <a:spLocks noChangeArrowheads="1"/>
          </p:cNvSpPr>
          <p:nvPr/>
        </p:nvSpPr>
        <p:spPr bwMode="auto">
          <a:xfrm>
            <a:off x="914400" y="46482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solidFill>
                  <a:srgbClr val="002060"/>
                </a:solidFill>
                <a:cs typeface="B Yekan" panose="00000400000000000000" pitchFamily="2" charset="-78"/>
              </a:rPr>
              <a:t>هدف بایستی با اوضاع و احوال محیط شخص سازگار باشد</a:t>
            </a:r>
          </a:p>
          <a:p>
            <a:pPr algn="r" rtl="1">
              <a:spcBef>
                <a:spcPct val="20000"/>
              </a:spcBef>
            </a:pPr>
            <a:endParaRPr lang="fa-IR" sz="2800" b="1">
              <a:solidFill>
                <a:schemeClr val="accent2"/>
              </a:solidFill>
              <a:cs typeface="B Yekan" panose="00000400000000000000" pitchFamily="2" charset="-78"/>
            </a:endParaRPr>
          </a:p>
        </p:txBody>
      </p:sp>
      <p:sp>
        <p:nvSpPr>
          <p:cNvPr id="10" name="Rectangle 9"/>
          <p:cNvSpPr>
            <a:spLocks noChangeArrowheads="1"/>
          </p:cNvSpPr>
          <p:nvPr/>
        </p:nvSpPr>
        <p:spPr bwMode="auto">
          <a:xfrm>
            <a:off x="914400" y="54102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solidFill>
                  <a:srgbClr val="002060"/>
                </a:solidFill>
                <a:cs typeface="B Yekan" panose="00000400000000000000" pitchFamily="2" charset="-78"/>
              </a:rPr>
              <a:t>هدف ها بایستی عینی و قابل تصور بوده و از حالت بسیار کلی یا انتزاعی خارج شوند.</a:t>
            </a:r>
          </a:p>
          <a:p>
            <a:pPr algn="r" rtl="1">
              <a:spcBef>
                <a:spcPct val="20000"/>
              </a:spcBef>
            </a:pPr>
            <a:endParaRPr lang="fa-IR" sz="2800" b="1">
              <a:solidFill>
                <a:schemeClr val="accent2"/>
              </a:solidFill>
              <a:cs typeface="B Yeka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lide(fromBottom)">
                                      <p:cBhvr>
                                        <p:cTn id="12" dur="500"/>
                                        <p:tgtEl>
                                          <p:spTgt spid="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lide(fromBottom)">
                                      <p:cBhvr>
                                        <p:cTn id="17" dur="500"/>
                                        <p:tgtEl>
                                          <p:spTgt spid="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slide(fromBottom)">
                                      <p:cBhvr>
                                        <p:cTn id="22" dur="500"/>
                                        <p:tgtEl>
                                          <p:spTgt spid="7"/>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slide(fromBottom)">
                                      <p:cBhvr>
                                        <p:cTn id="27" dur="500"/>
                                        <p:tgtEl>
                                          <p:spTgt spid="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slide(fromBottom)">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6" grpId="0"/>
      <p:bldP spid="7" grpId="0"/>
      <p:bldP spid="9" grpId="0"/>
      <p:bldP spid="10" grpId="0"/>
    </p:bldLst>
  </p:timing>
</p:sld>
</file>

<file path=ppt/slides/slide9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914400" y="6858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cs typeface="B Yekan" panose="00000400000000000000" pitchFamily="2" charset="-78"/>
              </a:rPr>
              <a:t>ضرورت تعیین و تنظیم اهداف آموزشی</a:t>
            </a:r>
          </a:p>
        </p:txBody>
      </p:sp>
      <p:sp>
        <p:nvSpPr>
          <p:cNvPr id="8" name="Rectangle 6"/>
          <p:cNvSpPr>
            <a:spLocks noChangeArrowheads="1"/>
          </p:cNvSpPr>
          <p:nvPr/>
        </p:nvSpPr>
        <p:spPr bwMode="auto">
          <a:xfrm>
            <a:off x="914400" y="12954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solidFill>
                  <a:srgbClr val="002060"/>
                </a:solidFill>
                <a:cs typeface="B Yekan" panose="00000400000000000000" pitchFamily="2" charset="-78"/>
              </a:rPr>
              <a:t>تا هدف و مقصد مشخص نباشد انتخاب روش و وسیله رسیدن به آن ممکن نیست. </a:t>
            </a:r>
          </a:p>
          <a:p>
            <a:pPr algn="r" rtl="1">
              <a:spcBef>
                <a:spcPct val="20000"/>
              </a:spcBef>
            </a:pPr>
            <a:endParaRPr lang="fa-IR" sz="2800" b="1">
              <a:solidFill>
                <a:schemeClr val="accent2"/>
              </a:solidFill>
              <a:cs typeface="B Yekan" panose="00000400000000000000" pitchFamily="2" charset="-78"/>
            </a:endParaRPr>
          </a:p>
        </p:txBody>
      </p:sp>
      <p:sp>
        <p:nvSpPr>
          <p:cNvPr id="6" name="Rectangle 6"/>
          <p:cNvSpPr>
            <a:spLocks noChangeArrowheads="1"/>
          </p:cNvSpPr>
          <p:nvPr/>
        </p:nvSpPr>
        <p:spPr bwMode="auto">
          <a:xfrm>
            <a:off x="914400" y="25146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solidFill>
                  <a:srgbClr val="002060"/>
                </a:solidFill>
                <a:cs typeface="B Yekan" panose="00000400000000000000" pitchFamily="2" charset="-78"/>
              </a:rPr>
              <a:t>انتخاب هدف مناسب نتایج زیر را در پی دارد</a:t>
            </a:r>
          </a:p>
          <a:p>
            <a:pPr algn="r" rtl="1">
              <a:spcBef>
                <a:spcPct val="20000"/>
              </a:spcBef>
              <a:buFontTx/>
              <a:buChar char="•"/>
            </a:pPr>
            <a:r>
              <a:rPr lang="fa-IR" sz="2800" b="1">
                <a:solidFill>
                  <a:srgbClr val="002060"/>
                </a:solidFill>
                <a:cs typeface="B Yekan" panose="00000400000000000000" pitchFamily="2" charset="-78"/>
              </a:rPr>
              <a:t>1- فرایند یاددهی- یادگیری بهتر اتفاق می افتد</a:t>
            </a:r>
          </a:p>
          <a:p>
            <a:pPr algn="r" rtl="1">
              <a:spcBef>
                <a:spcPct val="20000"/>
              </a:spcBef>
              <a:buFontTx/>
              <a:buChar char="•"/>
            </a:pPr>
            <a:r>
              <a:rPr lang="fa-IR" sz="2800" b="1">
                <a:solidFill>
                  <a:srgbClr val="002060"/>
                </a:solidFill>
                <a:cs typeface="B Yekan" panose="00000400000000000000" pitchFamily="2" charset="-78"/>
              </a:rPr>
              <a:t>2- نتایج یادگیری موثرتر و مطلوب تر خواهد بود</a:t>
            </a:r>
          </a:p>
          <a:p>
            <a:pPr algn="r" rtl="1">
              <a:spcBef>
                <a:spcPct val="20000"/>
              </a:spcBef>
              <a:buFontTx/>
              <a:buChar char="•"/>
            </a:pPr>
            <a:r>
              <a:rPr lang="fa-IR" sz="2800" b="1">
                <a:solidFill>
                  <a:srgbClr val="002060"/>
                </a:solidFill>
                <a:cs typeface="B Yekan" panose="00000400000000000000" pitchFamily="2" charset="-78"/>
              </a:rPr>
              <a:t>3- ارزشیابی با کیفیت بهتری انجام خواهد شد.</a:t>
            </a:r>
          </a:p>
          <a:p>
            <a:pPr algn="r" rtl="1">
              <a:spcBef>
                <a:spcPct val="20000"/>
              </a:spcBef>
              <a:buFontTx/>
              <a:buChar char="•"/>
            </a:pPr>
            <a:r>
              <a:rPr lang="fa-IR" sz="2800" b="1">
                <a:solidFill>
                  <a:srgbClr val="002060"/>
                </a:solidFill>
                <a:cs typeface="B Yekan" panose="00000400000000000000" pitchFamily="2" charset="-78"/>
              </a:rPr>
              <a:t>4- دانش آموزان خودارزشیاب خواهند شد. </a:t>
            </a:r>
          </a:p>
          <a:p>
            <a:pPr algn="r" rtl="1">
              <a:spcBef>
                <a:spcPct val="20000"/>
              </a:spcBef>
            </a:pPr>
            <a:endParaRPr lang="fa-IR" sz="2800" b="1">
              <a:solidFill>
                <a:schemeClr val="accent2"/>
              </a:solidFill>
              <a:cs typeface="B Yekan" panose="00000400000000000000" pitchFamily="2" charset="-78"/>
            </a:endParaRPr>
          </a:p>
        </p:txBody>
      </p:sp>
      <p:sp>
        <p:nvSpPr>
          <p:cNvPr id="11" name="Rectangle 6"/>
          <p:cNvSpPr>
            <a:spLocks noChangeArrowheads="1"/>
          </p:cNvSpPr>
          <p:nvPr/>
        </p:nvSpPr>
        <p:spPr bwMode="auto">
          <a:xfrm>
            <a:off x="685800" y="54864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solidFill>
                  <a:srgbClr val="002060"/>
                </a:solidFill>
                <a:cs typeface="B Yekan" panose="00000400000000000000" pitchFamily="2" charset="-78"/>
              </a:rPr>
              <a:t>انتخاب هدف مناسب مبنای معتبری برای طراحی و انتخاب محتوا، مواد و وسایل و روش های تدریس خواهد بود.</a:t>
            </a:r>
          </a:p>
          <a:p>
            <a:pPr algn="r" rtl="1">
              <a:spcBef>
                <a:spcPct val="20000"/>
              </a:spcBef>
            </a:pPr>
            <a:endParaRPr lang="fa-IR" sz="2800" b="1">
              <a:solidFill>
                <a:schemeClr val="accent2"/>
              </a:solidFill>
              <a:cs typeface="B Yeka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lide(fromBottom)">
                                      <p:cBhvr>
                                        <p:cTn id="12" dur="500"/>
                                        <p:tgtEl>
                                          <p:spTgt spid="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lide(fromBottom)">
                                      <p:cBhvr>
                                        <p:cTn id="17" dur="500"/>
                                        <p:tgtEl>
                                          <p:spTgt spid="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slide(fromBottom)">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6" grpId="0"/>
      <p:bldP spid="11" grpId="0"/>
    </p:bldLst>
  </p:timing>
</p:sld>
</file>

<file path=ppt/slides/slide9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ChangeArrowheads="1"/>
          </p:cNvSpPr>
          <p:nvPr/>
        </p:nvSpPr>
        <p:spPr bwMode="auto">
          <a:xfrm>
            <a:off x="762000" y="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3600" b="1">
                <a:solidFill>
                  <a:srgbClr val="FFFF00"/>
                </a:solidFill>
                <a:cs typeface="B Yekan" panose="00000400000000000000" pitchFamily="2" charset="-78"/>
              </a:rPr>
              <a:t>منابع تعیین هدف های آموزشی</a:t>
            </a:r>
          </a:p>
        </p:txBody>
      </p:sp>
      <p:sp>
        <p:nvSpPr>
          <p:cNvPr id="8" name="Rectangle 6"/>
          <p:cNvSpPr>
            <a:spLocks noChangeArrowheads="1"/>
          </p:cNvSpPr>
          <p:nvPr/>
        </p:nvSpPr>
        <p:spPr bwMode="auto">
          <a:xfrm>
            <a:off x="914400" y="9144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buFontTx/>
              <a:buChar char="•"/>
            </a:pPr>
            <a:r>
              <a:rPr lang="fa-IR" sz="2800" b="1">
                <a:solidFill>
                  <a:srgbClr val="002060"/>
                </a:solidFill>
                <a:cs typeface="B Yekan" panose="00000400000000000000" pitchFamily="2" charset="-78"/>
              </a:rPr>
              <a:t>روانشناسان کودک و نیازهای  او را محور تعیین اهداف می دانند</a:t>
            </a:r>
          </a:p>
          <a:p>
            <a:pPr algn="r" rtl="1">
              <a:spcBef>
                <a:spcPct val="20000"/>
              </a:spcBef>
              <a:buFontTx/>
              <a:buChar char="•"/>
            </a:pPr>
            <a:r>
              <a:rPr lang="fa-IR" sz="2800" b="1">
                <a:solidFill>
                  <a:srgbClr val="002060"/>
                </a:solidFill>
                <a:cs typeface="B Yekan" panose="00000400000000000000" pitchFamily="2" charset="-78"/>
              </a:rPr>
              <a:t>جامعه شناسان مسائل و مشکلات جامعه را محور می دانند. در نتیجه اهداف بر اساس مسایل اجتماعی تنظیم می گردند</a:t>
            </a:r>
          </a:p>
          <a:p>
            <a:pPr algn="r" rtl="1">
              <a:spcBef>
                <a:spcPct val="20000"/>
              </a:spcBef>
              <a:buFontTx/>
              <a:buChar char="•"/>
            </a:pPr>
            <a:r>
              <a:rPr lang="fa-IR" sz="2800" b="1">
                <a:solidFill>
                  <a:srgbClr val="002060"/>
                </a:solidFill>
                <a:cs typeface="B Yekan" panose="00000400000000000000" pitchFamily="2" charset="-78"/>
              </a:rPr>
              <a:t>علمای تربیتی ارزشهای اساسی زندگی را که از نسلی به نسل دیگر منتقل می شود را معیار می دانند. </a:t>
            </a:r>
          </a:p>
          <a:p>
            <a:pPr algn="r" rtl="1">
              <a:spcBef>
                <a:spcPct val="20000"/>
              </a:spcBef>
            </a:pPr>
            <a:endParaRPr lang="fa-IR" sz="2800" b="1">
              <a:solidFill>
                <a:schemeClr val="accent2"/>
              </a:solidFill>
              <a:cs typeface="B Yekan" panose="00000400000000000000" pitchFamily="2" charset="-78"/>
            </a:endParaRPr>
          </a:p>
        </p:txBody>
      </p:sp>
      <p:sp>
        <p:nvSpPr>
          <p:cNvPr id="11" name="Rectangle 6"/>
          <p:cNvSpPr>
            <a:spLocks noChangeArrowheads="1"/>
          </p:cNvSpPr>
          <p:nvPr/>
        </p:nvSpPr>
        <p:spPr bwMode="auto">
          <a:xfrm>
            <a:off x="914400" y="39624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solidFill>
                  <a:srgbClr val="002060"/>
                </a:solidFill>
                <a:cs typeface="B Yekan" panose="00000400000000000000" pitchFamily="2" charset="-78"/>
              </a:rPr>
              <a:t>هدف های آموزشی در چهارچوب ارزشها، فلسفه، باور اجتماعی و نیازهای آن جامعه است. </a:t>
            </a:r>
          </a:p>
          <a:p>
            <a:pPr algn="r" rtl="1">
              <a:spcBef>
                <a:spcPct val="20000"/>
              </a:spcBef>
            </a:pPr>
            <a:endParaRPr lang="fa-IR" sz="2800" b="1">
              <a:solidFill>
                <a:schemeClr val="accent2"/>
              </a:solidFill>
              <a:cs typeface="B Yekan" panose="00000400000000000000" pitchFamily="2" charset="-78"/>
            </a:endParaRPr>
          </a:p>
        </p:txBody>
      </p:sp>
      <p:sp>
        <p:nvSpPr>
          <p:cNvPr id="7" name="Rectangle 6"/>
          <p:cNvSpPr>
            <a:spLocks noChangeArrowheads="1"/>
          </p:cNvSpPr>
          <p:nvPr/>
        </p:nvSpPr>
        <p:spPr bwMode="auto">
          <a:xfrm>
            <a:off x="914400" y="5257800"/>
            <a:ext cx="822960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r" rtl="1">
              <a:spcBef>
                <a:spcPct val="20000"/>
              </a:spcBef>
            </a:pPr>
            <a:r>
              <a:rPr lang="fa-IR" sz="2800" b="1">
                <a:solidFill>
                  <a:srgbClr val="002060"/>
                </a:solidFill>
                <a:cs typeface="B Yekan" panose="00000400000000000000" pitchFamily="2" charset="-78"/>
              </a:rPr>
              <a:t>در تعیین اهداف عوامل مختلفی از جمله زمینه های فرهنگی، علایق، گرایشها، نیازها، موقعیت فیزیکی محیطهای آموزشی، امکانات، نگرش معلمان و ... تاثیر دارد</a:t>
            </a:r>
          </a:p>
          <a:p>
            <a:pPr algn="r" rtl="1">
              <a:spcBef>
                <a:spcPct val="20000"/>
              </a:spcBef>
            </a:pPr>
            <a:endParaRPr lang="fa-IR" sz="2800" b="1">
              <a:solidFill>
                <a:schemeClr val="accent2"/>
              </a:solidFill>
              <a:cs typeface="B Yeka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lide(fromBottom)">
                                      <p:cBhvr>
                                        <p:cTn id="12" dur="500"/>
                                        <p:tgtEl>
                                          <p:spTgt spid="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slide(fromBottom)">
                                      <p:cBhvr>
                                        <p:cTn id="17" dur="500"/>
                                        <p:tgtEl>
                                          <p:spTgt spid="1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slide(fromBottom)">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1" grpId="0"/>
      <p:bldP spid="7" grpId="0"/>
    </p:bldLst>
  </p:timing>
</p:sld>
</file>

<file path=ppt/slides/slide9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4450" name="Rectangle 2"/>
          <p:cNvSpPr>
            <a:spLocks noChangeArrowheads="1"/>
          </p:cNvSpPr>
          <p:nvPr/>
        </p:nvSpPr>
        <p:spPr bwMode="auto">
          <a:xfrm>
            <a:off x="0" y="0"/>
            <a:ext cx="9144000" cy="6858000"/>
          </a:xfrm>
          <a:prstGeom prst="rect">
            <a:avLst/>
          </a:prstGeom>
          <a:solidFill>
            <a:schemeClr val="accent1"/>
          </a:solidFill>
          <a:ln w="9525" algn="ctr">
            <a:solidFill>
              <a:schemeClr val="tx1"/>
            </a:solidFill>
            <a:round/>
            <a:headEnd/>
            <a:tailEnd/>
          </a:ln>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104451" name="Hexagon 1"/>
          <p:cNvSpPr>
            <a:spLocks noChangeArrowheads="1"/>
          </p:cNvSpPr>
          <p:nvPr/>
        </p:nvSpPr>
        <p:spPr bwMode="auto">
          <a:xfrm>
            <a:off x="3352800" y="76200"/>
            <a:ext cx="2286000" cy="1447800"/>
          </a:xfrm>
          <a:prstGeom prst="hexagon">
            <a:avLst>
              <a:gd name="adj" fmla="val 25000"/>
              <a:gd name="vf" fmla="val 115470"/>
            </a:avLst>
          </a:prstGeom>
          <a:solidFill>
            <a:srgbClr val="FFC000"/>
          </a:solidFill>
          <a:ln w="9525" algn="ctr">
            <a:solidFill>
              <a:schemeClr val="tx1"/>
            </a:solidFill>
            <a:round/>
            <a:headEnd/>
            <a:tailEnd/>
          </a:ln>
        </p:spPr>
        <p:txBody>
          <a:bodyPr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2400" b="1"/>
              <a:t>ساختار فلسفه اجتماعی</a:t>
            </a:r>
            <a:endParaRPr lang="en-US" sz="2400" b="1"/>
          </a:p>
        </p:txBody>
      </p:sp>
      <p:sp>
        <p:nvSpPr>
          <p:cNvPr id="6" name="Rectangle 5"/>
          <p:cNvSpPr/>
          <p:nvPr/>
        </p:nvSpPr>
        <p:spPr bwMode="auto">
          <a:xfrm>
            <a:off x="6324600" y="2362200"/>
            <a:ext cx="2438400" cy="609600"/>
          </a:xfrm>
          <a:prstGeom prst="rect">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a:lstStyle/>
          <a:p>
            <a:pPr algn="ctr">
              <a:defRPr/>
            </a:pPr>
            <a:r>
              <a:rPr lang="fa-IR" sz="2400" b="1" dirty="0"/>
              <a:t>نیاز دانش آموزان</a:t>
            </a:r>
            <a:endParaRPr lang="en-US" sz="2400" b="1" dirty="0"/>
          </a:p>
        </p:txBody>
      </p:sp>
      <p:sp>
        <p:nvSpPr>
          <p:cNvPr id="7" name="Rectangle 6"/>
          <p:cNvSpPr/>
          <p:nvPr/>
        </p:nvSpPr>
        <p:spPr bwMode="auto">
          <a:xfrm>
            <a:off x="3124200" y="2286000"/>
            <a:ext cx="2438400" cy="609600"/>
          </a:xfrm>
          <a:prstGeom prst="rect">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a:lstStyle/>
          <a:p>
            <a:pPr algn="ctr">
              <a:defRPr/>
            </a:pPr>
            <a:r>
              <a:rPr lang="fa-IR" sz="2400" b="1" dirty="0"/>
              <a:t>نیاز جامعه</a:t>
            </a:r>
            <a:endParaRPr lang="en-US" sz="2400" b="1" dirty="0"/>
          </a:p>
        </p:txBody>
      </p:sp>
      <p:sp>
        <p:nvSpPr>
          <p:cNvPr id="8" name="Rectangle 7"/>
          <p:cNvSpPr/>
          <p:nvPr/>
        </p:nvSpPr>
        <p:spPr bwMode="auto">
          <a:xfrm>
            <a:off x="0" y="2362200"/>
            <a:ext cx="2438400" cy="609600"/>
          </a:xfrm>
          <a:prstGeom prst="rect">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a:lstStyle/>
          <a:p>
            <a:pPr algn="ctr">
              <a:defRPr/>
            </a:pPr>
            <a:r>
              <a:rPr lang="fa-IR" sz="2400" b="1" dirty="0"/>
              <a:t>دیدگاه متخصصان</a:t>
            </a:r>
            <a:endParaRPr lang="en-US" sz="2400" b="1" dirty="0"/>
          </a:p>
        </p:txBody>
      </p:sp>
      <p:sp>
        <p:nvSpPr>
          <p:cNvPr id="104455" name="Rectangle 8"/>
          <p:cNvSpPr>
            <a:spLocks noChangeArrowheads="1"/>
          </p:cNvSpPr>
          <p:nvPr/>
        </p:nvSpPr>
        <p:spPr bwMode="auto">
          <a:xfrm>
            <a:off x="5791200" y="4800600"/>
            <a:ext cx="2743200" cy="609600"/>
          </a:xfrm>
          <a:prstGeom prst="rect">
            <a:avLst/>
          </a:prstGeom>
          <a:solidFill>
            <a:srgbClr val="FFFF00"/>
          </a:solidFill>
          <a:ln w="9525" algn="ctr">
            <a:solidFill>
              <a:schemeClr val="tx1"/>
            </a:solidFill>
            <a:round/>
            <a:headEnd/>
            <a:tailEnd/>
          </a:ln>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2400" b="1"/>
              <a:t>فلسفه آموزش و پرورش</a:t>
            </a:r>
            <a:endParaRPr lang="en-US" sz="2400" b="1"/>
          </a:p>
        </p:txBody>
      </p:sp>
      <p:sp>
        <p:nvSpPr>
          <p:cNvPr id="104456" name="Rectangle 9"/>
          <p:cNvSpPr>
            <a:spLocks noChangeArrowheads="1"/>
          </p:cNvSpPr>
          <p:nvPr/>
        </p:nvSpPr>
        <p:spPr bwMode="auto">
          <a:xfrm>
            <a:off x="533400" y="4800600"/>
            <a:ext cx="2743200" cy="609600"/>
          </a:xfrm>
          <a:prstGeom prst="rect">
            <a:avLst/>
          </a:prstGeom>
          <a:solidFill>
            <a:srgbClr val="FFFF00"/>
          </a:solidFill>
          <a:ln w="9525" algn="ctr">
            <a:solidFill>
              <a:schemeClr val="tx1"/>
            </a:solidFill>
            <a:round/>
            <a:headEnd/>
            <a:tailEnd/>
          </a:ln>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2400" b="1"/>
              <a:t>روانشناسی تربیتی</a:t>
            </a:r>
            <a:endParaRPr lang="en-US" sz="2400" b="1"/>
          </a:p>
        </p:txBody>
      </p:sp>
      <p:sp>
        <p:nvSpPr>
          <p:cNvPr id="11" name="Rectangle 10"/>
          <p:cNvSpPr/>
          <p:nvPr/>
        </p:nvSpPr>
        <p:spPr bwMode="auto">
          <a:xfrm>
            <a:off x="2819400" y="6019800"/>
            <a:ext cx="3429000" cy="609600"/>
          </a:xfrm>
          <a:prstGeom prst="rect">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p:spPr>
        <p:txBody>
          <a:bodyPr/>
          <a:lstStyle/>
          <a:p>
            <a:pPr algn="ctr">
              <a:defRPr/>
            </a:pPr>
            <a:r>
              <a:rPr lang="fa-IR" sz="2400" b="1" dirty="0"/>
              <a:t>هدفهای آموزشی قابل اجرا</a:t>
            </a:r>
            <a:endParaRPr lang="en-US" sz="2400" b="1" dirty="0"/>
          </a:p>
        </p:txBody>
      </p:sp>
      <p:sp>
        <p:nvSpPr>
          <p:cNvPr id="12" name="Rectangle 11"/>
          <p:cNvSpPr/>
          <p:nvPr/>
        </p:nvSpPr>
        <p:spPr bwMode="auto">
          <a:xfrm>
            <a:off x="2667000" y="3733800"/>
            <a:ext cx="3429000" cy="609600"/>
          </a:xfrm>
          <a:prstGeom prst="rect">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p:spPr>
        <p:txBody>
          <a:bodyPr/>
          <a:lstStyle/>
          <a:p>
            <a:pPr algn="ctr">
              <a:defRPr/>
            </a:pPr>
            <a:r>
              <a:rPr lang="fa-IR" sz="2400" b="1" dirty="0"/>
              <a:t>هدف های آموزشی آزمایشی</a:t>
            </a:r>
            <a:endParaRPr lang="en-US" sz="2400" b="1" dirty="0"/>
          </a:p>
        </p:txBody>
      </p:sp>
      <p:cxnSp>
        <p:nvCxnSpPr>
          <p:cNvPr id="104459" name="Straight Arrow Connector 13"/>
          <p:cNvCxnSpPr>
            <a:cxnSpLocks noChangeShapeType="1"/>
          </p:cNvCxnSpPr>
          <p:nvPr/>
        </p:nvCxnSpPr>
        <p:spPr bwMode="auto">
          <a:xfrm rot="10800000" flipV="1">
            <a:off x="838200" y="304800"/>
            <a:ext cx="2667000" cy="1981200"/>
          </a:xfrm>
          <a:prstGeom prst="straightConnector1">
            <a:avLst/>
          </a:prstGeom>
          <a:noFill/>
          <a:ln w="38100" algn="ctr">
            <a:solidFill>
              <a:srgbClr val="FFFF00"/>
            </a:solidFill>
            <a:round/>
            <a:headEnd/>
            <a:tailEnd type="arrow" w="med" len="med"/>
          </a:ln>
          <a:extLst>
            <a:ext uri="{909E8E84-426E-40DD-AFC4-6F175D3DCCD1}">
              <a14:hiddenFill xmlns:a14="http://schemas.microsoft.com/office/drawing/2010/main">
                <a:noFill/>
              </a14:hiddenFill>
            </a:ext>
          </a:extLst>
        </p:spPr>
      </p:cxnSp>
      <p:cxnSp>
        <p:nvCxnSpPr>
          <p:cNvPr id="104460" name="Straight Arrow Connector 14"/>
          <p:cNvCxnSpPr>
            <a:cxnSpLocks noChangeShapeType="1"/>
          </p:cNvCxnSpPr>
          <p:nvPr/>
        </p:nvCxnSpPr>
        <p:spPr bwMode="auto">
          <a:xfrm flipV="1">
            <a:off x="1143000" y="533400"/>
            <a:ext cx="2286000" cy="1752600"/>
          </a:xfrm>
          <a:prstGeom prst="straightConnector1">
            <a:avLst/>
          </a:prstGeom>
          <a:noFill/>
          <a:ln w="38100" algn="ctr">
            <a:solidFill>
              <a:srgbClr val="FFFF00"/>
            </a:solidFill>
            <a:round/>
            <a:headEnd/>
            <a:tailEnd type="arrow" w="med" len="med"/>
          </a:ln>
          <a:extLst>
            <a:ext uri="{909E8E84-426E-40DD-AFC4-6F175D3DCCD1}">
              <a14:hiddenFill xmlns:a14="http://schemas.microsoft.com/office/drawing/2010/main">
                <a:noFill/>
              </a14:hiddenFill>
            </a:ext>
          </a:extLst>
        </p:spPr>
      </p:cxnSp>
      <p:cxnSp>
        <p:nvCxnSpPr>
          <p:cNvPr id="104461" name="Straight Arrow Connector 19"/>
          <p:cNvCxnSpPr>
            <a:cxnSpLocks noChangeShapeType="1"/>
          </p:cNvCxnSpPr>
          <p:nvPr/>
        </p:nvCxnSpPr>
        <p:spPr bwMode="auto">
          <a:xfrm rot="16200000" flipH="1">
            <a:off x="5486400" y="457200"/>
            <a:ext cx="2057400" cy="1752600"/>
          </a:xfrm>
          <a:prstGeom prst="straightConnector1">
            <a:avLst/>
          </a:prstGeom>
          <a:noFill/>
          <a:ln w="38100" algn="ctr">
            <a:solidFill>
              <a:srgbClr val="FFFF00"/>
            </a:solidFill>
            <a:round/>
            <a:headEnd/>
            <a:tailEnd type="arrow" w="med" len="med"/>
          </a:ln>
          <a:extLst>
            <a:ext uri="{909E8E84-426E-40DD-AFC4-6F175D3DCCD1}">
              <a14:hiddenFill xmlns:a14="http://schemas.microsoft.com/office/drawing/2010/main">
                <a:noFill/>
              </a14:hiddenFill>
            </a:ext>
          </a:extLst>
        </p:spPr>
      </p:cxnSp>
      <p:cxnSp>
        <p:nvCxnSpPr>
          <p:cNvPr id="104462" name="Straight Arrow Connector 22"/>
          <p:cNvCxnSpPr>
            <a:cxnSpLocks noChangeShapeType="1"/>
          </p:cNvCxnSpPr>
          <p:nvPr/>
        </p:nvCxnSpPr>
        <p:spPr bwMode="auto">
          <a:xfrm rot="16200000" flipV="1">
            <a:off x="5257800" y="457200"/>
            <a:ext cx="2133600" cy="1828800"/>
          </a:xfrm>
          <a:prstGeom prst="straightConnector1">
            <a:avLst/>
          </a:prstGeom>
          <a:noFill/>
          <a:ln w="38100" algn="ctr">
            <a:solidFill>
              <a:srgbClr val="FFFF00"/>
            </a:solidFill>
            <a:round/>
            <a:headEnd/>
            <a:tailEnd type="arrow" w="med" len="med"/>
          </a:ln>
          <a:extLst>
            <a:ext uri="{909E8E84-426E-40DD-AFC4-6F175D3DCCD1}">
              <a14:hiddenFill xmlns:a14="http://schemas.microsoft.com/office/drawing/2010/main">
                <a:noFill/>
              </a14:hiddenFill>
            </a:ext>
          </a:extLst>
        </p:spPr>
      </p:cxnSp>
      <p:cxnSp>
        <p:nvCxnSpPr>
          <p:cNvPr id="104463" name="Straight Arrow Connector 26"/>
          <p:cNvCxnSpPr>
            <a:cxnSpLocks noChangeShapeType="1"/>
          </p:cNvCxnSpPr>
          <p:nvPr/>
        </p:nvCxnSpPr>
        <p:spPr bwMode="auto">
          <a:xfrm>
            <a:off x="2514600" y="2667000"/>
            <a:ext cx="609600" cy="1588"/>
          </a:xfrm>
          <a:prstGeom prst="straightConnector1">
            <a:avLst/>
          </a:prstGeom>
          <a:noFill/>
          <a:ln w="57150" algn="ctr">
            <a:solidFill>
              <a:srgbClr val="FFFF00"/>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104464" name="Straight Arrow Connector 29"/>
          <p:cNvCxnSpPr>
            <a:cxnSpLocks noChangeShapeType="1"/>
          </p:cNvCxnSpPr>
          <p:nvPr/>
        </p:nvCxnSpPr>
        <p:spPr bwMode="auto">
          <a:xfrm>
            <a:off x="5638800" y="2590800"/>
            <a:ext cx="609600" cy="1588"/>
          </a:xfrm>
          <a:prstGeom prst="straightConnector1">
            <a:avLst/>
          </a:prstGeom>
          <a:noFill/>
          <a:ln w="57150" algn="ctr">
            <a:solidFill>
              <a:srgbClr val="FFFF00"/>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104465" name="Straight Arrow Connector 30"/>
          <p:cNvCxnSpPr>
            <a:cxnSpLocks noChangeShapeType="1"/>
          </p:cNvCxnSpPr>
          <p:nvPr/>
        </p:nvCxnSpPr>
        <p:spPr bwMode="auto">
          <a:xfrm rot="5400000">
            <a:off x="4001294" y="1942306"/>
            <a:ext cx="685800" cy="1588"/>
          </a:xfrm>
          <a:prstGeom prst="straightConnector1">
            <a:avLst/>
          </a:prstGeom>
          <a:noFill/>
          <a:ln w="57150" algn="ctr">
            <a:solidFill>
              <a:srgbClr val="FFFF00"/>
            </a:solidFill>
            <a:round/>
            <a:headEnd/>
            <a:tailEnd type="triangle" w="med" len="med"/>
          </a:ln>
          <a:extLst>
            <a:ext uri="{909E8E84-426E-40DD-AFC4-6F175D3DCCD1}">
              <a14:hiddenFill xmlns:a14="http://schemas.microsoft.com/office/drawing/2010/main">
                <a:noFill/>
              </a14:hiddenFill>
            </a:ext>
          </a:extLst>
        </p:spPr>
      </p:cxnSp>
      <p:cxnSp>
        <p:nvCxnSpPr>
          <p:cNvPr id="104466" name="Straight Arrow Connector 32"/>
          <p:cNvCxnSpPr>
            <a:cxnSpLocks noChangeShapeType="1"/>
          </p:cNvCxnSpPr>
          <p:nvPr/>
        </p:nvCxnSpPr>
        <p:spPr bwMode="auto">
          <a:xfrm rot="5400000" flipH="1" flipV="1">
            <a:off x="4344194" y="1904206"/>
            <a:ext cx="609600" cy="1588"/>
          </a:xfrm>
          <a:prstGeom prst="straightConnector1">
            <a:avLst/>
          </a:prstGeom>
          <a:noFill/>
          <a:ln w="57150" algn="ctr">
            <a:solidFill>
              <a:srgbClr val="FFFF00"/>
            </a:solidFill>
            <a:round/>
            <a:headEnd/>
            <a:tailEnd type="triangle" w="med" len="med"/>
          </a:ln>
          <a:extLst>
            <a:ext uri="{909E8E84-426E-40DD-AFC4-6F175D3DCCD1}">
              <a14:hiddenFill xmlns:a14="http://schemas.microsoft.com/office/drawing/2010/main">
                <a:noFill/>
              </a14:hiddenFill>
            </a:ext>
          </a:extLst>
        </p:spPr>
      </p:cxnSp>
      <p:cxnSp>
        <p:nvCxnSpPr>
          <p:cNvPr id="104467" name="Straight Arrow Connector 35"/>
          <p:cNvCxnSpPr>
            <a:cxnSpLocks noChangeShapeType="1"/>
          </p:cNvCxnSpPr>
          <p:nvPr/>
        </p:nvCxnSpPr>
        <p:spPr bwMode="auto">
          <a:xfrm rot="5400000">
            <a:off x="4153694" y="3313906"/>
            <a:ext cx="685800" cy="1588"/>
          </a:xfrm>
          <a:prstGeom prst="straightConnector1">
            <a:avLst/>
          </a:prstGeom>
          <a:noFill/>
          <a:ln w="57150" algn="ctr">
            <a:solidFill>
              <a:srgbClr val="FFFF00"/>
            </a:solidFill>
            <a:round/>
            <a:headEnd/>
            <a:tailEnd type="triangle" w="med" len="med"/>
          </a:ln>
          <a:extLst>
            <a:ext uri="{909E8E84-426E-40DD-AFC4-6F175D3DCCD1}">
              <a14:hiddenFill xmlns:a14="http://schemas.microsoft.com/office/drawing/2010/main">
                <a:noFill/>
              </a14:hiddenFill>
            </a:ext>
          </a:extLst>
        </p:spPr>
      </p:cxnSp>
      <p:cxnSp>
        <p:nvCxnSpPr>
          <p:cNvPr id="104468" name="Straight Arrow Connector 36"/>
          <p:cNvCxnSpPr>
            <a:cxnSpLocks noChangeShapeType="1"/>
          </p:cNvCxnSpPr>
          <p:nvPr/>
        </p:nvCxnSpPr>
        <p:spPr bwMode="auto">
          <a:xfrm rot="10800000" flipV="1">
            <a:off x="6172200" y="2971800"/>
            <a:ext cx="1066800" cy="838200"/>
          </a:xfrm>
          <a:prstGeom prst="straightConnector1">
            <a:avLst/>
          </a:prstGeom>
          <a:noFill/>
          <a:ln w="57150" algn="ctr">
            <a:solidFill>
              <a:srgbClr val="FFFF00"/>
            </a:solidFill>
            <a:round/>
            <a:headEnd/>
            <a:tailEnd type="triangle" w="med" len="med"/>
          </a:ln>
          <a:extLst>
            <a:ext uri="{909E8E84-426E-40DD-AFC4-6F175D3DCCD1}">
              <a14:hiddenFill xmlns:a14="http://schemas.microsoft.com/office/drawing/2010/main">
                <a:noFill/>
              </a14:hiddenFill>
            </a:ext>
          </a:extLst>
        </p:spPr>
      </p:cxnSp>
      <p:cxnSp>
        <p:nvCxnSpPr>
          <p:cNvPr id="104469" name="Straight Arrow Connector 38"/>
          <p:cNvCxnSpPr>
            <a:cxnSpLocks noChangeShapeType="1"/>
          </p:cNvCxnSpPr>
          <p:nvPr/>
        </p:nvCxnSpPr>
        <p:spPr bwMode="auto">
          <a:xfrm>
            <a:off x="1447800" y="3048000"/>
            <a:ext cx="1066800" cy="914400"/>
          </a:xfrm>
          <a:prstGeom prst="straightConnector1">
            <a:avLst/>
          </a:prstGeom>
          <a:noFill/>
          <a:ln w="57150" algn="ctr">
            <a:solidFill>
              <a:srgbClr val="FFFF00"/>
            </a:solidFill>
            <a:round/>
            <a:headEnd/>
            <a:tailEnd type="triangle" w="med" len="med"/>
          </a:ln>
          <a:extLst>
            <a:ext uri="{909E8E84-426E-40DD-AFC4-6F175D3DCCD1}">
              <a14:hiddenFill xmlns:a14="http://schemas.microsoft.com/office/drawing/2010/main">
                <a:noFill/>
              </a14:hiddenFill>
            </a:ext>
          </a:extLst>
        </p:spPr>
      </p:cxnSp>
      <p:cxnSp>
        <p:nvCxnSpPr>
          <p:cNvPr id="104470" name="Straight Arrow Connector 40"/>
          <p:cNvCxnSpPr>
            <a:cxnSpLocks noChangeShapeType="1"/>
          </p:cNvCxnSpPr>
          <p:nvPr/>
        </p:nvCxnSpPr>
        <p:spPr bwMode="auto">
          <a:xfrm rot="5400000">
            <a:off x="3239294" y="5218906"/>
            <a:ext cx="1295400" cy="1588"/>
          </a:xfrm>
          <a:prstGeom prst="straightConnector1">
            <a:avLst/>
          </a:prstGeom>
          <a:noFill/>
          <a:ln w="57150" algn="ctr">
            <a:solidFill>
              <a:srgbClr val="FFFF00"/>
            </a:solidFill>
            <a:round/>
            <a:headEnd/>
            <a:tailEnd type="triangle" w="med" len="med"/>
          </a:ln>
          <a:extLst>
            <a:ext uri="{909E8E84-426E-40DD-AFC4-6F175D3DCCD1}">
              <a14:hiddenFill xmlns:a14="http://schemas.microsoft.com/office/drawing/2010/main">
                <a:noFill/>
              </a14:hiddenFill>
            </a:ext>
          </a:extLst>
        </p:spPr>
      </p:cxnSp>
      <p:cxnSp>
        <p:nvCxnSpPr>
          <p:cNvPr id="104471" name="Straight Arrow Connector 42"/>
          <p:cNvCxnSpPr>
            <a:cxnSpLocks noChangeShapeType="1"/>
          </p:cNvCxnSpPr>
          <p:nvPr/>
        </p:nvCxnSpPr>
        <p:spPr bwMode="auto">
          <a:xfrm rot="5400000">
            <a:off x="3696494" y="5218906"/>
            <a:ext cx="1295400" cy="1588"/>
          </a:xfrm>
          <a:prstGeom prst="straightConnector1">
            <a:avLst/>
          </a:prstGeom>
          <a:noFill/>
          <a:ln w="57150" algn="ctr">
            <a:solidFill>
              <a:srgbClr val="FFFF00"/>
            </a:solidFill>
            <a:round/>
            <a:headEnd/>
            <a:tailEnd type="triangle" w="med" len="med"/>
          </a:ln>
          <a:extLst>
            <a:ext uri="{909E8E84-426E-40DD-AFC4-6F175D3DCCD1}">
              <a14:hiddenFill xmlns:a14="http://schemas.microsoft.com/office/drawing/2010/main">
                <a:noFill/>
              </a14:hiddenFill>
            </a:ext>
          </a:extLst>
        </p:spPr>
      </p:cxnSp>
      <p:cxnSp>
        <p:nvCxnSpPr>
          <p:cNvPr id="104472" name="Straight Arrow Connector 43"/>
          <p:cNvCxnSpPr>
            <a:cxnSpLocks noChangeShapeType="1"/>
          </p:cNvCxnSpPr>
          <p:nvPr/>
        </p:nvCxnSpPr>
        <p:spPr bwMode="auto">
          <a:xfrm rot="5400000">
            <a:off x="4153694" y="5218906"/>
            <a:ext cx="1295400" cy="1588"/>
          </a:xfrm>
          <a:prstGeom prst="straightConnector1">
            <a:avLst/>
          </a:prstGeom>
          <a:noFill/>
          <a:ln w="57150" algn="ctr">
            <a:solidFill>
              <a:srgbClr val="FFFF00"/>
            </a:solidFill>
            <a:round/>
            <a:headEnd/>
            <a:tailEnd type="triangle" w="med" len="med"/>
          </a:ln>
          <a:extLst>
            <a:ext uri="{909E8E84-426E-40DD-AFC4-6F175D3DCCD1}">
              <a14:hiddenFill xmlns:a14="http://schemas.microsoft.com/office/drawing/2010/main">
                <a:noFill/>
              </a14:hiddenFill>
            </a:ext>
          </a:extLst>
        </p:spPr>
      </p:cxnSp>
      <p:cxnSp>
        <p:nvCxnSpPr>
          <p:cNvPr id="104473" name="Straight Arrow Connector 44"/>
          <p:cNvCxnSpPr>
            <a:cxnSpLocks noChangeShapeType="1"/>
          </p:cNvCxnSpPr>
          <p:nvPr/>
        </p:nvCxnSpPr>
        <p:spPr bwMode="auto">
          <a:xfrm>
            <a:off x="3505200" y="4800600"/>
            <a:ext cx="1828800" cy="1588"/>
          </a:xfrm>
          <a:prstGeom prst="straightConnector1">
            <a:avLst/>
          </a:prstGeom>
          <a:noFill/>
          <a:ln w="57150" algn="ctr">
            <a:solidFill>
              <a:srgbClr val="FFFF00"/>
            </a:solidFill>
            <a:prstDash val="sysDash"/>
            <a:round/>
            <a:headEnd/>
            <a:tailEnd/>
          </a:ln>
          <a:extLst>
            <a:ext uri="{909E8E84-426E-40DD-AFC4-6F175D3DCCD1}">
              <a14:hiddenFill xmlns:a14="http://schemas.microsoft.com/office/drawing/2010/main">
                <a:noFill/>
              </a14:hiddenFill>
            </a:ext>
          </a:extLst>
        </p:spPr>
      </p:cxnSp>
      <p:cxnSp>
        <p:nvCxnSpPr>
          <p:cNvPr id="104474" name="Straight Arrow Connector 47"/>
          <p:cNvCxnSpPr>
            <a:cxnSpLocks noChangeShapeType="1"/>
          </p:cNvCxnSpPr>
          <p:nvPr/>
        </p:nvCxnSpPr>
        <p:spPr bwMode="auto">
          <a:xfrm>
            <a:off x="3505200" y="5180013"/>
            <a:ext cx="1828800" cy="1587"/>
          </a:xfrm>
          <a:prstGeom prst="straightConnector1">
            <a:avLst/>
          </a:prstGeom>
          <a:noFill/>
          <a:ln w="57150" algn="ctr">
            <a:solidFill>
              <a:srgbClr val="FFFF00"/>
            </a:solidFill>
            <a:prstDash val="sysDash"/>
            <a:round/>
            <a:headEnd/>
            <a:tailEnd/>
          </a:ln>
          <a:extLst>
            <a:ext uri="{909E8E84-426E-40DD-AFC4-6F175D3DCCD1}">
              <a14:hiddenFill xmlns:a14="http://schemas.microsoft.com/office/drawing/2010/main">
                <a:noFill/>
              </a14:hiddenFill>
            </a:ext>
          </a:extLst>
        </p:spPr>
      </p:cxnSp>
      <p:cxnSp>
        <p:nvCxnSpPr>
          <p:cNvPr id="104475" name="Straight Arrow Connector 48"/>
          <p:cNvCxnSpPr>
            <a:cxnSpLocks noChangeShapeType="1"/>
          </p:cNvCxnSpPr>
          <p:nvPr/>
        </p:nvCxnSpPr>
        <p:spPr bwMode="auto">
          <a:xfrm>
            <a:off x="3505200" y="5410200"/>
            <a:ext cx="1828800" cy="1588"/>
          </a:xfrm>
          <a:prstGeom prst="straightConnector1">
            <a:avLst/>
          </a:prstGeom>
          <a:noFill/>
          <a:ln w="57150" algn="ctr">
            <a:solidFill>
              <a:srgbClr val="FFFF00"/>
            </a:solidFill>
            <a:prstDash val="sysDash"/>
            <a:round/>
            <a:headEnd/>
            <a:tailEnd/>
          </a:ln>
          <a:extLst>
            <a:ext uri="{909E8E84-426E-40DD-AFC4-6F175D3DCCD1}">
              <a14:hiddenFill xmlns:a14="http://schemas.microsoft.com/office/drawing/2010/main">
                <a:noFill/>
              </a14:hiddenFill>
            </a:ext>
          </a:extLst>
        </p:spPr>
      </p:cxnSp>
      <p:sp>
        <p:nvSpPr>
          <p:cNvPr id="104476" name="Rectangle 50"/>
          <p:cNvSpPr>
            <a:spLocks noChangeArrowheads="1"/>
          </p:cNvSpPr>
          <p:nvPr/>
        </p:nvSpPr>
        <p:spPr bwMode="auto">
          <a:xfrm>
            <a:off x="6096000" y="4114800"/>
            <a:ext cx="2743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2400" b="1"/>
              <a:t>عبور از صافی</a:t>
            </a:r>
            <a:endParaRPr lang="en-US" sz="2400" b="1"/>
          </a:p>
        </p:txBody>
      </p:sp>
      <p:sp>
        <p:nvSpPr>
          <p:cNvPr id="104477" name="Rectangle 51"/>
          <p:cNvSpPr>
            <a:spLocks noChangeArrowheads="1"/>
          </p:cNvSpPr>
          <p:nvPr/>
        </p:nvSpPr>
        <p:spPr bwMode="auto">
          <a:xfrm>
            <a:off x="533400" y="4267200"/>
            <a:ext cx="2743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2400" b="1"/>
              <a:t>عبور از صافی</a:t>
            </a:r>
            <a:endParaRPr lang="en-US" sz="2400" b="1"/>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5474" name="Isosceles Triangle 1"/>
          <p:cNvSpPr>
            <a:spLocks noChangeArrowheads="1"/>
          </p:cNvSpPr>
          <p:nvPr/>
        </p:nvSpPr>
        <p:spPr bwMode="auto">
          <a:xfrm>
            <a:off x="1295400" y="838200"/>
            <a:ext cx="6477000" cy="5486400"/>
          </a:xfrm>
          <a:prstGeom prst="triangle">
            <a:avLst>
              <a:gd name="adj" fmla="val 50000"/>
            </a:avLst>
          </a:prstGeom>
          <a:solidFill>
            <a:srgbClr val="FFFF00"/>
          </a:solidFill>
          <a:ln w="57150" algn="ctr">
            <a:solidFill>
              <a:schemeClr val="tx1"/>
            </a:solidFill>
            <a:round/>
            <a:headEnd/>
            <a:tailEnd/>
          </a:ln>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cxnSp>
        <p:nvCxnSpPr>
          <p:cNvPr id="105475" name="Straight Connector 3"/>
          <p:cNvCxnSpPr>
            <a:cxnSpLocks noChangeShapeType="1"/>
          </p:cNvCxnSpPr>
          <p:nvPr/>
        </p:nvCxnSpPr>
        <p:spPr bwMode="auto">
          <a:xfrm>
            <a:off x="1752600" y="5334000"/>
            <a:ext cx="5410200" cy="1588"/>
          </a:xfrm>
          <a:prstGeom prst="line">
            <a:avLst/>
          </a:prstGeom>
          <a:noFill/>
          <a:ln w="38100" algn="ctr">
            <a:solidFill>
              <a:schemeClr val="tx1"/>
            </a:solidFill>
            <a:round/>
            <a:headEnd/>
            <a:tailEnd/>
          </a:ln>
          <a:extLst>
            <a:ext uri="{909E8E84-426E-40DD-AFC4-6F175D3DCCD1}">
              <a14:hiddenFill xmlns:a14="http://schemas.microsoft.com/office/drawing/2010/main">
                <a:noFill/>
              </a14:hiddenFill>
            </a:ext>
          </a:extLst>
        </p:spPr>
      </p:cxnSp>
      <p:cxnSp>
        <p:nvCxnSpPr>
          <p:cNvPr id="105476" name="Straight Connector 7"/>
          <p:cNvCxnSpPr>
            <a:cxnSpLocks noChangeShapeType="1"/>
          </p:cNvCxnSpPr>
          <p:nvPr/>
        </p:nvCxnSpPr>
        <p:spPr bwMode="auto">
          <a:xfrm>
            <a:off x="2209800" y="4648200"/>
            <a:ext cx="4572000" cy="1588"/>
          </a:xfrm>
          <a:prstGeom prst="line">
            <a:avLst/>
          </a:prstGeom>
          <a:noFill/>
          <a:ln w="38100" algn="ctr">
            <a:solidFill>
              <a:schemeClr val="tx1"/>
            </a:solidFill>
            <a:round/>
            <a:headEnd/>
            <a:tailEnd/>
          </a:ln>
          <a:extLst>
            <a:ext uri="{909E8E84-426E-40DD-AFC4-6F175D3DCCD1}">
              <a14:hiddenFill xmlns:a14="http://schemas.microsoft.com/office/drawing/2010/main">
                <a:noFill/>
              </a14:hiddenFill>
            </a:ext>
          </a:extLst>
        </p:spPr>
      </p:cxnSp>
      <p:cxnSp>
        <p:nvCxnSpPr>
          <p:cNvPr id="105477" name="Straight Connector 12"/>
          <p:cNvCxnSpPr>
            <a:cxnSpLocks noChangeShapeType="1"/>
          </p:cNvCxnSpPr>
          <p:nvPr/>
        </p:nvCxnSpPr>
        <p:spPr bwMode="auto">
          <a:xfrm>
            <a:off x="2743200" y="3810000"/>
            <a:ext cx="3505200" cy="1588"/>
          </a:xfrm>
          <a:prstGeom prst="line">
            <a:avLst/>
          </a:prstGeom>
          <a:noFill/>
          <a:ln w="38100" algn="ctr">
            <a:solidFill>
              <a:schemeClr val="tx1"/>
            </a:solidFill>
            <a:round/>
            <a:headEnd/>
            <a:tailEnd/>
          </a:ln>
          <a:extLst>
            <a:ext uri="{909E8E84-426E-40DD-AFC4-6F175D3DCCD1}">
              <a14:hiddenFill xmlns:a14="http://schemas.microsoft.com/office/drawing/2010/main">
                <a:noFill/>
              </a14:hiddenFill>
            </a:ext>
          </a:extLst>
        </p:spPr>
      </p:cxnSp>
      <p:cxnSp>
        <p:nvCxnSpPr>
          <p:cNvPr id="105478" name="Straight Connector 16"/>
          <p:cNvCxnSpPr>
            <a:cxnSpLocks noChangeShapeType="1"/>
          </p:cNvCxnSpPr>
          <p:nvPr/>
        </p:nvCxnSpPr>
        <p:spPr bwMode="auto">
          <a:xfrm>
            <a:off x="3276600" y="2971800"/>
            <a:ext cx="2514600" cy="1588"/>
          </a:xfrm>
          <a:prstGeom prst="line">
            <a:avLst/>
          </a:prstGeom>
          <a:noFill/>
          <a:ln w="38100" algn="ctr">
            <a:solidFill>
              <a:schemeClr val="tx1"/>
            </a:solidFill>
            <a:round/>
            <a:headEnd/>
            <a:tailEnd/>
          </a:ln>
          <a:extLst>
            <a:ext uri="{909E8E84-426E-40DD-AFC4-6F175D3DCCD1}">
              <a14:hiddenFill xmlns:a14="http://schemas.microsoft.com/office/drawing/2010/main">
                <a:noFill/>
              </a14:hiddenFill>
            </a:ext>
          </a:extLst>
        </p:spPr>
      </p:cxnSp>
      <p:sp>
        <p:nvSpPr>
          <p:cNvPr id="105479" name="Rectangle 20"/>
          <p:cNvSpPr>
            <a:spLocks noChangeArrowheads="1"/>
          </p:cNvSpPr>
          <p:nvPr/>
        </p:nvSpPr>
        <p:spPr bwMode="auto">
          <a:xfrm>
            <a:off x="3200400" y="5562600"/>
            <a:ext cx="2743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2400" b="1"/>
              <a:t>نیازهای فیزیولوژیک</a:t>
            </a:r>
            <a:endParaRPr lang="en-US" sz="2400" b="1"/>
          </a:p>
        </p:txBody>
      </p:sp>
      <p:sp>
        <p:nvSpPr>
          <p:cNvPr id="105480" name="Rectangle 21"/>
          <p:cNvSpPr>
            <a:spLocks noChangeArrowheads="1"/>
          </p:cNvSpPr>
          <p:nvPr/>
        </p:nvSpPr>
        <p:spPr bwMode="auto">
          <a:xfrm>
            <a:off x="3352800" y="4648200"/>
            <a:ext cx="2743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2400" b="1"/>
              <a:t>نیاز به ایمنی</a:t>
            </a:r>
            <a:endParaRPr lang="en-US" sz="2400" b="1"/>
          </a:p>
        </p:txBody>
      </p:sp>
      <p:sp>
        <p:nvSpPr>
          <p:cNvPr id="105481" name="Rectangle 22"/>
          <p:cNvSpPr>
            <a:spLocks noChangeArrowheads="1"/>
          </p:cNvSpPr>
          <p:nvPr/>
        </p:nvSpPr>
        <p:spPr bwMode="auto">
          <a:xfrm>
            <a:off x="3124200" y="3962400"/>
            <a:ext cx="3124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2400" b="1"/>
              <a:t>نیاز به محبت و تعلق داشتن</a:t>
            </a:r>
            <a:endParaRPr lang="en-US" sz="2400" b="1"/>
          </a:p>
        </p:txBody>
      </p:sp>
      <p:sp>
        <p:nvSpPr>
          <p:cNvPr id="105482" name="Rectangle 23"/>
          <p:cNvSpPr>
            <a:spLocks noChangeArrowheads="1"/>
          </p:cNvSpPr>
          <p:nvPr/>
        </p:nvSpPr>
        <p:spPr bwMode="auto">
          <a:xfrm>
            <a:off x="2971800" y="2971800"/>
            <a:ext cx="3124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2400" b="1"/>
              <a:t>نیاز به عزت نفس یا احترام به خود</a:t>
            </a:r>
            <a:endParaRPr lang="en-US" sz="2400" b="1"/>
          </a:p>
        </p:txBody>
      </p:sp>
      <p:sp>
        <p:nvSpPr>
          <p:cNvPr id="105483" name="Rectangle 24"/>
          <p:cNvSpPr>
            <a:spLocks noChangeArrowheads="1"/>
          </p:cNvSpPr>
          <p:nvPr/>
        </p:nvSpPr>
        <p:spPr bwMode="auto">
          <a:xfrm>
            <a:off x="2971800" y="1828800"/>
            <a:ext cx="3124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2400" b="1"/>
              <a:t>نیاز به </a:t>
            </a:r>
          </a:p>
          <a:p>
            <a:pPr algn="ctr"/>
            <a:r>
              <a:rPr lang="fa-IR" sz="2400" b="1"/>
              <a:t>خودشکوفایی</a:t>
            </a:r>
            <a:endParaRPr lang="en-US" sz="2400" b="1"/>
          </a:p>
        </p:txBody>
      </p:sp>
      <p:sp>
        <p:nvSpPr>
          <p:cNvPr id="105484" name="Rectangle 25"/>
          <p:cNvSpPr>
            <a:spLocks noChangeArrowheads="1"/>
          </p:cNvSpPr>
          <p:nvPr/>
        </p:nvSpPr>
        <p:spPr bwMode="auto">
          <a:xfrm>
            <a:off x="6019800" y="1600200"/>
            <a:ext cx="3124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3200" b="1"/>
              <a:t>هرم نیازهای مازلو</a:t>
            </a:r>
            <a:endParaRPr lang="en-US" sz="3200" b="1"/>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6498" name="Line 7"/>
          <p:cNvSpPr>
            <a:spLocks noChangeShapeType="1"/>
          </p:cNvSpPr>
          <p:nvPr/>
        </p:nvSpPr>
        <p:spPr bwMode="auto">
          <a:xfrm>
            <a:off x="5795963" y="1557338"/>
            <a:ext cx="0" cy="4103687"/>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lstStyle/>
          <a:p>
            <a:endParaRPr lang="fa-IR"/>
          </a:p>
        </p:txBody>
      </p:sp>
      <p:sp>
        <p:nvSpPr>
          <p:cNvPr id="106499" name="Rectangle 2"/>
          <p:cNvSpPr>
            <a:spLocks noGrp="1" noChangeArrowheads="1"/>
          </p:cNvSpPr>
          <p:nvPr>
            <p:ph type="title"/>
          </p:nvPr>
        </p:nvSpPr>
        <p:spPr>
          <a:xfrm>
            <a:off x="533400" y="838200"/>
            <a:ext cx="7924800" cy="1143000"/>
          </a:xfrm>
        </p:spPr>
        <p:txBody>
          <a:bodyPr/>
          <a:lstStyle/>
          <a:p>
            <a:pPr eaLnBrk="1" hangingPunct="1"/>
            <a:r>
              <a:rPr lang="fa-IR" smtClean="0">
                <a:solidFill>
                  <a:schemeClr val="tx1"/>
                </a:solidFill>
                <a:cs typeface="B Traffic" panose="00000400000000000000" pitchFamily="2" charset="-78"/>
              </a:rPr>
              <a:t>طبقه بندی اهداف از دیدگاه بلوم</a:t>
            </a:r>
            <a:endParaRPr lang="en-US" smtClean="0">
              <a:solidFill>
                <a:schemeClr val="tx1"/>
              </a:solidFill>
              <a:cs typeface="B Traffic" panose="00000400000000000000" pitchFamily="2" charset="-78"/>
            </a:endParaRPr>
          </a:p>
        </p:txBody>
      </p:sp>
      <p:sp>
        <p:nvSpPr>
          <p:cNvPr id="106500" name="Rectangle 4"/>
          <p:cNvSpPr>
            <a:spLocks noChangeArrowheads="1"/>
          </p:cNvSpPr>
          <p:nvPr/>
        </p:nvSpPr>
        <p:spPr bwMode="auto">
          <a:xfrm>
            <a:off x="4284663" y="2349500"/>
            <a:ext cx="2663825" cy="863600"/>
          </a:xfrm>
          <a:prstGeom prst="rect">
            <a:avLst/>
          </a:prstGeom>
          <a:solidFill>
            <a:srgbClr val="FFFF99"/>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99"/>
            </a:extrusionClr>
            <a:contourClr>
              <a:srgbClr val="FFFF99"/>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a:cs typeface="B Koodak" panose="00000700000000000000" pitchFamily="2" charset="-78"/>
              </a:rPr>
              <a:t>حیطه شناختی</a:t>
            </a:r>
            <a:endParaRPr lang="en-US" sz="4000">
              <a:cs typeface="B Koodak" panose="00000700000000000000" pitchFamily="2" charset="-78"/>
            </a:endParaRPr>
          </a:p>
        </p:txBody>
      </p:sp>
      <p:sp>
        <p:nvSpPr>
          <p:cNvPr id="106501" name="Rectangle 5"/>
          <p:cNvSpPr>
            <a:spLocks noChangeArrowheads="1"/>
          </p:cNvSpPr>
          <p:nvPr/>
        </p:nvSpPr>
        <p:spPr bwMode="auto">
          <a:xfrm>
            <a:off x="4140200" y="3573463"/>
            <a:ext cx="2808288" cy="863600"/>
          </a:xfrm>
          <a:prstGeom prst="rect">
            <a:avLst/>
          </a:prstGeom>
          <a:solidFill>
            <a:srgbClr val="FFFF99"/>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99"/>
            </a:extrusionClr>
            <a:contourClr>
              <a:srgbClr val="FFFF99"/>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a:cs typeface="B Koodak" panose="00000700000000000000" pitchFamily="2" charset="-78"/>
              </a:rPr>
              <a:t>حیطه عاطفی</a:t>
            </a:r>
            <a:endParaRPr lang="en-US" sz="4000">
              <a:cs typeface="B Koodak" panose="00000700000000000000" pitchFamily="2" charset="-78"/>
            </a:endParaRPr>
          </a:p>
        </p:txBody>
      </p:sp>
      <p:sp>
        <p:nvSpPr>
          <p:cNvPr id="106502" name="Rectangle 6"/>
          <p:cNvSpPr>
            <a:spLocks noChangeArrowheads="1"/>
          </p:cNvSpPr>
          <p:nvPr/>
        </p:nvSpPr>
        <p:spPr bwMode="auto">
          <a:xfrm>
            <a:off x="3924300" y="4797425"/>
            <a:ext cx="3024188" cy="936625"/>
          </a:xfrm>
          <a:prstGeom prst="rect">
            <a:avLst/>
          </a:prstGeom>
          <a:solidFill>
            <a:srgbClr val="FFFF99"/>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99"/>
            </a:extrusionClr>
            <a:contourClr>
              <a:srgbClr val="FFFF99"/>
            </a:contourClr>
          </a:sp3d>
        </p:spPr>
        <p:txBody>
          <a:bodyPr wrap="none" anchor="ctr">
            <a:flatTx/>
          </a:bodyP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pPr algn="ctr"/>
            <a:r>
              <a:rPr lang="fa-IR" sz="4000">
                <a:cs typeface="B Koodak" panose="00000700000000000000" pitchFamily="2" charset="-78"/>
              </a:rPr>
              <a:t>حیطه روان حرکتی</a:t>
            </a:r>
            <a:endParaRPr lang="en-US" sz="4000">
              <a:cs typeface="B Koodak" panose="00000700000000000000" pitchFamily="2" charset="-78"/>
            </a:endParaRPr>
          </a:p>
        </p:txBody>
      </p:sp>
      <p:sp>
        <p:nvSpPr>
          <p:cNvPr id="106503" name="Rectangle 8"/>
          <p:cNvSpPr>
            <a:spLocks noChangeArrowheads="1"/>
          </p:cNvSpPr>
          <p:nvPr/>
        </p:nvSpPr>
        <p:spPr bwMode="auto">
          <a:xfrm>
            <a:off x="1258888" y="4221163"/>
            <a:ext cx="1152525" cy="1871662"/>
          </a:xfrm>
          <a:prstGeom prst="rect">
            <a:avLst/>
          </a:prstGeom>
          <a:noFill/>
          <a:ln w="9525">
            <a:solidFill>
              <a:srgbClr val="C0C0C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ahoma" panose="020B0604030504040204" pitchFamily="34" charset="0"/>
                <a:ea typeface="Osaka" pitchFamily="28" charset="-128"/>
              </a:defRPr>
            </a:lvl1pPr>
            <a:lvl2pPr marL="742950" indent="-285750">
              <a:defRPr>
                <a:solidFill>
                  <a:schemeClr val="tx1"/>
                </a:solidFill>
                <a:latin typeface="Tahoma" panose="020B0604030504040204" pitchFamily="34" charset="0"/>
                <a:ea typeface="Osaka" pitchFamily="28" charset="-128"/>
              </a:defRPr>
            </a:lvl2pPr>
            <a:lvl3pPr marL="1143000" indent="-228600">
              <a:defRPr>
                <a:solidFill>
                  <a:schemeClr val="tx1"/>
                </a:solidFill>
                <a:latin typeface="Tahoma" panose="020B0604030504040204" pitchFamily="34" charset="0"/>
                <a:ea typeface="Osaka" pitchFamily="28" charset="-128"/>
              </a:defRPr>
            </a:lvl3pPr>
            <a:lvl4pPr marL="1600200" indent="-228600">
              <a:defRPr>
                <a:solidFill>
                  <a:schemeClr val="tx1"/>
                </a:solidFill>
                <a:latin typeface="Tahoma" panose="020B0604030504040204" pitchFamily="34" charset="0"/>
                <a:ea typeface="Osaka" pitchFamily="28" charset="-128"/>
              </a:defRPr>
            </a:lvl4pPr>
            <a:lvl5pPr marL="2057400" indent="-228600">
              <a:defRPr>
                <a:solidFill>
                  <a:schemeClr val="tx1"/>
                </a:solidFill>
                <a:latin typeface="Tahoma" panose="020B0604030504040204" pitchFamily="34" charset="0"/>
                <a:ea typeface="Osaka" pitchFamily="28" charset="-128"/>
              </a:defRPr>
            </a:lvl5pPr>
            <a:lvl6pPr marL="25146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6pPr>
            <a:lvl7pPr marL="29718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7pPr>
            <a:lvl8pPr marL="34290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8pPr>
            <a:lvl9pPr marL="3886200" indent="-228600" algn="l" rtl="0" eaLnBrk="0" fontAlgn="base" hangingPunct="0">
              <a:spcBef>
                <a:spcPct val="0"/>
              </a:spcBef>
              <a:spcAft>
                <a:spcPct val="0"/>
              </a:spcAft>
              <a:defRPr>
                <a:solidFill>
                  <a:schemeClr val="tx1"/>
                </a:solidFill>
                <a:latin typeface="Tahoma" panose="020B0604030504040204" pitchFamily="34" charset="0"/>
                <a:ea typeface="Osaka" pitchFamily="28" charset="-128"/>
              </a:defRPr>
            </a:lvl9pPr>
          </a:lstStyle>
          <a:p>
            <a:endParaRPr lang="fa-IR"/>
          </a:p>
        </p:txBody>
      </p:sp>
      <p:sp>
        <p:nvSpPr>
          <p:cNvPr id="106504" name="Line 9"/>
          <p:cNvSpPr>
            <a:spLocks noChangeShapeType="1"/>
          </p:cNvSpPr>
          <p:nvPr/>
        </p:nvSpPr>
        <p:spPr bwMode="auto">
          <a:xfrm>
            <a:off x="684213" y="5157788"/>
            <a:ext cx="1800225" cy="0"/>
          </a:xfrm>
          <a:prstGeom prst="line">
            <a:avLst/>
          </a:prstGeom>
          <a:noFill/>
          <a:ln w="9525">
            <a:solidFill>
              <a:srgbClr val="CC99FF"/>
            </a:solidFill>
            <a:round/>
            <a:headEnd/>
            <a:tailEnd/>
          </a:ln>
          <a:extLst>
            <a:ext uri="{909E8E84-426E-40DD-AFC4-6F175D3DCCD1}">
              <a14:hiddenFill xmlns:a14="http://schemas.microsoft.com/office/drawing/2010/main">
                <a:noFill/>
              </a14:hiddenFill>
            </a:ext>
          </a:extLst>
        </p:spPr>
        <p:txBody>
          <a:bodyPr/>
          <a:lstStyle/>
          <a:p>
            <a:endParaRPr lang="fa-IR"/>
          </a:p>
        </p:txBody>
      </p:sp>
      <p:sp>
        <p:nvSpPr>
          <p:cNvPr id="106505" name="Line 10"/>
          <p:cNvSpPr>
            <a:spLocks noChangeShapeType="1"/>
          </p:cNvSpPr>
          <p:nvPr/>
        </p:nvSpPr>
        <p:spPr bwMode="auto">
          <a:xfrm flipV="1">
            <a:off x="2195513" y="2997200"/>
            <a:ext cx="0" cy="2519363"/>
          </a:xfrm>
          <a:prstGeom prst="line">
            <a:avLst/>
          </a:prstGeom>
          <a:noFill/>
          <a:ln w="9525">
            <a:solidFill>
              <a:srgbClr val="FF99CC"/>
            </a:solidFill>
            <a:round/>
            <a:headEnd/>
            <a:tailEnd/>
          </a:ln>
          <a:extLst>
            <a:ext uri="{909E8E84-426E-40DD-AFC4-6F175D3DCCD1}">
              <a14:hiddenFill xmlns:a14="http://schemas.microsoft.com/office/drawing/2010/main">
                <a:noFill/>
              </a14:hiddenFill>
            </a:ext>
          </a:extLst>
        </p:spPr>
        <p:txBody>
          <a:bodyPr/>
          <a:lstStyle/>
          <a:p>
            <a:endParaRPr lang="fa-IR"/>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5"/>
</p:tagLst>
</file>

<file path=ppt/theme/theme1.xml><?xml version="1.0" encoding="utf-8"?>
<a:theme xmlns:a="http://schemas.openxmlformats.org/drawingml/2006/main" name="Drafting">
  <a:themeElements>
    <a:clrScheme name="Custom 1">
      <a:dk1>
        <a:srgbClr val="FFFFFF"/>
      </a:dk1>
      <a:lt1>
        <a:sysClr val="window" lastClr="FFFFFF"/>
      </a:lt1>
      <a:dk2>
        <a:srgbClr val="FFFFFF"/>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rafting">
      <a:majorFont>
        <a:latin typeface="Trebuchet MS"/>
        <a:ea typeface="Osaka"/>
        <a:cs typeface=""/>
      </a:majorFont>
      <a:minorFont>
        <a:latin typeface="Trebuchet MS"/>
        <a:ea typeface="Osaka"/>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Drafting 1">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rafting 2">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rafting 3">
        <a:dk1>
          <a:srgbClr val="000000"/>
        </a:dk1>
        <a:lt1>
          <a:srgbClr val="FFFFFF"/>
        </a:lt1>
        <a:dk2>
          <a:srgbClr val="000000"/>
        </a:dk2>
        <a:lt2>
          <a:srgbClr val="003366"/>
        </a:lt2>
        <a:accent1>
          <a:srgbClr val="3366CC"/>
        </a:accent1>
        <a:accent2>
          <a:srgbClr val="00B000"/>
        </a:accent2>
        <a:accent3>
          <a:srgbClr val="FFFFFF"/>
        </a:accent3>
        <a:accent4>
          <a:srgbClr val="000000"/>
        </a:accent4>
        <a:accent5>
          <a:srgbClr val="ADB8E2"/>
        </a:accent5>
        <a:accent6>
          <a:srgbClr val="009F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Drafting 4">
        <a:dk1>
          <a:srgbClr val="000000"/>
        </a:dk1>
        <a:lt1>
          <a:srgbClr val="FFFFFF"/>
        </a:lt1>
        <a:dk2>
          <a:srgbClr val="000000"/>
        </a:dk2>
        <a:lt2>
          <a:srgbClr val="777777"/>
        </a:lt2>
        <a:accent1>
          <a:srgbClr val="909082"/>
        </a:accent1>
        <a:accent2>
          <a:srgbClr val="809EA8"/>
        </a:accent2>
        <a:accent3>
          <a:srgbClr val="FFFFFF"/>
        </a:accent3>
        <a:accent4>
          <a:srgbClr val="000000"/>
        </a:accent4>
        <a:accent5>
          <a:srgbClr val="C6C6C1"/>
        </a:accent5>
        <a:accent6>
          <a:srgbClr val="738F98"/>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Drafting 5">
        <a:dk1>
          <a:srgbClr val="000000"/>
        </a:dk1>
        <a:lt1>
          <a:srgbClr val="FFFFFF"/>
        </a:lt1>
        <a:dk2>
          <a:srgbClr val="000000"/>
        </a:dk2>
        <a:lt2>
          <a:srgbClr val="3E3E5C"/>
        </a:lt2>
        <a:accent1>
          <a:srgbClr val="60597B"/>
        </a:accent1>
        <a:accent2>
          <a:srgbClr val="6666FF"/>
        </a:accent2>
        <a:accent3>
          <a:srgbClr val="FFFFFF"/>
        </a:accent3>
        <a:accent4>
          <a:srgbClr val="000000"/>
        </a:accent4>
        <a:accent5>
          <a:srgbClr val="B6B5BF"/>
        </a:accent5>
        <a:accent6>
          <a:srgbClr val="5C5CE7"/>
        </a:accent6>
        <a:hlink>
          <a:srgbClr val="99CCFF"/>
        </a:hlink>
        <a:folHlink>
          <a:srgbClr val="FFFF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Macintosh HD:Applications:Microsoft Office 2004:Templates:Presentations:Designs:Drafting</Template>
  <TotalTime>4863</TotalTime>
  <Words>11670</Words>
  <Application>Microsoft Office PowerPoint</Application>
  <PresentationFormat>On-screen Show (4:3)</PresentationFormat>
  <Paragraphs>1213</Paragraphs>
  <Slides>259</Slides>
  <Notes>0</Notes>
  <HiddenSlides>0</HiddenSlides>
  <MMClips>1</MMClips>
  <ScaleCrop>false</ScaleCrop>
  <HeadingPairs>
    <vt:vector size="8" baseType="variant">
      <vt:variant>
        <vt:lpstr>Fonts Used</vt:lpstr>
      </vt:variant>
      <vt:variant>
        <vt:i4>19</vt:i4>
      </vt:variant>
      <vt:variant>
        <vt:lpstr>Theme</vt:lpstr>
      </vt:variant>
      <vt:variant>
        <vt:i4>1</vt:i4>
      </vt:variant>
      <vt:variant>
        <vt:lpstr>Embedded OLE Servers</vt:lpstr>
      </vt:variant>
      <vt:variant>
        <vt:i4>1</vt:i4>
      </vt:variant>
      <vt:variant>
        <vt:lpstr>Slide Titles</vt:lpstr>
      </vt:variant>
      <vt:variant>
        <vt:i4>259</vt:i4>
      </vt:variant>
    </vt:vector>
  </HeadingPairs>
  <TitlesOfParts>
    <vt:vector size="280" baseType="lpstr">
      <vt:lpstr>Akram</vt:lpstr>
      <vt:lpstr>Arial</vt:lpstr>
      <vt:lpstr>B Farnaz</vt:lpstr>
      <vt:lpstr>B Homa</vt:lpstr>
      <vt:lpstr>B Koodak</vt:lpstr>
      <vt:lpstr>B Koodak Outline</vt:lpstr>
      <vt:lpstr>B Lotus</vt:lpstr>
      <vt:lpstr>B Titr</vt:lpstr>
      <vt:lpstr>B Traffic</vt:lpstr>
      <vt:lpstr>B Yekan</vt:lpstr>
      <vt:lpstr>B Zar</vt:lpstr>
      <vt:lpstr>Constantia</vt:lpstr>
      <vt:lpstr>Osaka</vt:lpstr>
      <vt:lpstr>Tahoma</vt:lpstr>
      <vt:lpstr>Times New Roman</vt:lpstr>
      <vt:lpstr>Trebuchet MS</vt:lpstr>
      <vt:lpstr>Verdana</vt:lpstr>
      <vt:lpstr>Webdings</vt:lpstr>
      <vt:lpstr>Wingdings</vt:lpstr>
      <vt:lpstr>Drafting</vt:lpstr>
      <vt:lpstr>Clip</vt:lpstr>
      <vt:lpstr>PowerPoint Presentation</vt:lpstr>
      <vt:lpstr>PowerPoint Presentation</vt:lpstr>
      <vt:lpstr>منابع( جهت مطالعه بیشتر)</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نظریه شرطی سازی کلاسیک پاولف چیست؟</vt:lpstr>
      <vt:lpstr>PowerPoint Presentation</vt:lpstr>
      <vt:lpstr>PowerPoint Presentation</vt:lpstr>
      <vt:lpstr>PowerPoint Presentation</vt:lpstr>
      <vt:lpstr>PowerPoint Presentation</vt:lpstr>
      <vt:lpstr>یادگیری از طریق مشاهده</vt:lpstr>
      <vt:lpstr>مراحل یادگیری از طریق مشاهده</vt:lpstr>
      <vt:lpstr>یادگیری از طریق شناخت</vt:lpstr>
      <vt:lpstr>یادگیری از طریق شناخت</vt:lpstr>
      <vt:lpstr>PowerPoint Presentation</vt:lpstr>
      <vt:lpstr>ساختن گرایی</vt:lpstr>
      <vt:lpstr>ساختن گرایی</vt:lpstr>
      <vt:lpstr>عوامل موثر بر یادگیری</vt:lpstr>
      <vt:lpstr>دانش آموزان چگونه ياد مي گيرند:</vt:lpstr>
      <vt:lpstr>دركلاس درس: ايجاد محيط هاي چالش انگيز كه دانش آموزان رابراي مشاركت فعال ترغيب كند،يكي ازوظايف معلمان است.آنچه درپي مي آيد،چندپيشنهاد براي نشان دادن چگونگي انجام اين كار است: *اجازه ندهيد دانش آموزان براي مدتي طولاني صرفا شنونده باشند *براي دانش آموزان فعاليت هاي عملي ازقبيل مشاهده كردن ؛آزمايش مهيا كنيد. *براي كمك به فراگيرندگان ،درفرايند يادگيري، علايق وآرمان هاي آنان رامدنظر قرار دهيد.</vt:lpstr>
      <vt:lpstr>2-مشاركت اجتماعي: </vt:lpstr>
      <vt:lpstr>در كلاس درس: معلمان مي توانند به طرق مختلف دانش آموزان را در فرايند يادگيري وارد نمايند: *وادار كردن آنان به فعاليت هاي گروهي و نظارت خود برامور *آماده كردن محيط كلاس براي انجام فعاليتهاي گروهي *پيوند مدرسه واجتماع را تقويت نمايند. *ازطريق الگو سازي به دانش آموزان شيوه ي همكاري بايكديگر را آموزش دهند.</vt:lpstr>
      <vt:lpstr>PowerPoint Presentation</vt:lpstr>
      <vt:lpstr>3-فعاليت معنادار: </vt:lpstr>
      <vt:lpstr>در كلاس درس:  معلمان مي توانند فعاليت هاي كلاسي را از طريق انجام آنها در بستري عيني معنادار سازند.براي مثال،زبان شفاهي ومهارتهاي برقراري ارتباط آنان رابا شركت دادن در بحث ها بهبود بخشند.مهارت نگارش آنان را بادرگيركردن درتهيه روزنامه كلاسي ارتقا بخشند.دانش آموزان مي توانند علوم رابا شركت درپروژه هاي زيست محيطي مدرسه يااجتماع فراگيرند.</vt:lpstr>
      <vt:lpstr>4-خود نظم جويي وفكور بودن:</vt:lpstr>
      <vt:lpstr>يافته هاي پژوهش: در اين جا اصطلاح ((خودنظم جويي ))به منظورنشان دادن توانايي دانش آموزان براي پايش يادگيري خود و درك زمان وقوع خطا و آگاهي ازشيوه رفع آنها به كار رفته است. خودنظم جويي همانند راهبردي عمل كردن نيست . در راهبردي عمل كردن خوداشخاص مي توانندازراهبردهاي يادگيري بطور مكانيكي استفاده كنندبي آنكه كاملاًازآنچه انجام ميدهند آگاه باشند.</vt:lpstr>
      <vt:lpstr>خود نظم جويي پديدآوري راهبردهاي خاصي رادربرمي گيردكه به يادگيرندگان كمك مي كند فراگيريشان راارزشيابي كنند،درك وفهمشان را وارسي كنندو خطاهايشان رادرزمان مناسبي اصلاح كنند.خود نظم جويي  مستلزم تفكر ،يعني آگاه بودن از راهبردها است.تفكر رامي توان از طريق بحث،مذاكره ها،نوشته ها،يعني آنجا كه كودكان براي بيان نظراتشان ترغيب مي شوند واز آن ها ‌‌‌‌‌‌‍‍[نظراتشان] دفاع مي كنند پرورش داد. جنبه ديگر تفكر،قادر بودن به تميز ظواهر از واقعيت، باورهاي عام ازدانش علمي وغيره است.</vt:lpstr>
      <vt:lpstr>دركلاس درس: معلمان ميتوانندباايجاد فرصتهايي به دانش آموزان براي خود نظم جويي ومتفكر شدن كمك كنند: *طراحي حل مسايل ،طراحي آزمايش وخواندن كتاب *ارزشيابي نحوه بيان ،مجادلات وحل مسايل ازسوي ديگران ونيزازسوي خودشان. *بدست آوردن آگاهي واقعي ازخوددرمقام يادگيرنده(خواندنم خوب است،امابراي رياضيات نياز به تلاش بيشتر دارم)</vt:lpstr>
      <vt:lpstr>5-سازماندهي مجدد پيش دانسته :</vt:lpstr>
      <vt:lpstr>يافته هاي پژوهش: گاهي اوقات ،دانش موجود مي تواند در قالب شيوه ي درك اطلاعات جديد جلوه گر شود بااين كه اغلب اين مورددريادگيري رياضيات و علوم پيش مي آيد ، ولي مي تواند درهمه زمينه هاي موضوعات درس  به كار بسته شود. دليل وقوع آن ‹درك وفهم موجودمان از دنياي فيزيكي واجتماعي ،ازتاريخ ،ازنظريه پردازي درباره اعدادوغيره است.</vt:lpstr>
      <vt:lpstr> دركلاس درس: معلم براي تسهيل درك وفهم اطلاعات معارض با شهود چه كاري مي تواند انجام دهد؟ *نيازاست معلمان آگاه باشندكه دانش آموزان داراي باورهاي قبلي ودرك وفهم ناقصي هستند كه مي تواند با آنچه دردرس تدريس مي شود درتعارض باشد. *مهم است شرايطي فراهم شودكه درآن باورهاي جايگزين وتوضيحات موردنياز ابراز شوند. </vt:lpstr>
      <vt:lpstr>*براي آنان بايد مشاهدات وآزمايشاتي تدارك ديد كه توانايي نشان دادن نادرستي برخي باورهايشان راداشته باشند. *نياز است معلمان برمبناي ايده هاي موجود شاگردان كار كنند وبه تدريج آنهارابه درك وفهمي روشن تر وپخته تر راهنمايي كنند.</vt:lpstr>
      <vt:lpstr>6-كمك به دانش آموزان براي يادگيري انتقال:</vt:lpstr>
      <vt:lpstr>دركلاس درس: معلمان مي توانند باايجاد فرصت هايي به دانش آموزان در انتقال آموخته هايشان به موقعيت هاي واقعي زندگيشان كمك كنند: *تاكيد ورزيدن به كسب تسلط برموضوع درس ، بدون درك وفهم ازدروس،امكان انتقال آموخته ها به موقعيتهاي گوناگون زندگي وجود ندارند. *كمك به دانش آموزان براي فهم الزامات انتقال اطلاعاتي كه آموخته اند. *كاربرد آموخته هاي مربوط به يك موضوع درسي دريك موضوع درسي متفاوت </vt:lpstr>
      <vt:lpstr>7-ارتباط دادن اطلاعات جديد به دانش پيشين: </vt:lpstr>
      <vt:lpstr>براي درك تكليفي كه در دست است ، داشتن مقداري دانش پيشين ضروري است.اما داشتن پيش نياز هم،براي اطمينان ازرسيدن به نتايج مناسب كافي نيست؛بلكه افرادبايد دانش پيشين خود رافعال كنند تابتواننداز آن براي درك  وفهم يادگيري استفاده كنند.</vt:lpstr>
      <vt:lpstr>دركلاس درس: *براي اطمينان از آن كه دانش آموزان دانش پيشين ضروري رادارند ونيز فعال كردن آن ،معلمان مي توانند محتواي درس را قبل ازتدريس به بحث بگذارند. *سؤالي بپرسند كه به دانش آموزان كمك كندبين آنچه مي خوانند وآنچه پيش تر مي دانستند ارتباطي بيابند.</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اهد</vt:lpstr>
      <vt:lpstr>PowerPoint Presentation</vt:lpstr>
      <vt:lpstr>PowerPoint Presentation</vt:lpstr>
      <vt:lpstr>PowerPoint Presentation</vt:lpstr>
      <vt:lpstr>PowerPoint Presentation</vt:lpstr>
      <vt:lpstr>PowerPoint Presentation</vt:lpstr>
      <vt:lpstr>PowerPoint Presentation</vt:lpstr>
      <vt:lpstr>طبقه بندی اهداف از دیدگاه بلوم</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اهداف کلی آموزشی اهدافی هستند که در پایان یک دوره آموزشی بایستی تحقق یابند. این دسته از اهداف معمولا به صورت عبارتهای کلی و مبهم بیان می شوند و نیاز به زمان بیشتری جهت تحقق دارند</vt:lpstr>
      <vt:lpstr>اهدافی هستند که از هدف کلی نشات گرفته اند و نسبت به آنها محدودتر و مشخص ترند. معمولا در نوشتن اهداف جزیی از افعال زیر استفاده می شود ، (آشنا شدن، درک کردن، فکر کردن، کسب کردن، پی بردن)</vt:lpstr>
      <vt:lpstr>اهداف رفتاری هدف های آموزشی عینی هستند و نوع رفتار و قابلیتهایی را که انتظار داریم دانش آموزان پس از یک فعالیت آموزشی به آنها برسند مشخص می کنند. ویژگی بارز این رفتارها صریح  و قابل فهم بودنشان است.  نمونه ای از افعال عبارتند از (توضیح دهد، فهرست کند، تقسیم کند، نام ببرد، توصیف کند و....)</vt:lpstr>
      <vt:lpstr>الف- با افعال واضح و صریح بیان شود. ب- موقعیتی که رفتار بایستی در آن انجام شود مشخص شود (تحت چه شرایطی). ج- معیار رفتار مشخص شود ( سطح قابل قبول رفتار)</vt:lpstr>
      <vt:lpstr>انتقادات از اهداف رفتاری بسیار ویژه</vt:lpstr>
      <vt:lpstr>مزایای تعیین اهداف</vt:lpstr>
      <vt:lpstr>PowerPoint Presentation</vt:lpstr>
      <vt:lpstr>PowerPoint Presentation</vt:lpstr>
      <vt:lpstr>رخدادهای آموزشی</vt:lpstr>
      <vt:lpstr>تعیین روابط اهداف آموزشی</vt:lpstr>
      <vt:lpstr>دو نمونه از روابط اهداف</vt:lpstr>
      <vt:lpstr>رفتارهای ورودی، مهارتها و توانایی هایی است که دانش آموزان باید قبل از شروع یک فعالیت آموزشی از خود نشان دهند تا بتوانند با موفقیت به هدف های اجرایی . دست یابند </vt:lpstr>
      <vt:lpstr>در تحلیل آموزشی ویژگیهایی از مخاطبان چون مهارت لغوی، گرایش و طرز فکر، معلومات و اطلاعات،  خصوصیات اجتماعی و فرهنگی نیز مورد توجه قرار می گیرد.</vt:lpstr>
      <vt:lpstr>PowerPoint Presentation</vt:lpstr>
      <vt:lpstr>محتوا را بایستی بر اساس سوالات زیر ارزیابی کرد</vt:lpstr>
      <vt:lpstr>اصول مورد توجه در تهیه محتوا</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ارزشیابی</vt:lpstr>
      <vt:lpstr>ارزشیابی پیشرفت تحصیلی چیست؟</vt:lpstr>
      <vt:lpstr>PowerPoint Presentation</vt:lpstr>
      <vt:lpstr>ارزشیای تکوینی</vt:lpstr>
      <vt:lpstr>ارزشیابی تشخیصی</vt:lpstr>
      <vt:lpstr>ارزشیای تراکمی</vt:lpstr>
      <vt:lpstr>انواع آزمونهای  پیشرفت تحصیلی  کتبی</vt:lpstr>
      <vt:lpstr>آزمونهای تشریحی(گسترده پاسخ)</vt:lpstr>
      <vt:lpstr>آزمونهای تشریحی(محدود پاسخ)</vt:lpstr>
      <vt:lpstr>قواعد تهیه سوالهای تشریحی</vt:lpstr>
      <vt:lpstr>قواعد تصحیح سوالات تشریحی</vt:lpstr>
      <vt:lpstr>آزمونهای کوته پاسخ</vt:lpstr>
      <vt:lpstr>قواعد تهیه سوالات کوته پاسخ</vt:lpstr>
      <vt:lpstr>آزمونهای عینی</vt:lpstr>
      <vt:lpstr>قواعد تهیه سوالات عینی ( چند گزینه ای)</vt:lpstr>
      <vt:lpstr>قواعد تهیه طرح درس</vt:lpstr>
      <vt:lpstr>طرح درس</vt:lpstr>
      <vt:lpstr>انواع طرح درس</vt:lpstr>
      <vt:lpstr>تنظیم طرح درس ترمی</vt:lpstr>
      <vt:lpstr>تنظیم طرح درس روزانه</vt:lpstr>
      <vt:lpstr>تنظیم طرح درس روزانه</vt:lpstr>
      <vt:lpstr>روش های تدریس</vt:lpstr>
      <vt:lpstr>روش های مستقیم تدریس</vt:lpstr>
      <vt:lpstr>روش های مستقیم تدریس</vt:lpstr>
      <vt:lpstr>ویژگیهای آموزش مستقیم</vt:lpstr>
      <vt:lpstr>روش سخنرانی</vt:lpstr>
      <vt:lpstr>PowerPoint Presentation</vt:lpstr>
      <vt:lpstr>تعریف</vt:lpstr>
      <vt:lpstr>ویژگیها</vt:lpstr>
      <vt:lpstr>روش سخنرانی توصیه می شود</vt:lpstr>
      <vt:lpstr>روش سخنرانی توصیه نمی شود</vt:lpstr>
      <vt:lpstr>مرحله اول: آمادگی برای سخنرانی</vt:lpstr>
      <vt:lpstr>مرحله دوم: مقدمه سخنرانی</vt:lpstr>
      <vt:lpstr>مرحله سوم: ارائه اصل محتوا</vt:lpstr>
      <vt:lpstr>PowerPoint Presentation</vt:lpstr>
      <vt:lpstr>PowerPoint Presentation</vt:lpstr>
      <vt:lpstr>PowerPoint Presentation</vt:lpstr>
      <vt:lpstr>مرحله چهارم: جمعبندی و نتیجه گیری</vt:lpstr>
      <vt:lpstr>مزایا</vt:lpstr>
      <vt:lpstr>محدودیتها</vt:lpstr>
      <vt:lpstr>روش تدریس نمایش علمی</vt:lpstr>
      <vt:lpstr>تعریف روش تدریس نمایش علمی</vt:lpstr>
      <vt:lpstr>مرحله اول: آمادگی و جهت دهی</vt:lpstr>
      <vt:lpstr>مرحله دوم: توضیح و نمایش </vt:lpstr>
      <vt:lpstr>مرحله سوم: تمرین منظم </vt:lpstr>
      <vt:lpstr>انواع تمرین</vt:lpstr>
      <vt:lpstr>اصول تمرین</vt:lpstr>
      <vt:lpstr> توصیه هایی به معلمان در مورد تمرین</vt:lpstr>
      <vt:lpstr>مرحله چهارم: ارزشیابی</vt:lpstr>
      <vt:lpstr>مزایای روش تدریس نمایش علمی</vt:lpstr>
      <vt:lpstr>معایب روش تدریس نمایش علمی</vt:lpstr>
      <vt:lpstr>روش تدریس تسلط یاب</vt:lpstr>
      <vt:lpstr>فرض اساسی</vt:lpstr>
      <vt:lpstr>مراحل اجرای الگوی تدریس تسلط یاب</vt:lpstr>
      <vt:lpstr>مراحل اجرای الگوی تدریس تسلط یاب</vt:lpstr>
      <vt:lpstr>مزایا</vt:lpstr>
      <vt:lpstr>معایب</vt:lpstr>
      <vt:lpstr>روش یادسپاری</vt:lpstr>
      <vt:lpstr>PowerPoint Presentation</vt:lpstr>
      <vt:lpstr>مراحل روش یادسپاری</vt:lpstr>
      <vt:lpstr>مراحل روش یادسپاری</vt:lpstr>
      <vt:lpstr>مراحل روش یادسپاری</vt:lpstr>
      <vt:lpstr>مراحل روش یادسپاری</vt:lpstr>
      <vt:lpstr>PowerPoint Presentation</vt:lpstr>
      <vt:lpstr>PowerPoint Presentation</vt:lpstr>
      <vt:lpstr>روش تدریس ایفای نقش</vt:lpstr>
      <vt:lpstr>توصیف</vt:lpstr>
      <vt:lpstr>توصیف</vt:lpstr>
      <vt:lpstr>شرکت کنندگان</vt:lpstr>
      <vt:lpstr>مراحل اجرای ایفای نقش</vt:lpstr>
      <vt:lpstr>مراحل اجرای ایفای نقش</vt:lpstr>
      <vt:lpstr>مراحل اجرای ایفای نقش</vt:lpstr>
      <vt:lpstr>مراحل اجرای ایفای نقش</vt:lpstr>
      <vt:lpstr>مراحل اجرای ایفای نقش</vt:lpstr>
      <vt:lpstr>مراحل اجرای ایفای نقش</vt:lpstr>
      <vt:lpstr>مراحل اجرای ایفای نقش</vt:lpstr>
      <vt:lpstr>مراحل اجرای ایفای نقش</vt:lpstr>
      <vt:lpstr>مراحل اجرای ایفای نقش</vt:lpstr>
      <vt:lpstr>PowerPoint Presentation</vt:lpstr>
      <vt:lpstr>PowerPoint Presentation</vt:lpstr>
      <vt:lpstr>PowerPoint Presentation</vt:lpstr>
      <vt:lpstr>روش تدریس بحث گروهی</vt:lpstr>
      <vt:lpstr>توصیف</vt:lpstr>
      <vt:lpstr>مرحله اول: آمادگی و برنامه ریزی</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روش تدریس یادگیری مشارکتی</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مراحل روش یادگیری مشارکتی</vt:lpstr>
      <vt:lpstr>مراحل روش یادگیری مشارکتی</vt:lpstr>
      <vt:lpstr>مراحل روش یادگیری مشارکتی</vt:lpstr>
      <vt:lpstr>مراحل روش یادگیری مشارکتی</vt:lpstr>
      <vt:lpstr>PowerPoint Presentation</vt:lpstr>
      <vt:lpstr>PowerPoint Presentation</vt:lpstr>
      <vt:lpstr>PowerPoint Presentation</vt:lpstr>
    </vt:vector>
  </TitlesOfParts>
  <Company>SEU</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Instructional Design</dc:title>
  <dc:creator>SEU</dc:creator>
  <cp:lastModifiedBy>Windows 8</cp:lastModifiedBy>
  <cp:revision>132</cp:revision>
  <dcterms:created xsi:type="dcterms:W3CDTF">2006-07-05T20:12:41Z</dcterms:created>
  <dcterms:modified xsi:type="dcterms:W3CDTF">2017-05-06T10:41:38Z</dcterms:modified>
</cp:coreProperties>
</file>